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24384000" cy="13716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5238"/>
  </p:normalViewPr>
  <p:slideViewPr>
    <p:cSldViewPr snapToGrid="0" snapToObjects="1">
      <p:cViewPr varScale="1">
        <p:scale>
          <a:sx n="38" d="100"/>
          <a:sy n="38" d="100"/>
        </p:scale>
        <p:origin x="3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1"/>
            <a:ext cx="2945659" cy="498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b="1" dirty="0"/>
              <a:t>Tehtävän avaus: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a) varusmiespalvelus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Hyviä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Charlie 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hoitaa demokraattisesti säädetyn kansalaisvelvollisuutensa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osallistuu liberaalin ja demokraattisen yhteiskunnan puolustamiseen.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voi oppia hyödyllisiä taitoja ja asenteita, esim. ensiaputaitoja, ryhmässä toimimista, johtajuutta ja vastuullisuutta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pääsee osaksi kansallista perinnettä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kotiutuu mahdollisesti nopeasti, koska miehistötehtäviin koulutus kestää vain 165 päivää.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Huonoja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Charlie joutuu toimimaan vastoin omaa vakaumustaan.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Hän tukee järjestelmää, joka ei ole kaikilta osin tasa-arvoinen ja reilu.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Palvelus on fyysisesti ja henkisesti raskas ja voi kestää jopa 347 päivää.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b) aseeton palvelus armeijassa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Hyviä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Samat kuin yllä.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Charlien ei tarvitse itse toimia pasifistista vakaumustaan vastaan.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Huonoja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Kokeeko Charlie ulkopuolisuutta aseellista palvelusta suorittavien keskuudessa?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Vaikka Charlie ei itse joudu harjoittelemaan tappamista, hän kuitenkin osallistuu vakaumuksensa vastaisen organisaation toimintaan.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c) siviilipalvelus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Hyviä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Charlie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hoitaa demokraattisesti säädetyn kansalaisvelvollisuutensa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ei joudu toimimaan tai työskentelemään vakaumuksensa vastaisesti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voi oppia hyödyllisiä tietoja ja taitoja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tekee hyödyllistä työtä yrityksille ja yhteiskunnalle</a:t>
            </a:r>
          </a:p>
          <a:p>
            <a:pPr marL="1085850" lvl="2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osallistuu välillisesti liberaalin ja demokraattisen yhteiskunnan puolustamiseen.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Huonoja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Charlie tukee järjestelmää, joka ei ole kaikilta osin tasa-arvoinen tai reilu.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Siviilipalvelus voi olla myös hyvin hyödytön ja turhauttava kokemus.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Siviilipalvelus kestää 347 vuorokautta.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Jos Charlie kannattaa yleisestä asevelvollisuudesta luopumista, siviilipalvelukseen osallistuminen ei ole kovin näkyvä tai vaikuttava keino järjestelmän muuttamiseksi.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d) totaalikieltäytyminen ja siitä seuraava rangaistus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Hyviä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Charlie osoittaa luonteenlujuutta oman vakaumuksensa suhteen, sillä hän on valmis kannattamaan sitä jopa rangaistuksen uhalla.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Vahva yhteiskunnallinen kritiikki asevelvollisuutta ja sen ongelmia kohtaan.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Tuo esiin vakavan yhteiskunnallisen epäkohdan: Suomi on liberaali oikeusvaltio, mutta täällä on yhä mielipidevankeja.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Nykyään rangaistus suoritetaan yleensä helppona valvontarangaistuksena: tuomittu asuu omassa kodissaan, mutta häntä valvotaan jalkapannan tai muun teknisen välineen avulla. 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Huonoja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Charlie ei hoida demokraattisesti säädettyä kansalaisvelvollisuuttaan tai osallistu demokraattisen ja liberaalin yhteiskunnan puolustamiseen.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fi-FI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e) vapautus palveluksesta mielenterveydellisiin syihin vedoten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Hyviä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Charlie ei toimi omaa pasifistista vakaumustaan vastaan.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Hänen ei tarvitse käyttää enempää aikaa tai vaivaa asian suhteen.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Säästetyn ajan voi käyttää hyödyllisemmällä tavalla sekä yhteiskunnan että yksilön näkökulmasta.</a:t>
            </a:r>
          </a:p>
          <a:p>
            <a:pPr marL="171450" lvl="0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Huonoja puolia: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Jos Charliella ei oikeasti ole mielenterveydellistä syytä vapautukselle, hän valehtelee ja huijaa järjestelmää. Onko tämä oikein demokraattisesti säädetyn velvollisuuden kohdalla?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Ei aiheuta muutospainetta poliittisille päättäjille.</a:t>
            </a:r>
          </a:p>
          <a:p>
            <a:pPr marL="628650" lvl="1" indent="-17145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fi-FI" dirty="0"/>
              <a:t>Ei osallistu demokraattisen ja liberaalin yhteiskunnan puolustamiseen.</a:t>
            </a:r>
            <a:endParaRPr dirty="0"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02840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01722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2433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696416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48736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187610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515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>
            <a:spLocks noGrp="1"/>
          </p:cNvSpPr>
          <p:nvPr>
            <p:ph type="body" idx="1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44526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Image Half Full">
  <p:cSld name="18_Image Half Full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1621943" y="3160738"/>
            <a:ext cx="10942861" cy="83998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>
            <a:spLocks noGrp="1"/>
          </p:cNvSpPr>
          <p:nvPr>
            <p:ph type="pic" idx="2"/>
          </p:nvPr>
        </p:nvSpPr>
        <p:spPr>
          <a:xfrm>
            <a:off x="13460186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17624213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8F8F8F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title"/>
          </p:nvPr>
        </p:nvSpPr>
        <p:spPr>
          <a:xfrm>
            <a:off x="1621944" y="730251"/>
            <a:ext cx="10997318" cy="2130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24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spcBef>
                <a:spcPts val="0"/>
              </a:spcBef>
              <a:buNone/>
              <a:defRPr sz="24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qjyEcTli3A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D8400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15. Sodan ja rauhan filosofiaa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FI 3 Yhteiskuntafilosofia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IDEA (LOPS21)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</a:pPr>
            <a:r>
              <a:rPr lang="fi-FI" dirty="0"/>
              <a:t>Tehtävä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i="1" dirty="0"/>
              <a:t>Idea 3</a:t>
            </a:r>
            <a:r>
              <a:rPr lang="fi-FI" dirty="0"/>
              <a:t>, luku 15, tehtävä 2 (s. 147):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dirty="0"/>
              <a:t>Charlien mukaan tappaminen on aina väärin. Suomessa asevelvollisuus kuitenkin koskee kaikkia miehiä. Mitä Charlien pitäisi tehdä? 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0" lvl="0" indent="0">
              <a:spcBef>
                <a:spcPts val="0"/>
              </a:spcBef>
            </a:pPr>
            <a:r>
              <a:rPr lang="fi-FI" dirty="0"/>
              <a:t>Arvioi eri vaihtoehtojen hyviä ja huonoja puolia.</a:t>
            </a:r>
          </a:p>
          <a:p>
            <a:pPr marL="0" lvl="0" indent="0">
              <a:spcBef>
                <a:spcPts val="0"/>
              </a:spcBef>
            </a:pPr>
            <a:endParaRPr lang="fi-FI" dirty="0"/>
          </a:p>
          <a:p>
            <a:pPr marL="1143000" lvl="0" indent="-1143000">
              <a:spcBef>
                <a:spcPts val="0"/>
              </a:spcBef>
              <a:buFont typeface="+mj-lt"/>
              <a:buAutoNum type="alphaLcParenR"/>
            </a:pPr>
            <a:r>
              <a:rPr lang="fi-FI" dirty="0"/>
              <a:t>varusmiespalvelus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lphaLcParenR"/>
            </a:pPr>
            <a:r>
              <a:rPr lang="fi-FI" dirty="0"/>
              <a:t>aseeton palvelus armeijassa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lphaLcParenR"/>
            </a:pPr>
            <a:r>
              <a:rPr lang="fi-FI" dirty="0"/>
              <a:t>siviilipalvelus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lphaLcParenR"/>
            </a:pPr>
            <a:r>
              <a:rPr lang="fi-FI" dirty="0"/>
              <a:t>totaalikieltäytyminen ja siitä seuraava rangaistus</a:t>
            </a:r>
          </a:p>
          <a:p>
            <a:pPr marL="1143000" lvl="0" indent="-1143000">
              <a:spcBef>
                <a:spcPts val="0"/>
              </a:spcBef>
              <a:buFont typeface="+mj-lt"/>
              <a:buAutoNum type="alphaLcParenR"/>
            </a:pPr>
            <a:r>
              <a:rPr lang="fi-FI" dirty="0"/>
              <a:t>vapautus palveluksesta mielenterveydellisiin syihin vedoten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10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63881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Virittäytyminen aiheeseen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Katsotaan video: </a:t>
            </a:r>
            <a:r>
              <a:rPr lang="fi-FI" dirty="0">
                <a:hlinkClick r:id="rId3"/>
              </a:rPr>
              <a:t>Suomen Punainen Risti: </a:t>
            </a:r>
            <a:r>
              <a:rPr lang="fi-FI" i="1" dirty="0">
                <a:hlinkClick r:id="rId3"/>
              </a:rPr>
              <a:t>Sodan säännöt</a:t>
            </a:r>
            <a:r>
              <a:rPr lang="fi-FI" i="1" dirty="0"/>
              <a:t>.</a:t>
            </a:r>
            <a:endParaRPr lang="fi-FI" dirty="0"/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Pohtikaa videon perusteella, miten sodankäynnin säännöt suojelevat: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siviilejä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sotavankeja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sairaita ja haavoittuneita sekä heitä hoitavia.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Pohtikaa lopuksi, mihin sodankäynnin sääntöjä tarvitaan.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15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Pasifismi: sota on aina väärin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b="1" dirty="0"/>
              <a:t>Pasifismin </a:t>
            </a:r>
            <a:r>
              <a:rPr lang="fi-FI" dirty="0"/>
              <a:t>(lat. </a:t>
            </a:r>
            <a:r>
              <a:rPr lang="fi-FI" i="1" dirty="0" err="1"/>
              <a:t>pacificus</a:t>
            </a:r>
            <a:r>
              <a:rPr lang="fi-FI" dirty="0"/>
              <a:t> = rauhan tekeminen) mukaan sota tai tappaminen ei koskaan ole eettisesti oikeutettua.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Rauhaa pitäisi aina edistää väkivallattomasti.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Pasifismin perusteluja: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Seurausetiikka</a:t>
            </a:r>
            <a:r>
              <a:rPr lang="fi-FI" dirty="0"/>
              <a:t>: Sodan hyödyt eivät voi koskaan ylittää sen hintaa, eli toisin sanoen sodasta seuraa aina enemmän kärsimystä muihin vaihtoehtoihin verrattuna.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Velvollisuusetiikka</a:t>
            </a:r>
            <a:r>
              <a:rPr lang="fi-FI" dirty="0"/>
              <a:t>: Immanuel Kantin mukaan sota on aina väärin, koska siinä kohdellaan ihmisiä pelkkinä välineinä.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Pasifismin ongelma on sen ehdottomuus: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Pitäisikö hirmuvallan ja vääryyksien edessä vain alistua?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Eikö omaa kotimaata saa puolustaa hyökkääjiä vastaan?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56538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Oikeutetun sodan teoria:</a:t>
            </a:r>
            <a:br>
              <a:rPr lang="fi-FI" dirty="0"/>
            </a:br>
            <a:r>
              <a:rPr lang="fi-FI" dirty="0"/>
              <a:t>Sota on joskus välttämätön paha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Sota ei ole koskaan toivottava ratkaisu, mutta se voi olla pienempi paha ja siksi eettisesti oikeutettu.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Kaikki sodat eivät ole oikeutettuja, mutta tietyillä ehdoilla sodalla voi olla hyväksyttävät perusteet, </a:t>
            </a:r>
            <a:r>
              <a:rPr lang="fi-FI" dirty="0" err="1"/>
              <a:t>esim</a:t>
            </a:r>
            <a:r>
              <a:rPr lang="fi-FI" dirty="0"/>
              <a:t>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Puolustussota</a:t>
            </a:r>
            <a:r>
              <a:rPr lang="fi-FI" dirty="0"/>
              <a:t> on oikeutettu.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Utilitarismi</a:t>
            </a:r>
            <a:r>
              <a:rPr lang="fi-FI" dirty="0"/>
              <a:t>: Jos sodasta seuraa enemmän hyötyä kuin haittaa, se on oikeutettu.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Viattomien suojeleminen </a:t>
            </a:r>
            <a:r>
              <a:rPr lang="fi-FI" dirty="0"/>
              <a:t>vääryyttä vastaan oikeuttaa sotilaallisen väliintulon.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Oikeutetun sodan teoria </a:t>
            </a:r>
            <a:r>
              <a:rPr lang="fi-FI" dirty="0"/>
              <a:t>pyrkii tarjoamaan moraaliset perusteet sodan eri vaiheisiin: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sodan aloittamiseen (</a:t>
            </a:r>
            <a:r>
              <a:rPr lang="fi-FI" i="1" dirty="0" err="1"/>
              <a:t>jus</a:t>
            </a:r>
            <a:r>
              <a:rPr lang="fi-FI" i="1" dirty="0"/>
              <a:t> </a:t>
            </a:r>
            <a:r>
              <a:rPr lang="fi-FI" i="1" dirty="0" err="1"/>
              <a:t>ad</a:t>
            </a:r>
            <a:r>
              <a:rPr lang="fi-FI" i="1" dirty="0"/>
              <a:t> </a:t>
            </a:r>
            <a:r>
              <a:rPr lang="fi-FI" i="1" dirty="0" err="1"/>
              <a:t>bello</a:t>
            </a:r>
            <a:r>
              <a:rPr lang="fi-FI" dirty="0"/>
              <a:t>)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sodankäyntiin (</a:t>
            </a:r>
            <a:r>
              <a:rPr lang="fi-FI" i="1" dirty="0" err="1"/>
              <a:t>jus</a:t>
            </a:r>
            <a:r>
              <a:rPr lang="fi-FI" i="1" dirty="0"/>
              <a:t> in </a:t>
            </a:r>
            <a:r>
              <a:rPr lang="fi-FI" i="1" dirty="0" err="1"/>
              <a:t>bello</a:t>
            </a:r>
            <a:r>
              <a:rPr lang="fi-FI" dirty="0"/>
              <a:t>)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sodan lopettamiseen (</a:t>
            </a:r>
            <a:r>
              <a:rPr lang="fi-FI" i="1" dirty="0" err="1"/>
              <a:t>jus</a:t>
            </a:r>
            <a:r>
              <a:rPr lang="fi-FI" i="1" dirty="0"/>
              <a:t> </a:t>
            </a:r>
            <a:r>
              <a:rPr lang="fi-FI" i="1" dirty="0" err="1"/>
              <a:t>post</a:t>
            </a:r>
            <a:r>
              <a:rPr lang="fi-FI" i="1" dirty="0"/>
              <a:t> </a:t>
            </a:r>
            <a:r>
              <a:rPr lang="fi-FI" i="1" dirty="0" err="1"/>
              <a:t>bellum</a:t>
            </a:r>
            <a:r>
              <a:rPr lang="fi-FI" dirty="0"/>
              <a:t>).</a:t>
            </a:r>
          </a:p>
          <a:p>
            <a:pPr marL="857250" lvl="0" indent="-8572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Char char="•"/>
            </a:pPr>
            <a:endParaRPr dirty="0"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4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7625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Milloin aloittaa sota: </a:t>
            </a:r>
            <a:r>
              <a:rPr lang="fi-FI" i="1" dirty="0" err="1"/>
              <a:t>jus</a:t>
            </a:r>
            <a:r>
              <a:rPr lang="fi-FI" i="1" dirty="0"/>
              <a:t> </a:t>
            </a:r>
            <a:r>
              <a:rPr lang="fi-FI" i="1" dirty="0" err="1"/>
              <a:t>ad</a:t>
            </a:r>
            <a:r>
              <a:rPr lang="fi-FI" i="1" dirty="0"/>
              <a:t> </a:t>
            </a:r>
            <a:r>
              <a:rPr lang="fi-FI" i="1" dirty="0" err="1"/>
              <a:t>bello</a:t>
            </a:r>
            <a:endParaRPr i="1"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Oikeutettu sota vaatii seuraavia asioita: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hyväksyttävä tarkoitus 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esimerkiksi itsepuolustus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oikea tavoite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esimerkiksi menneen vääryyden korjaaminen tai kansanmurhan estäminen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legitiimi auktoriteetti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Vain poliittinen yhteisö voi aloittaa oikeutetun sodan, eikä esimerkiksi yritys tai yksittäinen ihminen.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riittävät perusteet olettaa että sota ratkaisee konfliktin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Sodan pitää päättyä ja aiheuttaa hyvä lopputulos.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Lopputulos ylittää sodankäynnin moraalisen hinnan.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Sota aiheuttaa lopulta enemmän hyötyä kuin haittaa.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Sota on viimeinen vaihtoehto.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Kaikkia muita rauhanomaisia ja diplomaattisia keinoja on kokeiltu ensin.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62882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2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Sodankäynnin säännöt</a:t>
            </a:r>
            <a:r>
              <a:rPr lang="fi-FI" i="1" dirty="0"/>
              <a:t>: </a:t>
            </a:r>
            <a:r>
              <a:rPr lang="fi-FI" i="1" dirty="0" err="1"/>
              <a:t>jus</a:t>
            </a:r>
            <a:r>
              <a:rPr lang="fi-FI" i="1" dirty="0"/>
              <a:t> in </a:t>
            </a:r>
            <a:r>
              <a:rPr lang="fi-FI" i="1" dirty="0" err="1"/>
              <a:t>bello</a:t>
            </a:r>
            <a:endParaRPr i="1"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Oikeutetusti aloitetussa sodassa on noudatettava </a:t>
            </a:r>
            <a:r>
              <a:rPr lang="fi-FI" b="1" dirty="0"/>
              <a:t>sodankäynnin sääntöjä</a:t>
            </a:r>
            <a:r>
              <a:rPr lang="fi-FI" dirty="0"/>
              <a:t>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Sääntöjen tarkoitus on: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estää silmitön tappaminen ja terrori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suojella sotilaiden ja siviilien oikeuksia.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Sääntöjä määrittävät kansainväliset sopimukset, kuten Geneven sopimus.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Säännöt määrittelevät keitä vastaan saa hyökätä ja keitä ei.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Sotilaat eivät saa toimia erityisen julmasti.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Siviilien vahingoittamista on vältettävä ja heillä on oikeus tarvitsemaansa apuun. 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Sotavankeja ei saa kiduttaa tai kohdella kaltoin. Heidän perustarpeistaan on pidettävä huolta.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Biologisia ja kemiallisia aseita ei saa käyttää.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57219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2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Sodan päättäminen: </a:t>
            </a:r>
            <a:r>
              <a:rPr lang="fi-FI" i="1" dirty="0" err="1"/>
              <a:t>jus</a:t>
            </a:r>
            <a:r>
              <a:rPr lang="fi-FI" i="1" dirty="0"/>
              <a:t> </a:t>
            </a:r>
            <a:r>
              <a:rPr lang="fi-FI" i="1" dirty="0" err="1"/>
              <a:t>post</a:t>
            </a:r>
            <a:r>
              <a:rPr lang="fi-FI" i="1" dirty="0"/>
              <a:t> </a:t>
            </a:r>
            <a:r>
              <a:rPr lang="fi-FI" i="1" dirty="0" err="1"/>
              <a:t>bellum</a:t>
            </a:r>
            <a:endParaRPr i="1"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Oikeutetun sodan teorian mukaan sota on lopetettava kun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tavoitteet on saavutettu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vastapuoli suostuu neuvottelemaan.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Rauhansopimuksen on oltava kohtuullinen ja palautettava ne oikeudet, joita on rikottu.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Vastuu sotarikoksista kuuluu ensisijaisesti päättävissä asemissa oleville ja sodan sääntöjä rikkoneille.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47267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Pyhittääkö sota itsensä?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Sotaa on pidetty oikeutettuna myös seuraavista syistä: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Sotateoreetikko </a:t>
            </a:r>
            <a:r>
              <a:rPr lang="fi-FI" b="1" dirty="0"/>
              <a:t>Carl von </a:t>
            </a:r>
            <a:r>
              <a:rPr lang="fi-FI" b="1" dirty="0" err="1"/>
              <a:t>Clausewitz</a:t>
            </a:r>
            <a:r>
              <a:rPr lang="fi-FI" dirty="0"/>
              <a:t>: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Sota on olennainen osa valtioiden välistä kanssakäymistä – se on politiikan jatkamista toisin keinoin.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Karl Marx</a:t>
            </a:r>
            <a:r>
              <a:rPr lang="fi-FI" dirty="0"/>
              <a:t>:</a:t>
            </a:r>
            <a:endParaRPr lang="fi-FI" b="1" dirty="0"/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Kommunistinen utopia voidaan saavuttaa vain luokkasodalla, eli vallankumouksella joka vapauttaa työläiset sorrosta.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b="1" dirty="0"/>
              <a:t>Sodan </a:t>
            </a:r>
            <a:r>
              <a:rPr lang="fi-FI" b="1" dirty="0" err="1"/>
              <a:t>glorifiointi</a:t>
            </a:r>
            <a:r>
              <a:rPr lang="fi-FI" dirty="0"/>
              <a:t>: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Sota mahdollistaa rohkeuden ja sankaruuden.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Tällaista ajattelua oli esimerkiksi fasismissa ja kansallissosialismissa.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03716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4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fi-FI" dirty="0"/>
              <a:t>Sodankäynti muuttuu</a:t>
            </a:r>
            <a:endParaRPr dirty="0"/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Moraalipsykologisissa tutkimuksissa on havaittu, että tappaminen on ihmiselle luontaisesti vastenmielistä.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Kuitenkin kun tekijän ja uhrin välinen etäisyys kasvaa, kynnys tappamiselle madaltuu.</a:t>
            </a:r>
          </a:p>
          <a:p>
            <a:pPr marL="1314450" lvl="1" indent="-857250">
              <a:spcBef>
                <a:spcPts val="0"/>
              </a:spcBef>
            </a:pPr>
            <a:r>
              <a:rPr lang="fi-FI" dirty="0"/>
              <a:t>Nämä havainnot ohjaavat aseteknologian kehitystä.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aseiden kantaman kasvu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ohjusiskut ja </a:t>
            </a:r>
            <a:r>
              <a:rPr lang="fi-FI" dirty="0" err="1"/>
              <a:t>droonit</a:t>
            </a:r>
            <a:endParaRPr lang="fi-FI" dirty="0"/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itseohjautuvat sotarobotit</a:t>
            </a:r>
          </a:p>
          <a:p>
            <a:pPr marL="1771650" lvl="2" indent="-857250">
              <a:spcBef>
                <a:spcPts val="0"/>
              </a:spcBef>
            </a:pPr>
            <a:r>
              <a:rPr lang="fi-FI" dirty="0"/>
              <a:t>automaattiset asejärjestelmät</a:t>
            </a:r>
          </a:p>
          <a:p>
            <a:pPr marL="857250" lvl="0" indent="-857250">
              <a:spcBef>
                <a:spcPts val="0"/>
              </a:spcBef>
              <a:buFont typeface="Arial"/>
              <a:buChar char="•"/>
            </a:pPr>
            <a:r>
              <a:rPr lang="fi-FI" dirty="0"/>
              <a:t>Perinteinen käsitys sodasta ja sen keinoista muuttuu myös hybridisodankäynnin, informaatiosodan ja kyberhyökkäysten vuoksi.</a:t>
            </a:r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9</a:t>
            </a:fld>
            <a:endParaRPr/>
          </a:p>
        </p:txBody>
      </p:sp>
      <p:sp>
        <p:nvSpPr>
          <p:cNvPr id="128" name="Google Shape;128;p14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Idea 3, luku 15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1399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1103</Words>
  <Application>Microsoft Office PowerPoint</Application>
  <PresentationFormat>Mukautettu</PresentationFormat>
  <Paragraphs>163</Paragraphs>
  <Slides>10</Slides>
  <Notes>10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15. Sodan ja rauhan filosofiaa</vt:lpstr>
      <vt:lpstr>Virittäytyminen aiheeseen</vt:lpstr>
      <vt:lpstr>Pasifismi: sota on aina väärin</vt:lpstr>
      <vt:lpstr>Oikeutetun sodan teoria: Sota on joskus välttämätön paha</vt:lpstr>
      <vt:lpstr>Milloin aloittaa sota: jus ad bello</vt:lpstr>
      <vt:lpstr>Sodankäynnin säännöt: jus in bello</vt:lpstr>
      <vt:lpstr>Sodan päättäminen: jus post bellum</vt:lpstr>
      <vt:lpstr>Pyhittääkö sota itsensä?</vt:lpstr>
      <vt:lpstr>Sodankäynti muuttuu</vt:lpstr>
      <vt:lpstr>Tehtävä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15. Sodan ja rauhan filosofiaa</dc:title>
  <cp:lastModifiedBy>Roms Jochen</cp:lastModifiedBy>
  <cp:revision>14</cp:revision>
  <cp:lastPrinted>2023-08-29T04:35:04Z</cp:lastPrinted>
  <dcterms:modified xsi:type="dcterms:W3CDTF">2023-08-29T04:35:13Z</dcterms:modified>
</cp:coreProperties>
</file>