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72" r:id="rId7"/>
    <p:sldId id="264" r:id="rId8"/>
    <p:sldId id="265" r:id="rId9"/>
    <p:sldId id="273" r:id="rId10"/>
  </p:sldIdLst>
  <p:sldSz cx="24384000" cy="13716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180"/>
  </p:normalViewPr>
  <p:slideViewPr>
    <p:cSldViewPr snapToGrid="0" snapToObjects="1">
      <p:cViewPr varScale="1">
        <p:scale>
          <a:sx n="38" d="100"/>
          <a:sy n="38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24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76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59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35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Tehtävän avaus: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Näkökulmia: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Puolesta: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Kansalaisten ääni kuultaisiin suoraan ilman välikäsiä.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Vältyttäisiin puolueiden lehmänkaupoilta, valtapolitiikalta ja poliitikkojen korruptioepäilyiltä.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Yksilön äänellä olisi enemmän painoarvoa kuin edustuksellisessa demokratiassa.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Kansalaisten kiinnostus yhteiskunnallisista asioista ja äänestysaktiivisuus saattaisi kasvaa.</a:t>
            </a:r>
            <a:br>
              <a:rPr lang="fi-FI" dirty="0"/>
            </a:br>
            <a:endParaRPr lang="fi-FI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Vastaan: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Kansalaisilla ei ole välttämättä samanlaista asiantuntemusta, pääsyä tiedon äärelle tai aikaa perehtyä asioihin kuin poliitikoilla.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Jatkuvista äänestyksistä voisi seurata uupumus, mielenkiinnon lopahtaminen ja äänestysaktiivisuuden väheneminen.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Jos ainoastaan aktiiviset kansalaiset olisivat kartalla yhteiskunnallisista asioista ja äänestäisivät, edustaisivatko nämä aktiiviset koko kansaa?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Aristoteleen mukaan on syytä erottaa koko yhteiskunnan etua ajava </a:t>
            </a:r>
            <a:r>
              <a:rPr lang="fi-FI" dirty="0" err="1"/>
              <a:t>politeia</a:t>
            </a:r>
            <a:r>
              <a:rPr lang="fi-FI" dirty="0"/>
              <a:t> ja demokratia, jossa enemmistö ajaa vain omaa etuaan. Ei ole selvää kummalla tavalla kansa toimisi suorissa kansanäänestyksissä.</a:t>
            </a:r>
            <a:endParaRPr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20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191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Tehtävän avaus: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Opiskelijan omaa pohdintaa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Kansalaistottelemattomuus eroaa tavallisesta lain rikkomisesta seuraavilla tavoilla: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Lakia rikotaan jonkin yhteiskunnallisen vääryyden korjaamiseksi.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Tavoitteena on tuoda vääryys julkiseen keskusteluun ja päätöksentekoon.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Eettisesti perusteltua ja väkivallatonta.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Ei tavoittele omaa etua vaan yleistä hyvää.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Tapahtuu avoimesti omilla kasvoilla.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Demokraattisia ja laillisia keinoja on kokeiltu ensin.</a:t>
            </a:r>
            <a:endParaRPr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29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4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fi-FI" dirty="0"/>
              <a:t>14. Demokratia ja kansalaistottelemattomuus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FI 3 Yhteiskuntafilosofia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IDEA (LOPS21)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Virittäytyminen aiheeseen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Keskustelkaa seuraavista väitteistä: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i="1" dirty="0"/>
              <a:t>Demokratia on paras hallintomuoto!</a:t>
            </a:r>
          </a:p>
          <a:p>
            <a:pPr marL="1314450" lvl="1" indent="-857250">
              <a:spcBef>
                <a:spcPts val="0"/>
              </a:spcBef>
            </a:pPr>
            <a:r>
              <a:rPr lang="fi-FI" i="1" dirty="0"/>
              <a:t>Epäoikeudenmukaisia lakeja ei pidä noudattaa!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Kootkaa yhteen argumentteja väitteiden puolesta ja niitä vastaan.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14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Demokratia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Demokratia</a:t>
            </a:r>
            <a:r>
              <a:rPr lang="fi-FI" dirty="0"/>
              <a:t>: Yhteiskunta toimii hyvin, kun kansa saa päättää.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Tarkoittaa kirjaimellisesti </a:t>
            </a:r>
            <a:r>
              <a:rPr lang="fi-FI" b="1" dirty="0"/>
              <a:t>kansanvaltaa</a:t>
            </a:r>
            <a:r>
              <a:rPr lang="fi-FI" dirty="0"/>
              <a:t>.</a:t>
            </a:r>
          </a:p>
          <a:p>
            <a:pPr marL="1771650" lvl="2" indent="-857250">
              <a:spcBef>
                <a:spcPts val="0"/>
              </a:spcBef>
            </a:pPr>
            <a:r>
              <a:rPr lang="fi-FI" dirty="0"/>
              <a:t>(kreik. </a:t>
            </a:r>
            <a:r>
              <a:rPr lang="fi-FI" i="1" dirty="0" err="1"/>
              <a:t>demos</a:t>
            </a:r>
            <a:r>
              <a:rPr lang="fi-FI" dirty="0"/>
              <a:t> = kansa, </a:t>
            </a:r>
            <a:r>
              <a:rPr lang="fi-FI" i="1" dirty="0" err="1"/>
              <a:t>kratos</a:t>
            </a:r>
            <a:r>
              <a:rPr lang="fi-FI" dirty="0"/>
              <a:t> = valta)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Käytännön toteutuksessa on eroja: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Suorassa demokratiassa</a:t>
            </a:r>
            <a:r>
              <a:rPr lang="fi-FI" dirty="0"/>
              <a:t> kansa päättää itse laeista äänestämällä.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Edustuksellisessa demokratiassa</a:t>
            </a:r>
            <a:r>
              <a:rPr lang="fi-FI" dirty="0"/>
              <a:t> kansa valitsee päättäjät, jotka säätävät lait.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4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Demokratian edut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Demokraattiset valtiot ovat usein vakaita, vauraita ja turvallisia ja niissä toteutuvat ihmisoikeudet.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Kansalaiset kokevat voivansa vaikuttaa, ja siksi he ovat sitoutuneita ja motivoituneita yhteiskuntaa kohtaan.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Äänestämistä edeltävä julkinen keskustelu takaa, että päätökset perustuvat harkintaan ja huomioivat myös vähemmistöt (</a:t>
            </a:r>
            <a:r>
              <a:rPr lang="fi-FI" b="1" dirty="0" err="1"/>
              <a:t>deliberatiivinen</a:t>
            </a:r>
            <a:r>
              <a:rPr lang="fi-FI" b="1" dirty="0"/>
              <a:t> demokratia</a:t>
            </a:r>
            <a:r>
              <a:rPr lang="fi-FI" dirty="0"/>
              <a:t>).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Ehkäisee vallan keskittymistä ja korruptiota.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Demokratialle ei ole hyviä vaihtoehtoja.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55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Demokratian ongelmat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Platon kritisoi demokratiaa, koska siinä ei anneta painoarvoa asiantuntemukselle.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Vallan pitää perustua asiantuntemukseen, ei vaaleissa menestymiseen!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Populismi</a:t>
            </a:r>
            <a:r>
              <a:rPr lang="fi-FI" dirty="0"/>
              <a:t>: Kansaa voidaan johtaa harhaan kosiskelulla, yksinkertaistuksilla, pelolla ja viholliskuvilla.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Johtaa yhteiskunnallisen keskustelun kärjistymiseen ja </a:t>
            </a:r>
            <a:r>
              <a:rPr lang="fi-FI" dirty="0" err="1"/>
              <a:t>poteroitumiseen</a:t>
            </a:r>
            <a:r>
              <a:rPr lang="fi-FI" dirty="0"/>
              <a:t>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Enemmistön tyrannia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Vähemmistöjen intressit jäävät enemmistön jalkoihin.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Näennäisdemokratian vaara 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Äänestysaktiivisuuden lasku, virkamiesvalta, globaalin talouden ohjaava vaikutus, poliitikkojen vieraantuminen kansasta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4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900546" y="730251"/>
            <a:ext cx="6913418" cy="370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Hallintomuodot ja niihin liittyvät uhkat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76400" y="12301103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14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50D0D1B-7291-3B4C-AD93-EE023577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781" y="-1"/>
            <a:ext cx="15995219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Tehtävä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i="1" dirty="0"/>
              <a:t>Idea 3</a:t>
            </a:r>
            <a:r>
              <a:rPr lang="fi-FI" dirty="0"/>
              <a:t>, luku 14, tehtävä 3 (s. 141):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Ota kantaa väitteeseen: ”Demokratia toteutuisi paremmin, jos suoria kansanäänestyksiä järjestettäisiin enemmän.”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9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Kansalaistottelemattomuus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</a:pPr>
            <a:r>
              <a:rPr lang="fi-FI" i="1" dirty="0"/>
              <a:t>On tapana ajatella, että lakeja pitää noudattaa. </a:t>
            </a:r>
          </a:p>
          <a:p>
            <a:pPr marL="0" lvl="0" indent="0" algn="ctr">
              <a:spcBef>
                <a:spcPts val="0"/>
              </a:spcBef>
            </a:pPr>
            <a:r>
              <a:rPr lang="fi-FI" i="1" dirty="0"/>
              <a:t>Mutta entä jos laki on epäoikeudenmukainen?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Filosofi Henry David </a:t>
            </a:r>
            <a:r>
              <a:rPr lang="fi-FI" dirty="0" err="1"/>
              <a:t>Thoreaun</a:t>
            </a:r>
            <a:r>
              <a:rPr lang="fi-FI" dirty="0"/>
              <a:t> (1817–1862) mukaan jokaisella on velvollisuus olla tottelematta epäoikeudenmukaisia lakeja.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Kansalaistottelemattomuus</a:t>
            </a:r>
            <a:r>
              <a:rPr lang="fi-FI" dirty="0"/>
              <a:t> tarkoittaa sellaista lakien rikkomista, joka on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tietoista ja julkista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väkivallattomuuteen pyrkivää 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ja jonka tavoitteena on puuttua yhteiskunnan epäkohtiin.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Pohdi ajankohtaisia tai historiallisia esimerkkejä kansalaistottelemattomuudesta.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4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Tehtävä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7551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i="1" dirty="0"/>
              <a:t>Idea 3</a:t>
            </a:r>
            <a:r>
              <a:rPr lang="fi-FI" dirty="0"/>
              <a:t>, luku 14, tehtävä 7 (s. 141):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Minkä asian puolesta olet itse valmis kansalaistottelemattomuuteen? </a:t>
            </a:r>
          </a:p>
          <a:p>
            <a:pPr marL="0" lvl="0" indent="0">
              <a:spcBef>
                <a:spcPts val="0"/>
              </a:spcBef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Perustele, miksi kyseessä on juuri kansalaistottelemattomuus eikä tavallinen lakien rikkominen.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568</Words>
  <Application>Microsoft Office PowerPoint</Application>
  <PresentationFormat>Mukautettu</PresentationFormat>
  <Paragraphs>92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14. Demokratia ja kansalaistottelemattomuus</vt:lpstr>
      <vt:lpstr>Virittäytyminen aiheeseen</vt:lpstr>
      <vt:lpstr>Demokratia</vt:lpstr>
      <vt:lpstr>Demokratian edut</vt:lpstr>
      <vt:lpstr>Demokratian ongelmat</vt:lpstr>
      <vt:lpstr>Hallintomuodot ja niihin liittyvät uhkat</vt:lpstr>
      <vt:lpstr>Tehtävä</vt:lpstr>
      <vt:lpstr>Kansalaistottelemattomuus</vt:lpstr>
      <vt:lpstr>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Demokratia ja kansalaistottelemattomuus</dc:title>
  <cp:lastModifiedBy>Roms Jochen</cp:lastModifiedBy>
  <cp:revision>14</cp:revision>
  <cp:lastPrinted>2023-08-29T04:34:25Z</cp:lastPrinted>
  <dcterms:modified xsi:type="dcterms:W3CDTF">2023-08-29T04:34:34Z</dcterms:modified>
</cp:coreProperties>
</file>