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24384000" cy="13716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150"/>
  </p:normalViewPr>
  <p:slideViewPr>
    <p:cSldViewPr snapToGrid="0" snapToObjects="1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Tehtävän avaus: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Opiskelijan omaa pohdintaa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a) säännöt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Esim. koulun järjestyssäännöt, taloyhtiön yhteiset säännöt, harrastuspaikan säännöt, perheen sopimat siivousvuorot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b) laki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Esim. liikennesäännöt, lukiota koskeva laki, rikosten rangaistuksilla on ehkäisevä vaikutus eli arjessa koettu turvallisuus on ainakin osittain lakien ansiota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c) auktoriteetti, esimerkiksi opettaja tai vanhempi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Esim. läksyt, myöhästymisestä huomauttaminen, poissaolomerkinnät, kotiintuloajat, käsky siivota huone tai vähentää ruutuaikaa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d) kirjoittamattomat normit.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Esim. pukeutumissäännöt, tervehtiminen, kielenkäyttö, kohtelias käytös</a:t>
            </a:r>
            <a:endParaRPr dirty="0"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02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41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62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18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59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b="1" dirty="0"/>
              <a:t>Tehtävän avaus: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Näkökulmia: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Edistävät tekijät: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Yhteisön jäsenten reiluus, epäitsekkyys ja viisaus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Luottamus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Kyky asettua toisen asemaan sekä neuvotella, sopia ja tehdä kompromisseja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Resurssien riittävyys – niukkuutta on vaikeampaa jakaa kuin vaurautta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Yhdessä sovitut ja hyväksytyt rangaistukset vääryyksistä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Vaikeuttavat tekijät: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Epäoikeudenmukaisuus, itsekkyys ja typeryys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Luottamuksen puute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Empatian ja neuvottelutaitojen puute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Resurssien niukkuus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Rangaistusten puute</a:t>
            </a:r>
            <a:endParaRPr dirty="0"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782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84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13. Totaalista valtaa vai anarkiaa?</a:t>
            </a:r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FI 3 Yhteiskuntafilosofia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IDEA (LOPS21)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Virittäytyminen aiheeseen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i="1" dirty="0"/>
              <a:t>Idea 3</a:t>
            </a:r>
            <a:r>
              <a:rPr lang="fi-FI" dirty="0"/>
              <a:t>, luku 13, tehtävä 1 (s. 135):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endParaRPr lang="fi-FI" dirty="0"/>
          </a:p>
          <a:p>
            <a:pPr marL="0" lvl="0" indent="0">
              <a:spcBef>
                <a:spcPts val="0"/>
              </a:spcBef>
            </a:pPr>
            <a:r>
              <a:rPr lang="fi-FI" dirty="0"/>
              <a:t>Valta on niin arkinen asia, ettemme aina edes huomaa sitä. Pohdi, miten sinun elämääsi ovat vaikuttaneet viime vuorokauden aikana:</a:t>
            </a:r>
          </a:p>
          <a:p>
            <a:pPr marL="0" lvl="0" indent="0">
              <a:spcBef>
                <a:spcPts val="0"/>
              </a:spcBef>
            </a:pPr>
            <a:endParaRPr lang="fi-FI" dirty="0"/>
          </a:p>
          <a:p>
            <a:pPr marL="0" lvl="0" indent="0">
              <a:spcBef>
                <a:spcPts val="0"/>
              </a:spcBef>
            </a:pPr>
            <a:r>
              <a:rPr lang="fi-FI" dirty="0"/>
              <a:t>a) säännöt</a:t>
            </a:r>
          </a:p>
          <a:p>
            <a:pPr marL="0" lvl="0" indent="0">
              <a:spcBef>
                <a:spcPts val="0"/>
              </a:spcBef>
            </a:pPr>
            <a:r>
              <a:rPr lang="fi-FI" dirty="0"/>
              <a:t>b) laki</a:t>
            </a:r>
          </a:p>
          <a:p>
            <a:pPr marL="0" lvl="0" indent="0">
              <a:spcBef>
                <a:spcPts val="0"/>
              </a:spcBef>
            </a:pPr>
            <a:r>
              <a:rPr lang="fi-FI" dirty="0"/>
              <a:t>c) auktoriteetti, esimerkiksi opettaja tai vanhempi</a:t>
            </a:r>
          </a:p>
          <a:p>
            <a:pPr marL="0" lvl="0" indent="0">
              <a:spcBef>
                <a:spcPts val="0"/>
              </a:spcBef>
            </a:pPr>
            <a:r>
              <a:rPr lang="fi-FI" dirty="0"/>
              <a:t>d) kirjoittamattomat normit.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Diktatuuri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b="1" dirty="0"/>
              <a:t>Diktaattori</a:t>
            </a:r>
            <a:r>
              <a:rPr lang="fi-FI" dirty="0"/>
              <a:t> (lat. </a:t>
            </a:r>
            <a:r>
              <a:rPr lang="fi-FI" i="1" dirty="0" err="1"/>
              <a:t>dictator</a:t>
            </a:r>
            <a:r>
              <a:rPr lang="fi-FI" dirty="0"/>
              <a:t> = sanelija) on hallitsija, jolla on rajaton hallintavalta.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b="1" dirty="0"/>
              <a:t>Diktatuuri </a:t>
            </a:r>
            <a:r>
              <a:rPr lang="fi-FI" dirty="0"/>
              <a:t>merkitsee vallan äärimmäistä keskittämistä yhdelle hallitsijalle tai puolueelle.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Pohdi: Onko valistunut itsevaltius mahdollista?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Itsevaltiuden haasteita: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Miten saadaan kansalaiset aidosti sitoutumaan yhteiskuntaan, joka ei ota heitä huomioon?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Kansalaisten elämää ohjaa väkivaltakoneisto, joka valvoo, pelottelee ja uhkailee saadakseen alaiset toimimaan halutulla tavalla.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Ihmisoikeuksien loukkaaminen.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13</a:t>
            </a:r>
          </a:p>
        </p:txBody>
      </p:sp>
    </p:spTree>
    <p:extLst>
      <p:ext uri="{BB962C8B-B14F-4D97-AF65-F5344CB8AC3E}">
        <p14:creationId xmlns:p14="http://schemas.microsoft.com/office/powerpoint/2010/main" val="23507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Totalitarismi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b="1" dirty="0"/>
              <a:t>Totalitarismi </a:t>
            </a:r>
            <a:r>
              <a:rPr lang="fi-FI" dirty="0"/>
              <a:t>on hallintamuoto, jossa valtion käyttämä valta ulottuu kaikille elämänalueille.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Esim. työhön, perhe-elämään, talouteen ja taiteeseen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Yhteiskunnan valta on täydellistä, </a:t>
            </a:r>
            <a:r>
              <a:rPr lang="fi-FI" i="1" dirty="0"/>
              <a:t>totaalista</a:t>
            </a:r>
            <a:r>
              <a:rPr lang="fi-FI" dirty="0"/>
              <a:t>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Totalitarismi ja diktatuuri esiintyvät usein yhdessä, mutta ne tarkoittavat eri asiaa:</a:t>
            </a:r>
          </a:p>
          <a:p>
            <a:pPr marL="1771650" lvl="2" indent="-857250">
              <a:spcBef>
                <a:spcPts val="0"/>
              </a:spcBef>
            </a:pPr>
            <a:r>
              <a:rPr lang="fi-FI" dirty="0"/>
              <a:t>Diktatuuri viittaa vallan keskittymiseen.</a:t>
            </a:r>
          </a:p>
          <a:p>
            <a:pPr marL="1771650" lvl="2" indent="-857250">
              <a:spcBef>
                <a:spcPts val="0"/>
              </a:spcBef>
            </a:pPr>
            <a:r>
              <a:rPr lang="fi-FI" dirty="0"/>
              <a:t>Totalitarismi taas vallan ulottumiseen kaikkialle.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Totalitarismi tarkoittaa usein käytännössä, että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kansalaisia hallitaan terrorilla, propagandalla ja vangitsemisilla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yksilöiden oikeuksia poljetaan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laillisuusperiaatetta ei kunnioiteta.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13</a:t>
            </a:r>
          </a:p>
        </p:txBody>
      </p:sp>
    </p:spTree>
    <p:extLst>
      <p:ext uri="{BB962C8B-B14F-4D97-AF65-F5344CB8AC3E}">
        <p14:creationId xmlns:p14="http://schemas.microsoft.com/office/powerpoint/2010/main" val="41902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Oikeusvaltio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b="1" dirty="0"/>
              <a:t>Oikeusvaltiossa </a:t>
            </a:r>
            <a:r>
              <a:rPr lang="fi-FI" dirty="0"/>
              <a:t>perustuslaissa säädetyt perusoikeudet suojelevat kansalaisia vallan väärinkäytöltä.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b="1" dirty="0"/>
              <a:t>Laillisuusperiaatteen</a:t>
            </a:r>
            <a:r>
              <a:rPr lang="fi-FI" dirty="0"/>
              <a:t> mukaan myös vallanpitäjien, virkamiesten ja poliisin on noudatettava yhteiskunnan sääntöjä.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Oikeusvaltio estää vallan keskittämisen yhdelle ihmiselle tai puolueelle.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b="1" dirty="0"/>
              <a:t>Vallan kolmijako-opin </a:t>
            </a:r>
            <a:r>
              <a:rPr lang="fi-FI" dirty="0"/>
              <a:t>mukaan lakien säätäminen, toimeenpaneminen ja tuomitseminen on erotettava toisistaan.</a:t>
            </a:r>
          </a:p>
          <a:p>
            <a:pPr marL="1771650" lvl="2" indent="-857250">
              <a:spcBef>
                <a:spcPts val="0"/>
              </a:spcBef>
            </a:pPr>
            <a:r>
              <a:rPr lang="fi-FI" dirty="0"/>
              <a:t>Esim. Suomessa eduskunta säätää lait, hallitus toimeenpanee ne ja tuomioistuimet tuomitsevat.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13</a:t>
            </a:r>
          </a:p>
        </p:txBody>
      </p:sp>
    </p:spTree>
    <p:extLst>
      <p:ext uri="{BB962C8B-B14F-4D97-AF65-F5344CB8AC3E}">
        <p14:creationId xmlns:p14="http://schemas.microsoft.com/office/powerpoint/2010/main" val="12807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Anarkismi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b="1" dirty="0"/>
              <a:t>Anarkismi</a:t>
            </a:r>
            <a:r>
              <a:rPr lang="fi-FI" dirty="0"/>
              <a:t> (kreik. </a:t>
            </a:r>
            <a:r>
              <a:rPr lang="fi-FI" i="1" dirty="0"/>
              <a:t>an</a:t>
            </a:r>
            <a:r>
              <a:rPr lang="fi-FI" dirty="0"/>
              <a:t> = ei, </a:t>
            </a:r>
            <a:r>
              <a:rPr lang="fi-FI" i="1" dirty="0" err="1"/>
              <a:t>arkhē</a:t>
            </a:r>
            <a:r>
              <a:rPr lang="fi-FI" dirty="0"/>
              <a:t> = esivalta) on aate, joka vastustaa valtiovaltaa ja hierarkioita.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Niin pitkään kuin on hallitsijoita ja hallittavia, on myös vallan väärinkäyttöä ja eriarvoisuutta.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Anarkismin ratkaisu on mahdollisimman vähäinen vallankäyttö ja yhteisöt, joiden ihanteena ovat yksilöiden tasa-arvo ja vapaus.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Aatteessa on useita eri suuntauksia: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Yksilöitä korostavan suuntauksen mukaan jokaisella on kyky ja velvollisuus päättää, mitä lakeja noudattaa.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Sosiaalisuutta korostava suuntaus luottaa yksilöiden yhteistyöhön ja avunantoon.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Huom. myös ekoanarkismi, </a:t>
            </a:r>
            <a:r>
              <a:rPr lang="fi-FI" dirty="0" err="1"/>
              <a:t>anarkofeminismi</a:t>
            </a:r>
            <a:r>
              <a:rPr lang="fi-FI" dirty="0"/>
              <a:t> ja </a:t>
            </a:r>
            <a:r>
              <a:rPr lang="fi-FI" dirty="0" err="1"/>
              <a:t>anarkokapitalismi</a:t>
            </a:r>
            <a:endParaRPr lang="fi-FI"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13</a:t>
            </a:r>
          </a:p>
        </p:txBody>
      </p:sp>
    </p:spTree>
    <p:extLst>
      <p:ext uri="{BB962C8B-B14F-4D97-AF65-F5344CB8AC3E}">
        <p14:creationId xmlns:p14="http://schemas.microsoft.com/office/powerpoint/2010/main" val="26924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900546" y="730251"/>
            <a:ext cx="6913418" cy="370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Hallintomuodot ja niihin liittyvät uhkat</a:t>
            </a: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76400" y="12301103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13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50D0D1B-7291-3B4C-AD93-EE023577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781" y="-1"/>
            <a:ext cx="15995219" cy="13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Tehtävä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i="1" dirty="0"/>
              <a:t>Idea 3</a:t>
            </a:r>
            <a:r>
              <a:rPr lang="fi-FI" dirty="0"/>
              <a:t>, luku 13, tehtävä 5 (s. 135):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endParaRPr lang="fi-FI" dirty="0"/>
          </a:p>
          <a:p>
            <a:pPr marL="0" lvl="0" indent="0">
              <a:spcBef>
                <a:spcPts val="0"/>
              </a:spcBef>
            </a:pPr>
            <a:r>
              <a:rPr lang="fi-FI" dirty="0"/>
              <a:t>Anarkistiset yhteisöt perustuvat yksilöiden väliseen vapaaehtoiseen kanssakäymiseen.</a:t>
            </a:r>
          </a:p>
          <a:p>
            <a:pPr marL="0" lvl="0" indent="0">
              <a:spcBef>
                <a:spcPts val="0"/>
              </a:spcBef>
            </a:pPr>
            <a:endParaRPr lang="fi-FI" dirty="0"/>
          </a:p>
          <a:p>
            <a:pPr marL="0" lvl="0" indent="0">
              <a:spcBef>
                <a:spcPts val="0"/>
              </a:spcBef>
            </a:pPr>
            <a:r>
              <a:rPr lang="fi-FI" dirty="0"/>
              <a:t>Analysoi ja arvioi, mitkä tekijät edistävät ja mitkä vaikeuttavat anarkistisen yhteisön toimintaa.</a:t>
            </a: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13</a:t>
            </a:r>
          </a:p>
        </p:txBody>
      </p:sp>
    </p:spTree>
    <p:extLst>
      <p:ext uri="{BB962C8B-B14F-4D97-AF65-F5344CB8AC3E}">
        <p14:creationId xmlns:p14="http://schemas.microsoft.com/office/powerpoint/2010/main" val="107354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597</Words>
  <Application>Microsoft Office PowerPoint</Application>
  <PresentationFormat>Mukautettu</PresentationFormat>
  <Paragraphs>97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13. Totaalista valtaa vai anarkiaa?</vt:lpstr>
      <vt:lpstr>Virittäytyminen aiheeseen</vt:lpstr>
      <vt:lpstr>Diktatuuri</vt:lpstr>
      <vt:lpstr>Totalitarismi</vt:lpstr>
      <vt:lpstr>Oikeusvaltio</vt:lpstr>
      <vt:lpstr>Anarkismi</vt:lpstr>
      <vt:lpstr>Hallintomuodot ja niihin liittyvät uhkat</vt:lpstr>
      <vt:lpstr>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Totaalista valtaa vai anarkiaa?</dc:title>
  <cp:lastModifiedBy>Roms Jochen</cp:lastModifiedBy>
  <cp:revision>11</cp:revision>
  <cp:lastPrinted>2023-08-29T04:33:49Z</cp:lastPrinted>
  <dcterms:modified xsi:type="dcterms:W3CDTF">2023-08-29T04:33:57Z</dcterms:modified>
</cp:coreProperties>
</file>