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24384000" cy="13716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081"/>
  </p:normalViewPr>
  <p:slideViewPr>
    <p:cSldViewPr snapToGrid="0" snapToObjects="1">
      <p:cViewPr varScale="1">
        <p:scale>
          <a:sx n="38" d="100"/>
          <a:sy n="38" d="100"/>
        </p:scale>
        <p:origin x="3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Tehtävän avaus: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Vanhempi sanoo lapselle, että tämä ei saa uutta puhelinta, jollei osallistu kotitöihin.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Tilanteessa esiintyy epäsuoraa valtaa: vanhempi ei suoraan pakota lasta toimimaan niin kuin haluaa, vaan luo olosuhteet, joissa lapsen on toimittava halutulla tavalla.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Tilanteessa on myös rakenteellista valtaa (meillä on vakiintunut käsitys siitä, että vanhempi saa määrätä lastaan).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Tilanteessa esiintyy lisäksi auktoriteettiin perustuvaa valtaa (vanhemmalla on valtaa lastansa kohtaan).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Lisäksi kyse manipulaatiosta, koska lapsella ei ole tilaa kyseenalaistaa tai keskustella, vaan hän joutuu toimimaan vastoin tahtoaan.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Voidaan jopa ajatella, että tapauksessa esiintyy indoktrinaatiota, sillä lasta ohjataan omaksumaan ajatusmallia, jossa kotitöihin osallistumisesta saa palkinnon.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i-FI" dirty="0"/>
              <a:t>e) Ympäristöjärjestö lähettää päättäjille viestejä metsähakkuiden haitoista.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Kyse on propagandasta ja asiantuntijavallasta.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Pelkkä viestien lähettäminen ei ole ongelmallista, mutta ongelmia ilmenee, jos järjestö pääsee vaikuttamaan suoraan lakien sisältöön. Tiedon pitää olla paikkansapitävää.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Riippuu poliitikon kriittisen ajattelun taidoista, kykeneekö hän punnitsemaan eri vaihtoehtoja, hakemaan tietoa useista lähteistä ja tekemään hyvin informoidun päätöksen.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i-FI" dirty="0"/>
              <a:t>f) Poliittista päätöstä valmistelevat asiantuntijat esittävät poliitikoille vain kaksi erilaista vaihtoehtoa ja jättävät kertomatta muista mahdollisuuksista.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Kyse on manipulaatiosta, propagandasta, määrittelyn vallasta, epäsuorasta vallasta ja asiantuntijavallasta.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Asiantuntijoiden esittelemät kaksi parasta vaihtoehtoa eivät välttämättä ole parhaat koko kansan kannalta, mikä pitäisi huomioida poliittista päätöstä tehdessä.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Asiantuntijat käyttävät erityisen paljon valtaa, kun he jättävät kertomatta eri vaihtoehdoista.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i-FI" dirty="0"/>
              <a:t>h) LEGO myy leluja tytöille ja pojille suunnattuina pakkauksina.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Kyse on epäsuorasta vallasta, määrittelyn vallasta sekä mahdollisesti indoktrinaatiosta.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Lapsi omaksuu lelujenkin kautta käsityksiä siitä, miten sukupuolet jaetaan kahteen. Meillä on tiedostamattomia mielikuvia siitä, mistä eri sukupuolet pitävät ja mitä rooleja sukupuolilla on. Nämä mielikuvat syntyvät rakenteellisen vallan seurauksena.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Myös diskurssit määrittelevät sukupuolten välisen kahtiajaon normaaliuden.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Tällainen valta saa lapset sisäistämään tietynlaisen sukupuolikäsityksen ja tekee heille vaikeammaksi ymmärtää, että on olemassa myös tästä omaksutusta normista poikkeavia yksilöitä.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i-FI" dirty="0"/>
              <a:t>i) Lääkäri diagnosoi potilaalla käytöshäiriön.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Kyse on määrittelyvallasta, diskursseista, asiantuntijavallasta, rakenteellisesta vallasta sekä legitiimistä auktoriteettivallasta.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Ongelmia: Onko käytöshäiriö diagnosoitu oikein? Saako diagnosoitu häiriöön lääkkeitä vai terapiaa? Odotetaanko potilaan vai hänen ympäristönsä muuttuvan diagnoosin jälkeen?</a:t>
            </a:r>
          </a:p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i-FI" dirty="0"/>
              <a:t>j) Twitter antaa Donald </a:t>
            </a:r>
            <a:r>
              <a:rPr lang="fi-FI" dirty="0" err="1"/>
              <a:t>Trumpille</a:t>
            </a:r>
            <a:r>
              <a:rPr lang="fi-FI" dirty="0"/>
              <a:t> ikuisen porttikiellon.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Hyvä esimerkki median agendavallasta. Media toimii ikään kuin portinvartijana suuren yleisön ja poliitikkojen välillä ja päättää ketkä pääsevät ääneen ja saavat näkyvyyttä.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Valta on legaalia, sillä yksityisillä yrityksillä on valta päättää omista käyttöehdoistaan ja kieltäytyä tarjoamasta palveluaan tietyille ihmisille.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 err="1"/>
              <a:t>Trumpin</a:t>
            </a:r>
            <a:r>
              <a:rPr lang="fi-FI" dirty="0"/>
              <a:t> porttikiellon jälkeen moni kyseenalaistaa, onko </a:t>
            </a:r>
            <a:r>
              <a:rPr lang="fi-FI" dirty="0" err="1"/>
              <a:t>somejättien</a:t>
            </a:r>
            <a:r>
              <a:rPr lang="fi-FI" dirty="0"/>
              <a:t> valta myös legitiimiä eli </a:t>
            </a:r>
            <a:r>
              <a:rPr lang="fi-FI" dirty="0" err="1"/>
              <a:t>oikeuttetua</a:t>
            </a:r>
            <a:r>
              <a:rPr lang="fi-FI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i-FI" dirty="0"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78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930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844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6573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2281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1661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819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89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eric_liu_how_to_understand_power#t-59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8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12. Vallan monet kasvot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FI 3 Yhteiskuntafilosofia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IDEA (LOPS21)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Tehtävä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>
              <a:spcBef>
                <a:spcPts val="0"/>
              </a:spcBef>
            </a:pPr>
            <a:r>
              <a:rPr lang="fi-FI" i="1" dirty="0"/>
              <a:t>Idea 3</a:t>
            </a:r>
            <a:r>
              <a:rPr lang="fi-FI" dirty="0"/>
              <a:t>, luku 12, tehtävä 2 (s. 127 ):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Millaista vallankäyttöä liittyy seuraaviin tilanteisiin? Millaisia ongelmia niissä näet? (osa kirjan tehtävän tilanteista jätetty pois)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Vanhempi sanoo lapselle, että tämä ei saa uutta puhelinta, jollei osallistu kotitöihin. (a)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Ympäristöjärjestö lähettää päättäjille viestejä metsähakkuiden haitoista. (e) 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Poliittista päätöstä valmistelevat asiantuntijat esittävät poliitikoille vain kaksi erilaista vaihtoehtoa ja jättävät kertomatta muista mahdollisuuksista. (f)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LEGO myy leluja tytöille ja pojille suunnattuina pakkauksina. (h)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Lääkäri diagnosoi potilaalla käytöshäiriön. (i)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Twitter antaa Donald </a:t>
            </a:r>
            <a:r>
              <a:rPr lang="fi-FI" dirty="0" err="1"/>
              <a:t>Trumpille</a:t>
            </a:r>
            <a:r>
              <a:rPr lang="fi-FI" dirty="0"/>
              <a:t> ikuisen porttikiellon. (j)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046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Virittäytyminen aiheeseen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Katsokaa Eric Liun TED-</a:t>
            </a:r>
            <a:r>
              <a:rPr lang="fi-FI" dirty="0" err="1"/>
              <a:t>Ed</a:t>
            </a:r>
            <a:r>
              <a:rPr lang="fi-FI" dirty="0"/>
              <a:t> -</a:t>
            </a:r>
            <a:r>
              <a:rPr lang="fi-FI" dirty="0">
                <a:hlinkClick r:id="rId3"/>
              </a:rPr>
              <a:t>video-oppitunti</a:t>
            </a:r>
            <a:r>
              <a:rPr lang="fi-FI" dirty="0"/>
              <a:t> </a:t>
            </a:r>
            <a:r>
              <a:rPr lang="fi-FI" i="1" dirty="0"/>
              <a:t>How to </a:t>
            </a:r>
            <a:r>
              <a:rPr lang="fi-FI" i="1" dirty="0" err="1"/>
              <a:t>understand</a:t>
            </a:r>
            <a:r>
              <a:rPr lang="fi-FI" i="1" dirty="0"/>
              <a:t> </a:t>
            </a:r>
            <a:r>
              <a:rPr lang="fi-FI" i="1" dirty="0" err="1"/>
              <a:t>power</a:t>
            </a:r>
            <a:r>
              <a:rPr lang="fi-FI" dirty="0"/>
              <a:t>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Vastaa videon perusteella kysymykseen: Mitä valta on?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Pohtikaa pareittain tai pienryhmässä: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Mitä eri vallan muotoja videossa mainittiin?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Miten valtaa voi saada?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Miten videon visuaalinen ilme ja kuvakieli liittyivät valtaan?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Mitä valta on?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ctr">
              <a:spcBef>
                <a:spcPts val="0"/>
              </a:spcBef>
            </a:pPr>
            <a:r>
              <a:rPr lang="fi-FI" i="1" dirty="0"/>
              <a:t>Sitä on kaikkialla. Kaveripiirissä. Koulussa. Perheessä</a:t>
            </a:r>
            <a:br>
              <a:rPr lang="fi-FI" i="1" dirty="0"/>
            </a:br>
            <a:r>
              <a:rPr lang="fi-FI" i="1" dirty="0"/>
              <a:t> Mediassa. Mainoksissa. Työpaikalla. Parisuhteessa.</a:t>
            </a:r>
            <a:br>
              <a:rPr lang="fi-FI" i="1" dirty="0"/>
            </a:br>
            <a:r>
              <a:rPr lang="fi-FI" i="1" dirty="0"/>
              <a:t>Urheilujoukkueessa. Valtioiden välillä.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Valta</a:t>
            </a:r>
            <a:r>
              <a:rPr lang="fi-FI" dirty="0"/>
              <a:t> voidaan määritellä yksinkertaisesti kyvyksi saada toinen tekemään jotain, mitä hän ei muuten tekisi.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Perustuu usein </a:t>
            </a:r>
            <a:r>
              <a:rPr lang="fi-FI" b="1" dirty="0"/>
              <a:t>auktoriteettiin</a:t>
            </a:r>
            <a:r>
              <a:rPr lang="fi-FI" dirty="0"/>
              <a:t> eli valta-asemaan.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Valta on </a:t>
            </a:r>
            <a:r>
              <a:rPr lang="fi-FI" b="1" dirty="0"/>
              <a:t>legitiimiä</a:t>
            </a:r>
            <a:r>
              <a:rPr lang="fi-FI" dirty="0"/>
              <a:t> eli oikeutettua, jos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auktoriteettiasema on yleisesti hyväksytty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vallankäyttö koetaan oikeutetuksi.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Huom. Valta voi olla myös </a:t>
            </a:r>
            <a:r>
              <a:rPr lang="fi-FI" b="1" dirty="0"/>
              <a:t>legaalia</a:t>
            </a:r>
            <a:r>
              <a:rPr lang="fi-FI" dirty="0"/>
              <a:t>, jos vallankäytöllä on laillinen oikeutus.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650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Mikä muu kuin auktoriteettiasema </a:t>
            </a:r>
            <a:br>
              <a:rPr lang="fi-FI" dirty="0"/>
            </a:br>
            <a:r>
              <a:rPr lang="fi-FI" dirty="0"/>
              <a:t>tuo valtaa?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Fyysinen ylivoima ja väkivalta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Tieto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Näkyvyys (esim. median agendavalta)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Raha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Aatteet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Ihmismassat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Verkostot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4783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Vallan oikeutus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Sosiologi Max Weberin (1864–1920) mukaan vallankäyttöä oikeutetaan kolmella eri tavalla, jotka ovat:</a:t>
            </a:r>
          </a:p>
          <a:p>
            <a:pPr marL="1371600" lvl="1" indent="-914400">
              <a:spcBef>
                <a:spcPts val="0"/>
              </a:spcBef>
              <a:buFont typeface="+mj-lt"/>
              <a:buAutoNum type="arabicPeriod"/>
            </a:pPr>
            <a:r>
              <a:rPr lang="fi-FI" b="1" dirty="0"/>
              <a:t>Traditio</a:t>
            </a:r>
            <a:r>
              <a:rPr lang="fi-FI" dirty="0"/>
              <a:t> eli perinteet</a:t>
            </a:r>
          </a:p>
          <a:p>
            <a:pPr marL="1371600" lvl="1" indent="-914400">
              <a:spcBef>
                <a:spcPts val="0"/>
              </a:spcBef>
              <a:buFont typeface="+mj-lt"/>
              <a:buAutoNum type="arabicPeriod"/>
            </a:pPr>
            <a:r>
              <a:rPr lang="fi-FI" b="1" dirty="0"/>
              <a:t>Karisma</a:t>
            </a:r>
            <a:r>
              <a:rPr lang="fi-FI" dirty="0"/>
              <a:t> eli henkilökohtainen vetovoima</a:t>
            </a:r>
          </a:p>
          <a:p>
            <a:pPr marL="1371600" lvl="1" indent="-914400">
              <a:spcBef>
                <a:spcPts val="0"/>
              </a:spcBef>
              <a:buFont typeface="+mj-lt"/>
              <a:buAutoNum type="arabicPeriod"/>
            </a:pPr>
            <a:r>
              <a:rPr lang="fi-FI" b="1" dirty="0"/>
              <a:t>Laillisuus</a:t>
            </a:r>
            <a:r>
              <a:rPr lang="fi-FI" dirty="0"/>
              <a:t> eli legaali valta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Vallankäyttöä voidaan perustella myös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vapaaehtoisella ja järkeenkäyvällä suostumuksella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oikeuksien suojelemisella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hyvillä seurauksilla.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319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Epäsuora valta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Epäsuorassa vallankäytössä </a:t>
            </a:r>
            <a:r>
              <a:rPr lang="fi-FI" dirty="0"/>
              <a:t>ketään ei suoraan pakoteta tekemään jotakin, vaan olosuhteita muutetaan siten, että ihmiset todennäköisesti toimivat halutulla tavalla.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Esimerkiksi: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suostutteleva pehmeä valta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manipulaatio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propaganda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Mainonnassa käytetään usein epäsuoraa valtaa.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984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Rakenteellinen valta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Yhteiskunnassa on vakiintuneita ja osin tiedostamattomia mielikuvia, asenteita ja käytänteitä, jotka saavat ihmiset toimimaan tietyllä tavalla.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Esimerkiksi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yksityisautoiluun pakottava kaupunkisuunnittelu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lastenhoitohuoneet vain naisten wc:n yhteydessä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erilaiset odotukset miesten ja naisten rooleista ja kyvyistä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Rakenteellinen valta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on yleensä huomaamatonta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koetaan ”luonnolliseksi” ja ”normaaliksi”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on usein sisäistettyä valtaa. Siksi se ei tarvitse selkeää auktoriteettia ohjaamaan ja rankaisemaan.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Michel Foucault’n vertaus ympyränmuotoisesta vankilasta eli </a:t>
            </a:r>
            <a:r>
              <a:rPr lang="fi-FI" i="1" dirty="0" err="1"/>
              <a:t>Panoptikonista</a:t>
            </a:r>
            <a:endParaRPr i="1"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856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Määrittelyn valta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Määrittelyn valta </a:t>
            </a:r>
            <a:r>
              <a:rPr lang="fi-FI" dirty="0"/>
              <a:t>on osa rakenteellista valtaa ja se koskee yhteiskunnassa käytettyä kieltä ja puhetapoja.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Michel Foucault (1926–1984): Filosofian keskiössä ovat erilaiset </a:t>
            </a:r>
            <a:r>
              <a:rPr lang="fi-FI" b="1" dirty="0"/>
              <a:t>diskurssit</a:t>
            </a:r>
            <a:r>
              <a:rPr lang="fi-FI" dirty="0"/>
              <a:t>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i="1" dirty="0"/>
              <a:t>normatiivisia </a:t>
            </a:r>
            <a:r>
              <a:rPr lang="fi-FI" dirty="0"/>
              <a:t>eli arvottavia puhetapoja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määrittelevät, mitä pidetään hyvänä, pahana, oikeana tai vääränä sekä vielä merkittävämmin, mitä pidetään </a:t>
            </a:r>
            <a:r>
              <a:rPr lang="fi-FI" i="1" dirty="0"/>
              <a:t>normaalina</a:t>
            </a:r>
            <a:r>
              <a:rPr lang="fi-FI" dirty="0"/>
              <a:t> ja </a:t>
            </a:r>
            <a:r>
              <a:rPr lang="fi-FI" i="1" dirty="0"/>
              <a:t>luonnollisena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Esim. ”invalidi”, ”tosimies”, ”syrjäytynyt”, ”miesten ja naisten työt”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Foucault’n mukaan erityisesti terveyden ja mielenterveyden asiantuntijat käyttävät määrittelyvaltaa tehdessään diagnooseja.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465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Tarinoiden valta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Myös tarinoilla on valtaa.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Tarinat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koskettavat, puhuttelevat ja motivoivat toimimaan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kertovat keitä olemme, mihin kuulumme, mistä tulemme ja minne olemme menossa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välittävät arvoja ja merkityksiä.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Tarinoiden valtaa hyödyntävät niin aatteet, politiikka, talous kuin media.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Kertomusten vallalla on myös omat vaaransa: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vetoava tarina vie ja tylsä totuus väistyy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epärealististen pelkojen lietsonta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yksittäistapauksista tulee yleistyksiä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kokemus on tärkeämpää kuin tutkittu tieto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824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1080</Words>
  <Application>Microsoft Office PowerPoint</Application>
  <PresentationFormat>Mukautettu</PresentationFormat>
  <Paragraphs>143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12. Vallan monet kasvot</vt:lpstr>
      <vt:lpstr>Virittäytyminen aiheeseen</vt:lpstr>
      <vt:lpstr>Mitä valta on?</vt:lpstr>
      <vt:lpstr>Mikä muu kuin auktoriteettiasema  tuo valtaa?</vt:lpstr>
      <vt:lpstr>Vallan oikeutus</vt:lpstr>
      <vt:lpstr>Epäsuora valta</vt:lpstr>
      <vt:lpstr>Rakenteellinen valta</vt:lpstr>
      <vt:lpstr>Määrittelyn valta</vt:lpstr>
      <vt:lpstr>Tarinoiden valta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Vallan monet kasvot</dc:title>
  <cp:lastModifiedBy>Roms Jochen</cp:lastModifiedBy>
  <cp:revision>16</cp:revision>
  <cp:lastPrinted>2023-08-29T04:33:10Z</cp:lastPrinted>
  <dcterms:modified xsi:type="dcterms:W3CDTF">2023-08-29T04:33:18Z</dcterms:modified>
</cp:coreProperties>
</file>