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1"/>
  </p:notesMasterIdLst>
  <p:sldIdLst>
    <p:sldId id="256" r:id="rId2"/>
    <p:sldId id="260" r:id="rId3"/>
    <p:sldId id="261" r:id="rId4"/>
    <p:sldId id="262" r:id="rId5"/>
    <p:sldId id="263" r:id="rId6"/>
    <p:sldId id="264" r:id="rId7"/>
    <p:sldId id="265" r:id="rId8"/>
    <p:sldId id="266" r:id="rId9"/>
    <p:sldId id="267" r:id="rId10"/>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238"/>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Tehtävän avaus:</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a) Missä tilanteissa koet ylpeyttä suomalaisuudesta?</a:t>
            </a:r>
          </a:p>
          <a:p>
            <a:pPr marL="171450" lvl="0" indent="-171450" algn="l" rtl="0">
              <a:spcBef>
                <a:spcPts val="0"/>
              </a:spcBef>
              <a:spcAft>
                <a:spcPts val="0"/>
              </a:spcAft>
              <a:buFont typeface="Arial" panose="020B0604020202020204" pitchFamily="34" charset="0"/>
              <a:buChar char="•"/>
            </a:pPr>
            <a:r>
              <a:rPr lang="fi-FI" dirty="0"/>
              <a:t>Opiskelijan omaa pohdintaa</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b) Ota kantaa: omasta kansakunnasta voi olla ylpeä ilman, että alentaa muita.</a:t>
            </a:r>
          </a:p>
          <a:p>
            <a:pPr marL="171450" lvl="0" indent="-171450" algn="l" rtl="0">
              <a:spcBef>
                <a:spcPts val="0"/>
              </a:spcBef>
              <a:spcAft>
                <a:spcPts val="0"/>
              </a:spcAft>
              <a:buFont typeface="Arial" panose="020B0604020202020204" pitchFamily="34" charset="0"/>
              <a:buChar char="•"/>
            </a:pPr>
            <a:r>
              <a:rPr lang="fi-FI" dirty="0"/>
              <a:t>Esimerkiksi historioitsija </a:t>
            </a:r>
            <a:r>
              <a:rPr lang="fi-FI" dirty="0" err="1"/>
              <a:t>Yuval</a:t>
            </a:r>
            <a:r>
              <a:rPr lang="fi-FI" dirty="0"/>
              <a:t> </a:t>
            </a:r>
            <a:r>
              <a:rPr lang="fi-FI" dirty="0" err="1"/>
              <a:t>Noah</a:t>
            </a:r>
            <a:r>
              <a:rPr lang="fi-FI" dirty="0"/>
              <a:t> </a:t>
            </a:r>
            <a:r>
              <a:rPr lang="fi-FI" dirty="0" err="1"/>
              <a:t>Harari</a:t>
            </a:r>
            <a:r>
              <a:rPr lang="fi-FI" dirty="0"/>
              <a:t> hahmottelee tervehenkisen nationalismin ja äärinationalistisen fasismin eroa seuraavalla tavalla:</a:t>
            </a:r>
          </a:p>
          <a:p>
            <a:pPr marL="628650" lvl="1" indent="-171450" algn="l" rtl="0">
              <a:spcBef>
                <a:spcPts val="0"/>
              </a:spcBef>
              <a:spcAft>
                <a:spcPts val="0"/>
              </a:spcAft>
              <a:buFont typeface="Arial" panose="020B0604020202020204" pitchFamily="34" charset="0"/>
              <a:buChar char="•"/>
            </a:pPr>
            <a:r>
              <a:rPr lang="fi-FI" dirty="0"/>
              <a:t>Nationalismi</a:t>
            </a:r>
          </a:p>
          <a:p>
            <a:pPr marL="1085850" lvl="2" indent="-171450" algn="l" rtl="0">
              <a:spcBef>
                <a:spcPts val="0"/>
              </a:spcBef>
              <a:spcAft>
                <a:spcPts val="0"/>
              </a:spcAft>
              <a:buFont typeface="Arial" panose="020B0604020202020204" pitchFamily="34" charset="0"/>
              <a:buChar char="•"/>
            </a:pPr>
            <a:r>
              <a:rPr lang="fi-FI" dirty="0"/>
              <a:t>Kansakuntani on ainutlaatuinen.</a:t>
            </a:r>
          </a:p>
          <a:p>
            <a:pPr marL="1085850" lvl="2" indent="-171450" algn="l" rtl="0">
              <a:spcBef>
                <a:spcPts val="0"/>
              </a:spcBef>
              <a:spcAft>
                <a:spcPts val="0"/>
              </a:spcAft>
              <a:buFont typeface="Arial" panose="020B0604020202020204" pitchFamily="34" charset="0"/>
              <a:buChar char="•"/>
            </a:pPr>
            <a:r>
              <a:rPr lang="fi-FI" dirty="0"/>
              <a:t>Minulla on erityisiä velvollisuuksia omaa maatani ja sen kansaa kohtaan.</a:t>
            </a:r>
          </a:p>
          <a:p>
            <a:pPr marL="628650" lvl="1" indent="-171450" algn="l" rtl="0">
              <a:spcBef>
                <a:spcPts val="0"/>
              </a:spcBef>
              <a:spcAft>
                <a:spcPts val="0"/>
              </a:spcAft>
              <a:buFont typeface="Arial" panose="020B0604020202020204" pitchFamily="34" charset="0"/>
              <a:buChar char="•"/>
            </a:pPr>
            <a:r>
              <a:rPr lang="fi-FI" dirty="0"/>
              <a:t>Fasismi</a:t>
            </a:r>
          </a:p>
          <a:p>
            <a:pPr marL="1085850" lvl="2" indent="-171450" algn="l" rtl="0">
              <a:spcBef>
                <a:spcPts val="0"/>
              </a:spcBef>
              <a:spcAft>
                <a:spcPts val="0"/>
              </a:spcAft>
              <a:buFont typeface="Arial" panose="020B0604020202020204" pitchFamily="34" charset="0"/>
              <a:buChar char="•"/>
            </a:pPr>
            <a:r>
              <a:rPr lang="fi-FI" dirty="0"/>
              <a:t>Kansakuntani on ylivertainen.</a:t>
            </a:r>
          </a:p>
          <a:p>
            <a:pPr marL="1085850" lvl="2" indent="-171450" algn="l" rtl="0">
              <a:spcBef>
                <a:spcPts val="0"/>
              </a:spcBef>
              <a:spcAft>
                <a:spcPts val="0"/>
              </a:spcAft>
              <a:buFont typeface="Arial" panose="020B0604020202020204" pitchFamily="34" charset="0"/>
              <a:buChar char="•"/>
            </a:pPr>
            <a:r>
              <a:rPr lang="fi-FI" dirty="0"/>
              <a:t>Minulla on velvollisuuksia yksinomaan omaa maatani ja sen kansaa kohtaan.</a:t>
            </a:r>
            <a:endParaRPr dirty="0"/>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1652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7205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0575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6956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9560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439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 typeface="Arial" panose="020B0604020202020204" pitchFamily="34" charset="0"/>
              <a:buChar char="•"/>
            </a:pPr>
            <a:r>
              <a:rPr lang="fi-FI" b="1" dirty="0"/>
              <a:t>Tehtävän avaus:</a:t>
            </a:r>
          </a:p>
          <a:p>
            <a:pPr marL="171450" lvl="0" indent="-171450" algn="l" rtl="0">
              <a:spcBef>
                <a:spcPts val="0"/>
              </a:spcBef>
              <a:spcAft>
                <a:spcPts val="0"/>
              </a:spcAft>
              <a:buFont typeface="Arial" panose="020B0604020202020204" pitchFamily="34" charset="0"/>
              <a:buChar char="•"/>
            </a:pPr>
            <a:endParaRPr lang="fi-FI" dirty="0"/>
          </a:p>
          <a:p>
            <a:pPr marL="171450" lvl="0" indent="-171450" algn="l" rtl="0">
              <a:spcBef>
                <a:spcPts val="0"/>
              </a:spcBef>
              <a:spcAft>
                <a:spcPts val="0"/>
              </a:spcAft>
              <a:buFont typeface="Arial" panose="020B0604020202020204" pitchFamily="34" charset="0"/>
              <a:buChar char="•"/>
            </a:pPr>
            <a:r>
              <a:rPr lang="fi-FI" dirty="0"/>
              <a:t>Opiskelijan omaa pohdintaa</a:t>
            </a:r>
          </a:p>
          <a:p>
            <a:pPr marL="171450" lvl="0" indent="-171450" algn="l" rtl="0">
              <a:spcBef>
                <a:spcPts val="0"/>
              </a:spcBef>
              <a:spcAft>
                <a:spcPts val="0"/>
              </a:spcAft>
              <a:buFont typeface="Arial" panose="020B0604020202020204" pitchFamily="34" charset="0"/>
              <a:buChar char="•"/>
            </a:pPr>
            <a:r>
              <a:rPr lang="fi-FI" dirty="0"/>
              <a:t>Näkökulmia:</a:t>
            </a:r>
          </a:p>
          <a:p>
            <a:pPr marL="628650" lvl="1" indent="-171450" algn="l" rtl="0">
              <a:spcBef>
                <a:spcPts val="0"/>
              </a:spcBef>
              <a:spcAft>
                <a:spcPts val="0"/>
              </a:spcAft>
              <a:buFont typeface="Arial" panose="020B0604020202020204" pitchFamily="34" charset="0"/>
              <a:buChar char="•"/>
            </a:pPr>
            <a:r>
              <a:rPr lang="fi-FI" dirty="0"/>
              <a:t>Tapoihin liittyvät erot todennäköisesti vain rikastavat kulttuuria. Maailmaan mahtuu monia erilaisia tapoja syödä, juoda, juhlia ja tervehtiä.</a:t>
            </a:r>
          </a:p>
          <a:p>
            <a:pPr marL="628650" lvl="1" indent="-171450" algn="l" rtl="0">
              <a:spcBef>
                <a:spcPts val="0"/>
              </a:spcBef>
              <a:spcAft>
                <a:spcPts val="0"/>
              </a:spcAft>
              <a:buFont typeface="Arial" panose="020B0604020202020204" pitchFamily="34" charset="0"/>
              <a:buChar char="•"/>
            </a:pPr>
            <a:r>
              <a:rPr lang="fi-FI" dirty="0"/>
              <a:t>Lakien suhteen tilanne on ongelmallisempi: On useita mahdollisia tapoja kerätä veroja tai järjestää kasvatus, ja kansakunnat voivat itse päättää, mikä on niiden mukaan paras. Lakien pitäisi kuitenkin myös suojella kansalaisten ihmisoikeuksia ja hyvinvointia. Jos jokin valtio sallii naisten ympärileikkauksen tai aloittaa kansanmurhan, eikö muiden maiden tai kansainvälisen yhteisön pitäisi puuttua tilanteeseen ja suojella sorrettuja?</a:t>
            </a:r>
          </a:p>
          <a:p>
            <a:pPr marL="628650" lvl="1" indent="-171450" algn="l" rtl="0">
              <a:spcBef>
                <a:spcPts val="0"/>
              </a:spcBef>
              <a:spcAft>
                <a:spcPts val="0"/>
              </a:spcAft>
              <a:buFont typeface="Arial" panose="020B0604020202020204" pitchFamily="34" charset="0"/>
              <a:buChar char="•"/>
            </a:pPr>
            <a:r>
              <a:rPr lang="fi-FI" dirty="0"/>
              <a:t>Moraalin suhteen kysymys liittyy etiikan perustaan eli metaetiikkaan:</a:t>
            </a:r>
          </a:p>
          <a:p>
            <a:pPr marL="1085850" lvl="2" indent="-171450" algn="l" rtl="0">
              <a:spcBef>
                <a:spcPts val="0"/>
              </a:spcBef>
              <a:spcAft>
                <a:spcPts val="0"/>
              </a:spcAft>
              <a:buFont typeface="Arial" panose="020B0604020202020204" pitchFamily="34" charset="0"/>
              <a:buChar char="•"/>
            </a:pPr>
            <a:r>
              <a:rPr lang="fi-FI" dirty="0"/>
              <a:t>Kulttuurirelativismin mukaan yleispätevää eli universaalia etiikkaa ei ole, ja jokainen kulttuuri saa itse päättää, mikä on oikein ja mikä väärin.</a:t>
            </a:r>
          </a:p>
          <a:p>
            <a:pPr marL="1085850" lvl="2" indent="-171450" algn="l" rtl="0">
              <a:spcBef>
                <a:spcPts val="0"/>
              </a:spcBef>
              <a:spcAft>
                <a:spcPts val="0"/>
              </a:spcAft>
              <a:buFont typeface="Arial" panose="020B0604020202020204" pitchFamily="34" charset="0"/>
              <a:buChar char="•"/>
            </a:pPr>
            <a:r>
              <a:rPr lang="fi-FI" dirty="0"/>
              <a:t>Universaalien tai objektiivisten teorioiden mukaan etiikalle on yhteinen perusta eli esimerkiksi kärsimyksen välttäminen, ihmisoikeudet tai järki. Näiden teorioiden mukaan kulttuurit voivat hyvinkin erehtyä moraalin suhteen – ja jos erehdys on vakava, muilla on velvollisuus puuttua tilanteeseen.</a:t>
            </a:r>
            <a:endParaRPr dirty="0"/>
          </a:p>
        </p:txBody>
      </p:sp>
      <p:sp>
        <p:nvSpPr>
          <p:cNvPr id="123" name="Google Shape;123;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3652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11. Nationalismi: kotimaa kunniaan!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20000"/>
          </a:bodyPr>
          <a:lstStyle/>
          <a:p>
            <a:pPr marL="0" lvl="0" indent="0" algn="ctr">
              <a:spcBef>
                <a:spcPts val="0"/>
              </a:spcBef>
            </a:pPr>
            <a:r>
              <a:rPr lang="fi-FI" i="1" dirty="0"/>
              <a:t>Oi maamme, Suomi, synnyinmaa,</a:t>
            </a:r>
          </a:p>
          <a:p>
            <a:pPr marL="0" lvl="0" indent="0" algn="ctr">
              <a:spcBef>
                <a:spcPts val="0"/>
              </a:spcBef>
            </a:pPr>
            <a:r>
              <a:rPr lang="fi-FI" i="1" dirty="0"/>
              <a:t>soi, sana kultainen!</a:t>
            </a:r>
          </a:p>
          <a:p>
            <a:pPr marL="0" lvl="0" indent="0" algn="ctr">
              <a:spcBef>
                <a:spcPts val="0"/>
              </a:spcBef>
            </a:pPr>
            <a:r>
              <a:rPr lang="fi-FI" i="1" dirty="0"/>
              <a:t>Ei laaksoa, ei kukkulaa,</a:t>
            </a:r>
          </a:p>
          <a:p>
            <a:pPr marL="0" lvl="0" indent="0" algn="ctr">
              <a:spcBef>
                <a:spcPts val="0"/>
              </a:spcBef>
            </a:pPr>
            <a:r>
              <a:rPr lang="fi-FI" i="1" dirty="0"/>
              <a:t>ei vettä rantaa rakkaampaa,</a:t>
            </a:r>
          </a:p>
          <a:p>
            <a:pPr marL="0" lvl="0" indent="0" algn="ctr">
              <a:spcBef>
                <a:spcPts val="0"/>
              </a:spcBef>
            </a:pPr>
            <a:r>
              <a:rPr lang="fi-FI" i="1" dirty="0"/>
              <a:t>kuin kotimaa </a:t>
            </a:r>
            <a:r>
              <a:rPr lang="fi-FI" i="1" dirty="0" err="1"/>
              <a:t>tää</a:t>
            </a:r>
            <a:r>
              <a:rPr lang="fi-FI" i="1" dirty="0"/>
              <a:t> pohjoinen,</a:t>
            </a:r>
          </a:p>
          <a:p>
            <a:pPr marL="0" lvl="0" indent="0" algn="ctr">
              <a:spcBef>
                <a:spcPts val="0"/>
              </a:spcBef>
            </a:pPr>
            <a:r>
              <a:rPr lang="fi-FI" i="1" dirty="0"/>
              <a:t>maa kallis isien!</a:t>
            </a:r>
            <a:endParaRPr lang="fi-FI" dirty="0"/>
          </a:p>
          <a:p>
            <a:pPr marL="857250" lvl="0" indent="-857250">
              <a:spcBef>
                <a:spcPts val="0"/>
              </a:spcBef>
              <a:buFont typeface="Arial"/>
              <a:buChar char="•"/>
            </a:pPr>
            <a:endParaRPr lang="fi-FI" dirty="0"/>
          </a:p>
          <a:p>
            <a:pPr marL="857250" lvl="0" indent="-857250">
              <a:spcBef>
                <a:spcPts val="0"/>
              </a:spcBef>
              <a:buFont typeface="Arial"/>
              <a:buChar char="•"/>
            </a:pPr>
            <a:r>
              <a:rPr lang="fi-FI" i="1" dirty="0"/>
              <a:t>Idea 3</a:t>
            </a:r>
            <a:r>
              <a:rPr lang="fi-FI" dirty="0"/>
              <a:t>, luku 11, tehtävä 1 (s. 111):</a:t>
            </a:r>
          </a:p>
          <a:p>
            <a:pPr marL="857250" lvl="0" indent="-857250">
              <a:spcBef>
                <a:spcPts val="0"/>
              </a:spcBef>
              <a:buFont typeface="Arial"/>
              <a:buChar char="•"/>
            </a:pPr>
            <a:endParaRPr lang="fi-FI" dirty="0"/>
          </a:p>
          <a:p>
            <a:pPr marL="0" lvl="0" indent="0">
              <a:spcBef>
                <a:spcPts val="0"/>
              </a:spcBef>
            </a:pPr>
            <a:r>
              <a:rPr lang="fi-FI" dirty="0"/>
              <a:t>Pohdi suhdettasi suomalaisuuteen.</a:t>
            </a:r>
          </a:p>
          <a:p>
            <a:pPr marL="0" lvl="0" indent="0">
              <a:spcBef>
                <a:spcPts val="0"/>
              </a:spcBef>
            </a:pPr>
            <a:r>
              <a:rPr lang="fi-FI" dirty="0"/>
              <a:t>a) Missä tilanteissa koet ylpeyttä suomalaisuudesta?</a:t>
            </a:r>
          </a:p>
          <a:p>
            <a:pPr marL="0" lvl="0" indent="0">
              <a:spcBef>
                <a:spcPts val="0"/>
              </a:spcBef>
            </a:pPr>
            <a:r>
              <a:rPr lang="fi-FI" dirty="0"/>
              <a:t>b) Ota kantaa: omasta kansakunnasta voi olla ylpeä ilman että alentaa muita.</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7" end="7"/>
                                            </p:txEl>
                                          </p:spTgt>
                                        </p:tgtEl>
                                        <p:attrNameLst>
                                          <p:attrName>style.visibility</p:attrName>
                                        </p:attrNameLst>
                                      </p:cBhvr>
                                      <p:to>
                                        <p:strVal val="visible"/>
                                      </p:to>
                                    </p:set>
                                    <p:animEffect transition="in" filter="fade">
                                      <p:cBhvr>
                                        <p:cTn id="37" dur="500"/>
                                        <p:tgtEl>
                                          <p:spTgt spid="12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9" end="9"/>
                                            </p:txEl>
                                          </p:spTgt>
                                        </p:tgtEl>
                                        <p:attrNameLst>
                                          <p:attrName>style.visibility</p:attrName>
                                        </p:attrNameLst>
                                      </p:cBhvr>
                                      <p:to>
                                        <p:strVal val="visible"/>
                                      </p:to>
                                    </p:set>
                                    <p:animEffect transition="in" filter="fade">
                                      <p:cBhvr>
                                        <p:cTn id="42" dur="500"/>
                                        <p:tgtEl>
                                          <p:spTgt spid="126">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10" end="10"/>
                                            </p:txEl>
                                          </p:spTgt>
                                        </p:tgtEl>
                                        <p:attrNameLst>
                                          <p:attrName>style.visibility</p:attrName>
                                        </p:attrNameLst>
                                      </p:cBhvr>
                                      <p:to>
                                        <p:strVal val="visible"/>
                                      </p:to>
                                    </p:set>
                                    <p:animEffect transition="in" filter="fade">
                                      <p:cBhvr>
                                        <p:cTn id="47" dur="500"/>
                                        <p:tgtEl>
                                          <p:spTgt spid="126">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11" end="11"/>
                                            </p:txEl>
                                          </p:spTgt>
                                        </p:tgtEl>
                                        <p:attrNameLst>
                                          <p:attrName>style.visibility</p:attrName>
                                        </p:attrNameLst>
                                      </p:cBhvr>
                                      <p:to>
                                        <p:strVal val="visible"/>
                                      </p:to>
                                    </p:set>
                                    <p:animEffect transition="in" filter="fade">
                                      <p:cBhvr>
                                        <p:cTn id="52" dur="500"/>
                                        <p:tgtEl>
                                          <p:spTgt spid="12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Nationalismi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a:bodyPr>
          <a:lstStyle/>
          <a:p>
            <a:pPr marL="857250" lvl="0" indent="-857250">
              <a:spcBef>
                <a:spcPts val="0"/>
              </a:spcBef>
              <a:buFont typeface="Arial"/>
              <a:buChar char="•"/>
            </a:pPr>
            <a:r>
              <a:rPr lang="fi-FI" b="1" dirty="0"/>
              <a:t>Nationalismi </a:t>
            </a:r>
            <a:r>
              <a:rPr lang="fi-FI" dirty="0"/>
              <a:t>eli </a:t>
            </a:r>
            <a:r>
              <a:rPr lang="fi-FI" i="1" dirty="0"/>
              <a:t>kansallisuusaate</a:t>
            </a:r>
            <a:r>
              <a:rPr lang="fi-FI" dirty="0"/>
              <a:t> on yksi historian merkittävimmistä aatteista.</a:t>
            </a:r>
          </a:p>
          <a:p>
            <a:pPr marL="857250" lvl="0" indent="-857250">
              <a:spcBef>
                <a:spcPts val="0"/>
              </a:spcBef>
              <a:buFont typeface="Arial"/>
              <a:buChar char="•"/>
            </a:pPr>
            <a:r>
              <a:rPr lang="fi-FI" dirty="0"/>
              <a:t>Sen vaikutus näkyy esimerkiksi</a:t>
            </a:r>
          </a:p>
          <a:p>
            <a:pPr marL="1314450" lvl="1" indent="-857250">
              <a:spcBef>
                <a:spcPts val="0"/>
              </a:spcBef>
            </a:pPr>
            <a:r>
              <a:rPr lang="fi-FI" dirty="0"/>
              <a:t>imperiumien luhistumisessa 1800- ja 1900-luvuilla</a:t>
            </a:r>
          </a:p>
          <a:p>
            <a:pPr marL="1314450" lvl="1" indent="-857250">
              <a:spcBef>
                <a:spcPts val="0"/>
              </a:spcBef>
            </a:pPr>
            <a:r>
              <a:rPr lang="fi-FI" dirty="0"/>
              <a:t>kansallisvaltioiden itsenäistymisessä </a:t>
            </a:r>
          </a:p>
          <a:p>
            <a:pPr marL="1314450" lvl="1" indent="-857250">
              <a:spcBef>
                <a:spcPts val="0"/>
              </a:spcBef>
            </a:pPr>
            <a:r>
              <a:rPr lang="fi-FI" dirty="0"/>
              <a:t>sodissa</a:t>
            </a:r>
          </a:p>
          <a:p>
            <a:pPr marL="1314450" lvl="1" indent="-857250">
              <a:spcBef>
                <a:spcPts val="0"/>
              </a:spcBef>
            </a:pPr>
            <a:r>
              <a:rPr lang="fi-FI" dirty="0"/>
              <a:t>kansallismielisten poliitikkojen ja puolueiden nousussa.</a:t>
            </a:r>
          </a:p>
          <a:p>
            <a:pPr marL="857250" lvl="0" indent="-857250">
              <a:spcBef>
                <a:spcPts val="0"/>
              </a:spcBef>
              <a:buFont typeface="Arial"/>
              <a:buChar char="•"/>
            </a:pPr>
            <a:r>
              <a:rPr lang="fi-FI" dirty="0"/>
              <a:t>Aatteella voidaan tarkoittaa:</a:t>
            </a:r>
          </a:p>
          <a:p>
            <a:pPr marL="1371600" lvl="1" indent="-914400">
              <a:spcBef>
                <a:spcPts val="0"/>
              </a:spcBef>
              <a:buFont typeface="+mj-lt"/>
              <a:buAutoNum type="arabicPeriod"/>
            </a:pPr>
            <a:r>
              <a:rPr lang="fi-FI" b="1" dirty="0"/>
              <a:t>Kulttuurinationalismia</a:t>
            </a:r>
            <a:r>
              <a:rPr lang="fi-FI" dirty="0"/>
              <a:t>, joka korostaa kansallismielisyyden merkitystä.</a:t>
            </a:r>
          </a:p>
          <a:p>
            <a:pPr marL="1371600" lvl="1" indent="-914400">
              <a:spcBef>
                <a:spcPts val="0"/>
              </a:spcBef>
              <a:buFont typeface="+mj-lt"/>
              <a:buAutoNum type="arabicPeriod"/>
            </a:pPr>
            <a:r>
              <a:rPr lang="fi-FI" b="1" dirty="0"/>
              <a:t>Poliittista nationalismia</a:t>
            </a:r>
            <a:r>
              <a:rPr lang="fi-FI" dirty="0"/>
              <a:t>, jonka mukaan jokaisen kansan pitäisi itse saada päättää asioistaan ja elää omassa </a:t>
            </a:r>
            <a:r>
              <a:rPr lang="fi-FI" b="1" dirty="0"/>
              <a:t>kansallisvaltiossaan</a:t>
            </a:r>
            <a:r>
              <a:rPr lang="fi-FI" dirty="0"/>
              <a:t>.</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1532230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Olen suomalainen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85000" lnSpcReduction="20000"/>
          </a:bodyPr>
          <a:lstStyle/>
          <a:p>
            <a:pPr marL="857250" lvl="0" indent="-857250">
              <a:spcBef>
                <a:spcPts val="0"/>
              </a:spcBef>
              <a:buFont typeface="Arial"/>
              <a:buChar char="•"/>
            </a:pPr>
            <a:r>
              <a:rPr lang="fi-FI" dirty="0"/>
              <a:t>Nationalismiin kuuluu olennaisesti </a:t>
            </a:r>
            <a:r>
              <a:rPr lang="fi-FI" i="1" dirty="0"/>
              <a:t>kansallismielisyys</a:t>
            </a:r>
            <a:r>
              <a:rPr lang="fi-FI" dirty="0"/>
              <a:t> eli oman kansan, kielen ja kulttuurin arvostaminen.</a:t>
            </a:r>
          </a:p>
          <a:p>
            <a:pPr marL="857250" lvl="0" indent="-857250">
              <a:spcBef>
                <a:spcPts val="0"/>
              </a:spcBef>
              <a:buFont typeface="Arial"/>
              <a:buChar char="•"/>
            </a:pPr>
            <a:r>
              <a:rPr lang="fi-FI" dirty="0"/>
              <a:t>Kansallisuus on tärkeä jaettu identiteetti, joka kertoo keitä me olemme ja mikä erottaa meidät muista.</a:t>
            </a:r>
          </a:p>
          <a:p>
            <a:pPr marL="857250" lvl="0" indent="-857250">
              <a:spcBef>
                <a:spcPts val="0"/>
              </a:spcBef>
              <a:buFont typeface="Arial"/>
              <a:buChar char="•"/>
            </a:pPr>
            <a:r>
              <a:rPr lang="fi-FI" dirty="0"/>
              <a:t>Mihin yhteinen </a:t>
            </a:r>
            <a:r>
              <a:rPr lang="fi-FI" b="1" dirty="0"/>
              <a:t>kansallinen identiteetti </a:t>
            </a:r>
            <a:r>
              <a:rPr lang="fi-FI" dirty="0"/>
              <a:t>perustuu?</a:t>
            </a:r>
          </a:p>
          <a:p>
            <a:pPr marL="1371600" lvl="1" indent="-914400">
              <a:spcBef>
                <a:spcPts val="0"/>
              </a:spcBef>
              <a:buSzPct val="80000"/>
              <a:buFont typeface="+mj-lt"/>
              <a:buAutoNum type="arabicPeriod"/>
            </a:pPr>
            <a:r>
              <a:rPr lang="fi-FI" dirty="0"/>
              <a:t>yhteinen kieli</a:t>
            </a:r>
          </a:p>
          <a:p>
            <a:pPr marL="1371600" lvl="1" indent="-914400">
              <a:spcBef>
                <a:spcPts val="0"/>
              </a:spcBef>
              <a:buSzPct val="80000"/>
              <a:buFont typeface="+mj-lt"/>
              <a:buAutoNum type="arabicPeriod"/>
            </a:pPr>
            <a:r>
              <a:rPr lang="fi-FI" dirty="0"/>
              <a:t>jaettu historia </a:t>
            </a:r>
          </a:p>
          <a:p>
            <a:pPr marL="1371600" lvl="1" indent="-914400">
              <a:spcBef>
                <a:spcPts val="0"/>
              </a:spcBef>
              <a:buSzPct val="80000"/>
              <a:buFont typeface="+mj-lt"/>
              <a:buAutoNum type="arabicPeriod"/>
            </a:pPr>
            <a:r>
              <a:rPr lang="fi-FI" dirty="0"/>
              <a:t>yhteinen kulttuuri</a:t>
            </a:r>
            <a:br>
              <a:rPr lang="fi-FI" dirty="0"/>
            </a:br>
            <a:endParaRPr lang="fi-FI" dirty="0"/>
          </a:p>
          <a:p>
            <a:pPr marL="857250" lvl="0" indent="-857250">
              <a:spcBef>
                <a:spcPts val="0"/>
              </a:spcBef>
              <a:buFont typeface="Arial"/>
              <a:buChar char="•"/>
            </a:pPr>
            <a:r>
              <a:rPr lang="fi-FI" b="1" dirty="0"/>
              <a:t>Kansallisvaltioilla</a:t>
            </a:r>
            <a:r>
              <a:rPr lang="fi-FI" dirty="0"/>
              <a:t> on keskeinen asema </a:t>
            </a:r>
            <a:r>
              <a:rPr lang="fi-FI" b="1" dirty="0"/>
              <a:t>Hegelin</a:t>
            </a:r>
            <a:r>
              <a:rPr lang="fi-FI" dirty="0"/>
              <a:t> yhteiskuntafilosofiassa: </a:t>
            </a:r>
          </a:p>
          <a:p>
            <a:pPr marL="1314450" lvl="1" indent="-857250">
              <a:spcBef>
                <a:spcPts val="0"/>
              </a:spcBef>
            </a:pPr>
            <a:r>
              <a:rPr lang="fi-FI" dirty="0"/>
              <a:t>Sen avulla voi kukoistaa ja kasvaa ihmisenä</a:t>
            </a:r>
          </a:p>
          <a:p>
            <a:pPr marL="1314450" lvl="1" indent="-857250">
              <a:spcBef>
                <a:spcPts val="0"/>
              </a:spcBef>
            </a:pPr>
            <a:r>
              <a:rPr lang="fi-FI" dirty="0"/>
              <a:t>Se mahdollistaa todellisen vapauden ja sivistyksen.</a:t>
            </a:r>
          </a:p>
          <a:p>
            <a:pPr marL="857250" lvl="0" indent="-857250">
              <a:spcBef>
                <a:spcPts val="0"/>
              </a:spcBef>
              <a:buFont typeface="Arial"/>
              <a:buChar char="•"/>
            </a:pPr>
            <a:r>
              <a:rPr lang="fi-FI" dirty="0"/>
              <a:t>Hegel inspiroi monia ajattelijoita, esim. Suomen kansallisfilosofi J.V. Snellmania.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249156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9" end="9"/>
                                            </p:txEl>
                                          </p:spTgt>
                                        </p:tgtEl>
                                        <p:attrNameLst>
                                          <p:attrName>style.visibility</p:attrName>
                                        </p:attrNameLst>
                                      </p:cBhvr>
                                      <p:to>
                                        <p:strVal val="visible"/>
                                      </p:to>
                                    </p:set>
                                    <p:animEffect transition="in" filter="fade">
                                      <p:cBhvr>
                                        <p:cTn id="52" dur="500"/>
                                        <p:tgtEl>
                                          <p:spTgt spid="12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Yksi kansa, yksi valtio</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Poliittisen nationalismin </a:t>
            </a:r>
            <a:r>
              <a:rPr lang="fi-FI" dirty="0"/>
              <a:t>vaikutus näkyy kahdella tavalla:</a:t>
            </a:r>
          </a:p>
          <a:p>
            <a:pPr marL="1143000" lvl="0" indent="-1143000">
              <a:spcBef>
                <a:spcPts val="0"/>
              </a:spcBef>
              <a:buFont typeface="+mj-lt"/>
              <a:buAutoNum type="arabicPeriod"/>
            </a:pPr>
            <a:endParaRPr lang="fi-FI" dirty="0"/>
          </a:p>
          <a:p>
            <a:pPr marL="1600200" lvl="1" indent="-1143000">
              <a:spcBef>
                <a:spcPts val="0"/>
              </a:spcBef>
              <a:buFont typeface="+mj-lt"/>
              <a:buAutoNum type="arabicPeriod"/>
            </a:pPr>
            <a:r>
              <a:rPr lang="fi-FI" dirty="0"/>
              <a:t>Kansallisvaltioiden perustaminen</a:t>
            </a:r>
          </a:p>
          <a:p>
            <a:pPr marL="1600200" lvl="1" indent="-1143000">
              <a:spcBef>
                <a:spcPts val="0"/>
              </a:spcBef>
              <a:buFont typeface="+mj-lt"/>
              <a:buAutoNum type="arabicPeriod"/>
            </a:pPr>
            <a:endParaRPr lang="fi-FI" dirty="0"/>
          </a:p>
          <a:p>
            <a:pPr marL="1600200" lvl="1" indent="-1143000">
              <a:spcBef>
                <a:spcPts val="0"/>
              </a:spcBef>
              <a:buFont typeface="+mj-lt"/>
              <a:buAutoNum type="arabicPeriod"/>
            </a:pPr>
            <a:r>
              <a:rPr lang="fi-FI" dirty="0"/>
              <a:t>Valtiot pyrkivät lisäämään ja suojelemaan omaa kansallista päätösvaltaansa.</a:t>
            </a:r>
          </a:p>
          <a:p>
            <a:pPr marL="857250" lvl="0" indent="-857250">
              <a:spcBef>
                <a:spcPts val="0"/>
              </a:spcBef>
              <a:buFont typeface="Arial"/>
              <a:buChar char="•"/>
            </a:pPr>
            <a:endParaRPr lang="fi-FI" dirty="0"/>
          </a:p>
          <a:p>
            <a:pPr marL="857250" lvl="0" indent="-857250">
              <a:spcBef>
                <a:spcPts val="0"/>
              </a:spcBef>
              <a:buFont typeface="Arial"/>
              <a:buChar char="•"/>
            </a:pPr>
            <a:r>
              <a:rPr lang="fi-FI" dirty="0"/>
              <a:t>Pohdi ja havainnollista molempia vaikutuksia ajankohtaisilla tai historiallisilla esimerkeillä.</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3328350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6" end="6"/>
                                            </p:txEl>
                                          </p:spTgt>
                                        </p:tgtEl>
                                        <p:attrNameLst>
                                          <p:attrName>style.visibility</p:attrName>
                                        </p:attrNameLst>
                                      </p:cBhvr>
                                      <p:to>
                                        <p:strVal val="visible"/>
                                      </p:to>
                                    </p:set>
                                    <p:animEffect transition="in" filter="fade">
                                      <p:cBhvr>
                                        <p:cTn id="22" dur="500"/>
                                        <p:tgtEl>
                                          <p:spTgt spid="12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Onko suomalaisuutta olemassa?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Sosiaalinen ontologia </a:t>
            </a:r>
            <a:r>
              <a:rPr lang="fi-FI" dirty="0"/>
              <a:t>tutkii ja pohtii, millä tavalla yhteiskunnat, kansakunnat ja yhteisöt ovat olemassa.</a:t>
            </a:r>
          </a:p>
          <a:p>
            <a:pPr marL="1314450" lvl="1" indent="-857250">
              <a:spcBef>
                <a:spcPts val="0"/>
              </a:spcBef>
            </a:pPr>
            <a:r>
              <a:rPr lang="fi-FI" b="1" dirty="0"/>
              <a:t>Realismin</a:t>
            </a:r>
            <a:r>
              <a:rPr lang="fi-FI" dirty="0"/>
              <a:t> mukaan yhteiskunnalliset ilmiöt ovat olemassa ihmismielestä riippumatta.</a:t>
            </a:r>
          </a:p>
          <a:p>
            <a:pPr marL="1771650" lvl="2" indent="-857250">
              <a:spcBef>
                <a:spcPts val="0"/>
              </a:spcBef>
            </a:pPr>
            <a:r>
              <a:rPr lang="fi-FI" dirty="0"/>
              <a:t>esim. talouden lait, hyvän yhteiskunnan idea</a:t>
            </a:r>
          </a:p>
          <a:p>
            <a:pPr marL="1314450" lvl="1" indent="-857250">
              <a:spcBef>
                <a:spcPts val="0"/>
              </a:spcBef>
            </a:pPr>
            <a:r>
              <a:rPr lang="fi-FI" b="1" dirty="0"/>
              <a:t>Sosiaalisen konstruktivismin</a:t>
            </a:r>
            <a:r>
              <a:rPr lang="fi-FI" dirty="0"/>
              <a:t> mukaan yhteiskunnalliset ilmiöt perustuvat yhteisiin uskomuksiin, käytäntöihin ja sopimuksiin.</a:t>
            </a:r>
          </a:p>
          <a:p>
            <a:pPr marL="1771650" lvl="2" indent="-857250">
              <a:spcBef>
                <a:spcPts val="0"/>
              </a:spcBef>
            </a:pPr>
            <a:r>
              <a:rPr lang="fi-FI" dirty="0"/>
              <a:t>Esim. Suomessa 1800-luvun kansalliset herättäjät eivät löytäneet suomalaisuutta, vaan ennemminkin </a:t>
            </a:r>
            <a:r>
              <a:rPr lang="fi-FI" i="1" dirty="0"/>
              <a:t>loivat</a:t>
            </a:r>
            <a:r>
              <a:rPr lang="fi-FI" dirty="0"/>
              <a:t> ja </a:t>
            </a:r>
            <a:r>
              <a:rPr lang="fi-FI" i="1" dirty="0"/>
              <a:t>keksivät</a:t>
            </a:r>
            <a:r>
              <a:rPr lang="fi-FI" dirty="0"/>
              <a:t> sen.</a:t>
            </a:r>
          </a:p>
          <a:p>
            <a:pPr marL="1314450" lvl="1" indent="-857250">
              <a:spcBef>
                <a:spcPts val="0"/>
              </a:spcBef>
            </a:pPr>
            <a:r>
              <a:rPr lang="fi-FI" dirty="0"/>
              <a:t>Politiikan tutkija </a:t>
            </a:r>
            <a:r>
              <a:rPr lang="fi-FI" dirty="0" err="1"/>
              <a:t>Benedict</a:t>
            </a:r>
            <a:r>
              <a:rPr lang="fi-FI" dirty="0"/>
              <a:t> Anderson: Kansakunta on </a:t>
            </a:r>
            <a:r>
              <a:rPr lang="fi-FI" i="1" dirty="0"/>
              <a:t>kuviteltu yhteisö</a:t>
            </a:r>
            <a:r>
              <a:rPr lang="fi-FI" dirty="0"/>
              <a:t>.</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952020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Keskustele</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lgn="l" rtl="0">
              <a:lnSpc>
                <a:spcPct val="90000"/>
              </a:lnSpc>
              <a:spcBef>
                <a:spcPts val="0"/>
              </a:spcBef>
              <a:spcAft>
                <a:spcPts val="0"/>
              </a:spcAft>
              <a:buClr>
                <a:schemeClr val="dk1"/>
              </a:buClr>
              <a:buSzPts val="6000"/>
              <a:buFont typeface="Arial"/>
              <a:buChar char="•"/>
            </a:pPr>
            <a:r>
              <a:rPr lang="fi-FI" dirty="0"/>
              <a:t>Pohdi ja keskustele:</a:t>
            </a:r>
          </a:p>
          <a:p>
            <a:pPr marL="1314450" lvl="1" indent="-857250">
              <a:spcBef>
                <a:spcPts val="0"/>
              </a:spcBef>
              <a:buSzPts val="6000"/>
            </a:pPr>
            <a:r>
              <a:rPr lang="fi-FI" dirty="0"/>
              <a:t>Mitä hyviä puolia nationalismissa on?</a:t>
            </a:r>
          </a:p>
          <a:p>
            <a:pPr marL="1314450" lvl="1" indent="-857250">
              <a:spcBef>
                <a:spcPts val="0"/>
              </a:spcBef>
              <a:buSzPts val="6000"/>
            </a:pPr>
            <a:r>
              <a:rPr lang="fi-FI" dirty="0"/>
              <a:t>Mitä huonoja puolia nationalismissa on?</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825992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Nationalismin enkelit ja demonit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20000"/>
          </a:bodyPr>
          <a:lstStyle/>
          <a:p>
            <a:pPr marL="857250" lvl="0" indent="-857250">
              <a:spcBef>
                <a:spcPts val="0"/>
              </a:spcBef>
              <a:buFont typeface="Arial"/>
              <a:buChar char="•"/>
            </a:pPr>
            <a:r>
              <a:rPr lang="fi-FI" dirty="0"/>
              <a:t>Hyviä puolia</a:t>
            </a:r>
          </a:p>
          <a:p>
            <a:pPr marL="1314450" lvl="1" indent="-857250">
              <a:spcBef>
                <a:spcPts val="0"/>
              </a:spcBef>
            </a:pPr>
            <a:r>
              <a:rPr lang="fi-FI" dirty="0"/>
              <a:t>ilo ja ylpeys omasta kielestä, kulttuurista ja kansasta</a:t>
            </a:r>
          </a:p>
          <a:p>
            <a:pPr marL="1314450" lvl="1" indent="-857250">
              <a:spcBef>
                <a:spcPts val="0"/>
              </a:spcBef>
            </a:pPr>
            <a:r>
              <a:rPr lang="fi-FI" dirty="0"/>
              <a:t>yhteiset kansalliset perinteet</a:t>
            </a:r>
          </a:p>
          <a:p>
            <a:pPr marL="1314450" lvl="1" indent="-857250">
              <a:spcBef>
                <a:spcPts val="0"/>
              </a:spcBef>
            </a:pPr>
            <a:r>
              <a:rPr lang="fi-FI" dirty="0"/>
              <a:t>monille tärkeä osa identiteettiä</a:t>
            </a:r>
          </a:p>
          <a:p>
            <a:pPr marL="1314450" lvl="1" indent="-857250">
              <a:spcBef>
                <a:spcPts val="0"/>
              </a:spcBef>
            </a:pPr>
            <a:r>
              <a:rPr lang="fi-FI" dirty="0"/>
              <a:t>lisää solidaarisuutta ja yhteistyötä oman kansakunnan keskuudessa</a:t>
            </a:r>
          </a:p>
          <a:p>
            <a:pPr marL="1314450" lvl="1" indent="-857250">
              <a:spcBef>
                <a:spcPts val="0"/>
              </a:spcBef>
            </a:pPr>
            <a:endParaRPr lang="fi-FI" dirty="0"/>
          </a:p>
          <a:p>
            <a:pPr marL="457200" lvl="1" indent="0">
              <a:spcBef>
                <a:spcPts val="0"/>
              </a:spcBef>
              <a:buNone/>
            </a:pPr>
            <a:endParaRPr lang="fi-FI" dirty="0"/>
          </a:p>
          <a:p>
            <a:pPr marL="857250" lvl="0" indent="-857250">
              <a:spcBef>
                <a:spcPts val="0"/>
              </a:spcBef>
              <a:buFont typeface="Arial"/>
              <a:buChar char="•"/>
            </a:pPr>
            <a:r>
              <a:rPr lang="fi-FI" dirty="0"/>
              <a:t>Huonoja puolia</a:t>
            </a:r>
          </a:p>
          <a:p>
            <a:pPr marL="1314450" lvl="1" indent="-857250">
              <a:spcBef>
                <a:spcPts val="0"/>
              </a:spcBef>
            </a:pPr>
            <a:r>
              <a:rPr lang="fi-FI" i="1" dirty="0"/>
              <a:t>Kansalliskiihko</a:t>
            </a:r>
            <a:r>
              <a:rPr lang="fi-FI" dirty="0"/>
              <a:t> vähättelee muita kansakuntia.</a:t>
            </a:r>
          </a:p>
          <a:p>
            <a:pPr marL="1314450" lvl="1" indent="-857250">
              <a:spcBef>
                <a:spcPts val="0"/>
              </a:spcBef>
            </a:pPr>
            <a:r>
              <a:rPr lang="fi-FI" i="1" dirty="0"/>
              <a:t>Etnosentrismi</a:t>
            </a:r>
            <a:r>
              <a:rPr lang="fi-FI" dirty="0"/>
              <a:t> vertaa ja arvioi muita kulttuureja oman kulttuurin kriteereillä.</a:t>
            </a:r>
          </a:p>
          <a:p>
            <a:pPr marL="1314450" lvl="1" indent="-857250">
              <a:spcBef>
                <a:spcPts val="0"/>
              </a:spcBef>
            </a:pPr>
            <a:r>
              <a:rPr lang="fi-FI" dirty="0"/>
              <a:t>Vähentää solidaarisuutta muita kulttuureja ja kansoja kohtaan.</a:t>
            </a:r>
          </a:p>
          <a:p>
            <a:pPr marL="1314450" lvl="1" indent="-857250">
              <a:spcBef>
                <a:spcPts val="0"/>
              </a:spcBef>
            </a:pPr>
            <a:r>
              <a:rPr lang="fi-FI" dirty="0"/>
              <a:t>Ruokkii vastakkainasettelua.</a:t>
            </a:r>
          </a:p>
          <a:p>
            <a:pPr marL="1314450" lvl="1" indent="-857250">
              <a:spcBef>
                <a:spcPts val="0"/>
              </a:spcBef>
            </a:pPr>
            <a:r>
              <a:rPr lang="fi-FI" dirty="0"/>
              <a:t>Johtaa pahimmillaan rasismiin, muukalaisvihaan ja sotiin.</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3805175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7" end="7"/>
                                            </p:txEl>
                                          </p:spTgt>
                                        </p:tgtEl>
                                        <p:attrNameLst>
                                          <p:attrName>style.visibility</p:attrName>
                                        </p:attrNameLst>
                                      </p:cBhvr>
                                      <p:to>
                                        <p:strVal val="visible"/>
                                      </p:to>
                                    </p:set>
                                    <p:animEffect transition="in" filter="fade">
                                      <p:cBhvr>
                                        <p:cTn id="32" dur="500"/>
                                        <p:tgtEl>
                                          <p:spTgt spid="126">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8" end="8"/>
                                            </p:txEl>
                                          </p:spTgt>
                                        </p:tgtEl>
                                        <p:attrNameLst>
                                          <p:attrName>style.visibility</p:attrName>
                                        </p:attrNameLst>
                                      </p:cBhvr>
                                      <p:to>
                                        <p:strVal val="visible"/>
                                      </p:to>
                                    </p:set>
                                    <p:animEffect transition="in" filter="fade">
                                      <p:cBhvr>
                                        <p:cTn id="37" dur="500"/>
                                        <p:tgtEl>
                                          <p:spTgt spid="126">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9" end="9"/>
                                            </p:txEl>
                                          </p:spTgt>
                                        </p:tgtEl>
                                        <p:attrNameLst>
                                          <p:attrName>style.visibility</p:attrName>
                                        </p:attrNameLst>
                                      </p:cBhvr>
                                      <p:to>
                                        <p:strVal val="visible"/>
                                      </p:to>
                                    </p:set>
                                    <p:animEffect transition="in" filter="fade">
                                      <p:cBhvr>
                                        <p:cTn id="42" dur="500"/>
                                        <p:tgtEl>
                                          <p:spTgt spid="126">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10" end="10"/>
                                            </p:txEl>
                                          </p:spTgt>
                                        </p:tgtEl>
                                        <p:attrNameLst>
                                          <p:attrName>style.visibility</p:attrName>
                                        </p:attrNameLst>
                                      </p:cBhvr>
                                      <p:to>
                                        <p:strVal val="visible"/>
                                      </p:to>
                                    </p:set>
                                    <p:animEffect transition="in" filter="fade">
                                      <p:cBhvr>
                                        <p:cTn id="47" dur="500"/>
                                        <p:tgtEl>
                                          <p:spTgt spid="126">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11" end="11"/>
                                            </p:txEl>
                                          </p:spTgt>
                                        </p:tgtEl>
                                        <p:attrNameLst>
                                          <p:attrName>style.visibility</p:attrName>
                                        </p:attrNameLst>
                                      </p:cBhvr>
                                      <p:to>
                                        <p:strVal val="visible"/>
                                      </p:to>
                                    </p:set>
                                    <p:animEffect transition="in" filter="fade">
                                      <p:cBhvr>
                                        <p:cTn id="52" dur="500"/>
                                        <p:tgtEl>
                                          <p:spTgt spid="126">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6">
                                            <p:txEl>
                                              <p:pRg st="12" end="12"/>
                                            </p:txEl>
                                          </p:spTgt>
                                        </p:tgtEl>
                                        <p:attrNameLst>
                                          <p:attrName>style.visibility</p:attrName>
                                        </p:attrNameLst>
                                      </p:cBhvr>
                                      <p:to>
                                        <p:strVal val="visible"/>
                                      </p:to>
                                    </p:set>
                                    <p:animEffect transition="in" filter="fade">
                                      <p:cBhvr>
                                        <p:cTn id="57" dur="500"/>
                                        <p:tgtEl>
                                          <p:spTgt spid="12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i="1" dirty="0"/>
              <a:t>Idea 3</a:t>
            </a:r>
            <a:r>
              <a:rPr lang="fi-FI" dirty="0"/>
              <a:t>, Luku 11, tehtävä 6 (s. 111):</a:t>
            </a:r>
          </a:p>
          <a:p>
            <a:pPr marL="857250" lvl="0" indent="-857250">
              <a:spcBef>
                <a:spcPts val="0"/>
              </a:spcBef>
              <a:buFont typeface="Arial"/>
              <a:buChar char="•"/>
            </a:pPr>
            <a:endParaRPr lang="fi-FI" dirty="0"/>
          </a:p>
          <a:p>
            <a:pPr marL="0" lvl="0" indent="0">
              <a:spcBef>
                <a:spcPts val="0"/>
              </a:spcBef>
            </a:pPr>
            <a:r>
              <a:rPr lang="fi-FI" dirty="0"/>
              <a:t>Ota kantaa: kansakuntien pitäisi itse saada päättää tapansa, lakinsa ja jopa moraalinsa sisältö.</a:t>
            </a:r>
          </a:p>
          <a:p>
            <a:pPr marL="0" lvl="0" indent="0" algn="l" rtl="0">
              <a:lnSpc>
                <a:spcPct val="90000"/>
              </a:lnSpc>
              <a:spcBef>
                <a:spcPts val="0"/>
              </a:spcBef>
              <a:spcAft>
                <a:spcPts val="0"/>
              </a:spcAft>
              <a:buClr>
                <a:schemeClr val="dk1"/>
              </a:buClr>
              <a:buSzPts val="6000"/>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9</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11</a:t>
            </a:r>
            <a:endParaRPr dirty="0"/>
          </a:p>
        </p:txBody>
      </p:sp>
    </p:spTree>
    <p:extLst>
      <p:ext uri="{BB962C8B-B14F-4D97-AF65-F5344CB8AC3E}">
        <p14:creationId xmlns:p14="http://schemas.microsoft.com/office/powerpoint/2010/main" val="244289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734</Words>
  <Application>Microsoft Office PowerPoint</Application>
  <PresentationFormat>Mukautettu</PresentationFormat>
  <Paragraphs>112</Paragraphs>
  <Slides>9</Slides>
  <Notes>9</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9</vt:i4>
      </vt:variant>
    </vt:vector>
  </HeadingPairs>
  <TitlesOfParts>
    <vt:vector size="12" baseType="lpstr">
      <vt:lpstr>Arial</vt:lpstr>
      <vt:lpstr>Calibri</vt:lpstr>
      <vt:lpstr>Office-teema</vt:lpstr>
      <vt:lpstr>11. Nationalismi: kotimaa kunniaan!</vt:lpstr>
      <vt:lpstr>Virittäytyminen aiheeseen</vt:lpstr>
      <vt:lpstr>Nationalismi</vt:lpstr>
      <vt:lpstr>Olen suomalainen</vt:lpstr>
      <vt:lpstr>Yksi kansa, yksi valtio</vt:lpstr>
      <vt:lpstr>Onko suomalaisuutta olemassa?</vt:lpstr>
      <vt:lpstr>Keskustele</vt:lpstr>
      <vt:lpstr>Nationalismin enkelit ja demonit</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&lt;Otsikko&gt;</dc:title>
  <cp:lastModifiedBy>Roms Jochen</cp:lastModifiedBy>
  <cp:revision>9</cp:revision>
  <dcterms:modified xsi:type="dcterms:W3CDTF">2023-08-29T04:32:04Z</dcterms:modified>
</cp:coreProperties>
</file>