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9"/>
  </p:notesMasterIdLst>
  <p:sldIdLst>
    <p:sldId id="256" r:id="rId2"/>
    <p:sldId id="260" r:id="rId3"/>
    <p:sldId id="261" r:id="rId4"/>
    <p:sldId id="262" r:id="rId5"/>
    <p:sldId id="263" r:id="rId6"/>
    <p:sldId id="264" r:id="rId7"/>
    <p:sldId id="265" r:id="rId8"/>
  </p:sldIdLst>
  <p:sldSz cx="24384000" cy="13716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5238"/>
  </p:normalViewPr>
  <p:slideViewPr>
    <p:cSldViewPr snapToGrid="0" snapToObjects="1">
      <p:cViewPr varScale="1">
        <p:scale>
          <a:sx n="38" d="100"/>
          <a:sy n="38" d="100"/>
        </p:scale>
        <p:origin x="3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1"/>
            <a:ext cx="2945659" cy="498056"/>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50444" y="1"/>
            <a:ext cx="2945659" cy="498056"/>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5"/>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4"/>
            <a:ext cx="2945659" cy="49805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50444" y="9428584"/>
            <a:ext cx="2945659" cy="498055"/>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5520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70057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7791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61589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5:notes"/>
          <p:cNvSpPr txBox="1">
            <a:spLocks noGrp="1"/>
          </p:cNvSpPr>
          <p:nvPr>
            <p:ph type="body" idx="1"/>
          </p:nvPr>
        </p:nvSpPr>
        <p:spPr>
          <a:xfrm>
            <a:off x="679768" y="4777195"/>
            <a:ext cx="5438140" cy="390861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Font typeface="Arial" panose="020B0604020202020204" pitchFamily="34" charset="0"/>
              <a:buNone/>
            </a:pPr>
            <a:r>
              <a:rPr lang="fi-FI" b="1" dirty="0"/>
              <a:t>Tehtävän avaus:</a:t>
            </a:r>
          </a:p>
          <a:p>
            <a:pPr marL="171450" lvl="0" indent="-171450" algn="l" rtl="0">
              <a:spcBef>
                <a:spcPts val="0"/>
              </a:spcBef>
              <a:spcAft>
                <a:spcPts val="0"/>
              </a:spcAft>
              <a:buFont typeface="Arial" panose="020B0604020202020204" pitchFamily="34" charset="0"/>
              <a:buChar char="•"/>
            </a:pPr>
            <a:endParaRPr lang="fi-FI" dirty="0"/>
          </a:p>
          <a:p>
            <a:pPr marL="171450" lvl="0" indent="-171450" algn="l" rtl="0">
              <a:spcBef>
                <a:spcPts val="0"/>
              </a:spcBef>
              <a:spcAft>
                <a:spcPts val="0"/>
              </a:spcAft>
              <a:buFont typeface="Arial" panose="020B0604020202020204" pitchFamily="34" charset="0"/>
              <a:buChar char="•"/>
            </a:pPr>
            <a:r>
              <a:rPr lang="fi-FI" dirty="0"/>
              <a:t>Näkökulmia: </a:t>
            </a:r>
          </a:p>
          <a:p>
            <a:pPr marL="628650" lvl="1" indent="-171450" algn="l" rtl="0">
              <a:spcBef>
                <a:spcPts val="0"/>
              </a:spcBef>
              <a:spcAft>
                <a:spcPts val="0"/>
              </a:spcAft>
              <a:buFont typeface="Arial" panose="020B0604020202020204" pitchFamily="34" charset="0"/>
              <a:buChar char="•"/>
            </a:pPr>
            <a:r>
              <a:rPr lang="fi-FI" dirty="0"/>
              <a:t>Nuoruuteen kuuluu vanhempien ja yhteiskunnan arvomaailman kriittinen tarkastelu ja haastaminen. Miksi tämän kuitenkin pitäisi loppua ”vanhana”?</a:t>
            </a:r>
          </a:p>
          <a:p>
            <a:pPr marL="628650" lvl="1" indent="-171450" algn="l" rtl="0">
              <a:spcBef>
                <a:spcPts val="0"/>
              </a:spcBef>
              <a:spcAft>
                <a:spcPts val="0"/>
              </a:spcAft>
              <a:buFont typeface="Arial" panose="020B0604020202020204" pitchFamily="34" charset="0"/>
              <a:buChar char="•"/>
            </a:pPr>
            <a:r>
              <a:rPr lang="fi-FI" dirty="0"/>
              <a:t>Vanhempana ihminen kenties ymmärtää, kuinka haastavaa muutos on ja miten se ei aina tuo kaivattua lopputulosta. Vanhempana ihminen saattaa pitää nuorena kritisoimiaan asioita riittävän hyvinä ja toimivina ratkaisuina.</a:t>
            </a:r>
          </a:p>
          <a:p>
            <a:pPr marL="628650" lvl="1" indent="-171450" algn="l" rtl="0">
              <a:spcBef>
                <a:spcPts val="0"/>
              </a:spcBef>
              <a:spcAft>
                <a:spcPts val="0"/>
              </a:spcAft>
              <a:buFont typeface="Arial" panose="020B0604020202020204" pitchFamily="34" charset="0"/>
              <a:buChar char="•"/>
            </a:pPr>
            <a:r>
              <a:rPr lang="fi-FI" dirty="0"/>
              <a:t>Sanonnasta voi myös ottaa kriittiseen tarkasteluun ”sydämen” ja ”järjen”. Viittaavatko ne tunteisiin ja rationaalisuuteen? Arvottaako sanonta järjen tunteen yläpuolelle? Eikö nuori voi olla järkevä, ja elääkö vanha ainoastaan järjen kautta? Tässä voi viitata myös nykytutkimukseen päätöksenteosta ja sen intuitiivisesta ja ”irrationaalisesta” puolesta.</a:t>
            </a:r>
          </a:p>
          <a:p>
            <a:pPr marL="628650" lvl="1" indent="-171450" algn="l" rtl="0">
              <a:spcBef>
                <a:spcPts val="0"/>
              </a:spcBef>
              <a:spcAft>
                <a:spcPts val="0"/>
              </a:spcAft>
              <a:buFont typeface="Arial" panose="020B0604020202020204" pitchFamily="34" charset="0"/>
              <a:buChar char="•"/>
            </a:pPr>
            <a:r>
              <a:rPr lang="fi-FI" dirty="0"/>
              <a:t>Samankaltainen sanonta, jota voi käyttää pohdinnan tukena ja kriittisen tarkastelun kohteena, on ”vanhassa vara parempi”.</a:t>
            </a:r>
            <a:endParaRPr dirty="0"/>
          </a:p>
        </p:txBody>
      </p:sp>
      <p:sp>
        <p:nvSpPr>
          <p:cNvPr id="123" name="Google Shape;123;p5:notes"/>
          <p:cNvSpPr>
            <a:spLocks noGrp="1" noRot="1" noChangeAspect="1"/>
          </p:cNvSpPr>
          <p:nvPr>
            <p:ph type="sldImg" idx="2"/>
          </p:nvPr>
        </p:nvSpPr>
        <p:spPr>
          <a:xfrm>
            <a:off x="420688" y="1241425"/>
            <a:ext cx="5956300" cy="33496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27266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3" name="Google Shape;33;p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34" name="Google Shape;34;p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8_Image Half Full">
  <p:cSld name="18_Image Half Full">
    <p:spTree>
      <p:nvGrpSpPr>
        <p:cNvPr id="1" name="Shape 35"/>
        <p:cNvGrpSpPr/>
        <p:nvPr/>
      </p:nvGrpSpPr>
      <p:grpSpPr>
        <a:xfrm>
          <a:off x="0" y="0"/>
          <a:ext cx="0" cy="0"/>
          <a:chOff x="0" y="0"/>
          <a:chExt cx="0" cy="0"/>
        </a:xfrm>
      </p:grpSpPr>
      <p:sp>
        <p:nvSpPr>
          <p:cNvPr id="36" name="Google Shape;36;p5"/>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37" name="Google Shape;37;p5"/>
          <p:cNvSpPr txBox="1">
            <a:spLocks noGrp="1"/>
          </p:cNvSpPr>
          <p:nvPr>
            <p:ph type="body" idx="1"/>
          </p:nvPr>
        </p:nvSpPr>
        <p:spPr>
          <a:xfrm>
            <a:off x="1621943" y="3160738"/>
            <a:ext cx="10942861" cy="83998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8" name="Google Shape;38;p5"/>
          <p:cNvSpPr>
            <a:spLocks noGrp="1"/>
          </p:cNvSpPr>
          <p:nvPr>
            <p:ph type="pic" idx="2"/>
          </p:nvPr>
        </p:nvSpPr>
        <p:spPr>
          <a:xfrm>
            <a:off x="13460186" y="0"/>
            <a:ext cx="10923814" cy="13716000"/>
          </a:xfrm>
          <a:prstGeom prst="rect">
            <a:avLst/>
          </a:prstGeom>
          <a:noFill/>
          <a:ln>
            <a:noFill/>
          </a:ln>
        </p:spPr>
      </p:sp>
      <p:sp>
        <p:nvSpPr>
          <p:cNvPr id="39" name="Google Shape;39;p5"/>
          <p:cNvSpPr txBox="1">
            <a:spLocks noGrp="1"/>
          </p:cNvSpPr>
          <p:nvPr>
            <p:ph type="sldNum" idx="12"/>
          </p:nvPr>
        </p:nvSpPr>
        <p:spPr>
          <a:xfrm>
            <a:off x="17624213"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8F8F8F"/>
                </a:solidFill>
                <a:latin typeface="Calibri"/>
                <a:ea typeface="Calibri"/>
                <a:cs typeface="Calibri"/>
                <a:sym typeface="Calibri"/>
              </a:defRPr>
            </a:lvl1pPr>
            <a:lvl2pPr marL="0" lvl="1" indent="0" algn="r">
              <a:spcBef>
                <a:spcPts val="0"/>
              </a:spcBef>
              <a:buNone/>
              <a:defRPr sz="2400" b="0" i="0" u="none" strike="noStrike" cap="none">
                <a:solidFill>
                  <a:srgbClr val="8F8F8F"/>
                </a:solidFill>
                <a:latin typeface="Calibri"/>
                <a:ea typeface="Calibri"/>
                <a:cs typeface="Calibri"/>
                <a:sym typeface="Calibri"/>
              </a:defRPr>
            </a:lvl2pPr>
            <a:lvl3pPr marL="0" lvl="2" indent="0" algn="r">
              <a:spcBef>
                <a:spcPts val="0"/>
              </a:spcBef>
              <a:buNone/>
              <a:defRPr sz="2400" b="0" i="0" u="none" strike="noStrike" cap="none">
                <a:solidFill>
                  <a:srgbClr val="8F8F8F"/>
                </a:solidFill>
                <a:latin typeface="Calibri"/>
                <a:ea typeface="Calibri"/>
                <a:cs typeface="Calibri"/>
                <a:sym typeface="Calibri"/>
              </a:defRPr>
            </a:lvl3pPr>
            <a:lvl4pPr marL="0" lvl="3" indent="0" algn="r">
              <a:spcBef>
                <a:spcPts val="0"/>
              </a:spcBef>
              <a:buNone/>
              <a:defRPr sz="2400" b="0" i="0" u="none" strike="noStrike" cap="none">
                <a:solidFill>
                  <a:srgbClr val="8F8F8F"/>
                </a:solidFill>
                <a:latin typeface="Calibri"/>
                <a:ea typeface="Calibri"/>
                <a:cs typeface="Calibri"/>
                <a:sym typeface="Calibri"/>
              </a:defRPr>
            </a:lvl4pPr>
            <a:lvl5pPr marL="0" lvl="4" indent="0" algn="r">
              <a:spcBef>
                <a:spcPts val="0"/>
              </a:spcBef>
              <a:buNone/>
              <a:defRPr sz="2400" b="0" i="0" u="none" strike="noStrike" cap="none">
                <a:solidFill>
                  <a:srgbClr val="8F8F8F"/>
                </a:solidFill>
                <a:latin typeface="Calibri"/>
                <a:ea typeface="Calibri"/>
                <a:cs typeface="Calibri"/>
                <a:sym typeface="Calibri"/>
              </a:defRPr>
            </a:lvl5pPr>
            <a:lvl6pPr marL="0" lvl="5" indent="0" algn="r">
              <a:spcBef>
                <a:spcPts val="0"/>
              </a:spcBef>
              <a:buNone/>
              <a:defRPr sz="2400" b="0" i="0" u="none" strike="noStrike" cap="none">
                <a:solidFill>
                  <a:srgbClr val="8F8F8F"/>
                </a:solidFill>
                <a:latin typeface="Calibri"/>
                <a:ea typeface="Calibri"/>
                <a:cs typeface="Calibri"/>
                <a:sym typeface="Calibri"/>
              </a:defRPr>
            </a:lvl6pPr>
            <a:lvl7pPr marL="0" lvl="6" indent="0" algn="r">
              <a:spcBef>
                <a:spcPts val="0"/>
              </a:spcBef>
              <a:buNone/>
              <a:defRPr sz="2400" b="0" i="0" u="none" strike="noStrike" cap="none">
                <a:solidFill>
                  <a:srgbClr val="8F8F8F"/>
                </a:solidFill>
                <a:latin typeface="Calibri"/>
                <a:ea typeface="Calibri"/>
                <a:cs typeface="Calibri"/>
                <a:sym typeface="Calibri"/>
              </a:defRPr>
            </a:lvl7pPr>
            <a:lvl8pPr marL="0" lvl="7" indent="0" algn="r">
              <a:spcBef>
                <a:spcPts val="0"/>
              </a:spcBef>
              <a:buNone/>
              <a:defRPr sz="2400" b="0" i="0" u="none" strike="noStrike" cap="none">
                <a:solidFill>
                  <a:srgbClr val="8F8F8F"/>
                </a:solidFill>
                <a:latin typeface="Calibri"/>
                <a:ea typeface="Calibri"/>
                <a:cs typeface="Calibri"/>
                <a:sym typeface="Calibri"/>
              </a:defRPr>
            </a:lvl8pPr>
            <a:lvl9pPr marL="0" lvl="8" indent="0" algn="r">
              <a:spcBef>
                <a:spcPts val="0"/>
              </a:spcBef>
              <a:buNone/>
              <a:defRPr sz="2400" b="0" i="0" u="none" strike="noStrike" cap="none">
                <a:solidFill>
                  <a:srgbClr val="8F8F8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0" name="Google Shape;40;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5"/>
          <p:cNvSpPr txBox="1">
            <a:spLocks noGrp="1"/>
          </p:cNvSpPr>
          <p:nvPr>
            <p:ph type="title"/>
          </p:nvPr>
        </p:nvSpPr>
        <p:spPr>
          <a:xfrm>
            <a:off x="1621944" y="730251"/>
            <a:ext cx="10997318" cy="213018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3024">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b="0" i="0" u="none" strike="noStrike" cap="none">
                <a:solidFill>
                  <a:srgbClr val="575757"/>
                </a:solidFill>
                <a:latin typeface="Calibri"/>
                <a:ea typeface="Calibri"/>
                <a:cs typeface="Calibri"/>
                <a:sym typeface="Calibri"/>
              </a:defRPr>
            </a:lvl1pPr>
            <a:lvl2pPr marL="0" lvl="1" indent="0" algn="r">
              <a:spcBef>
                <a:spcPts val="0"/>
              </a:spcBef>
              <a:buNone/>
              <a:defRPr sz="2400" b="0" i="0" u="none" strike="noStrike" cap="none">
                <a:solidFill>
                  <a:srgbClr val="575757"/>
                </a:solidFill>
                <a:latin typeface="Calibri"/>
                <a:ea typeface="Calibri"/>
                <a:cs typeface="Calibri"/>
                <a:sym typeface="Calibri"/>
              </a:defRPr>
            </a:lvl2pPr>
            <a:lvl3pPr marL="0" lvl="2" indent="0" algn="r">
              <a:spcBef>
                <a:spcPts val="0"/>
              </a:spcBef>
              <a:buNone/>
              <a:defRPr sz="2400" b="0" i="0" u="none" strike="noStrike" cap="none">
                <a:solidFill>
                  <a:srgbClr val="575757"/>
                </a:solidFill>
                <a:latin typeface="Calibri"/>
                <a:ea typeface="Calibri"/>
                <a:cs typeface="Calibri"/>
                <a:sym typeface="Calibri"/>
              </a:defRPr>
            </a:lvl3pPr>
            <a:lvl4pPr marL="0" lvl="3" indent="0" algn="r">
              <a:spcBef>
                <a:spcPts val="0"/>
              </a:spcBef>
              <a:buNone/>
              <a:defRPr sz="2400" b="0" i="0" u="none" strike="noStrike" cap="none">
                <a:solidFill>
                  <a:srgbClr val="575757"/>
                </a:solidFill>
                <a:latin typeface="Calibri"/>
                <a:ea typeface="Calibri"/>
                <a:cs typeface="Calibri"/>
                <a:sym typeface="Calibri"/>
              </a:defRPr>
            </a:lvl4pPr>
            <a:lvl5pPr marL="0" lvl="4" indent="0" algn="r">
              <a:spcBef>
                <a:spcPts val="0"/>
              </a:spcBef>
              <a:buNone/>
              <a:defRPr sz="2400" b="0" i="0" u="none" strike="noStrike" cap="none">
                <a:solidFill>
                  <a:srgbClr val="575757"/>
                </a:solidFill>
                <a:latin typeface="Calibri"/>
                <a:ea typeface="Calibri"/>
                <a:cs typeface="Calibri"/>
                <a:sym typeface="Calibri"/>
              </a:defRPr>
            </a:lvl5pPr>
            <a:lvl6pPr marL="0" lvl="5" indent="0" algn="r">
              <a:spcBef>
                <a:spcPts val="0"/>
              </a:spcBef>
              <a:buNone/>
              <a:defRPr sz="2400" b="0" i="0" u="none" strike="noStrike" cap="none">
                <a:solidFill>
                  <a:srgbClr val="575757"/>
                </a:solidFill>
                <a:latin typeface="Calibri"/>
                <a:ea typeface="Calibri"/>
                <a:cs typeface="Calibri"/>
                <a:sym typeface="Calibri"/>
              </a:defRPr>
            </a:lvl6pPr>
            <a:lvl7pPr marL="0" lvl="6" indent="0" algn="r">
              <a:spcBef>
                <a:spcPts val="0"/>
              </a:spcBef>
              <a:buNone/>
              <a:defRPr sz="2400" b="0" i="0" u="none" strike="noStrike" cap="none">
                <a:solidFill>
                  <a:srgbClr val="575757"/>
                </a:solidFill>
                <a:latin typeface="Calibri"/>
                <a:ea typeface="Calibri"/>
                <a:cs typeface="Calibri"/>
                <a:sym typeface="Calibri"/>
              </a:defRPr>
            </a:lvl7pPr>
            <a:lvl8pPr marL="0" lvl="7" indent="0" algn="r">
              <a:spcBef>
                <a:spcPts val="0"/>
              </a:spcBef>
              <a:buNone/>
              <a:defRPr sz="2400" b="0" i="0" u="none" strike="noStrike" cap="none">
                <a:solidFill>
                  <a:srgbClr val="575757"/>
                </a:solidFill>
                <a:latin typeface="Calibri"/>
                <a:ea typeface="Calibri"/>
                <a:cs typeface="Calibri"/>
                <a:sym typeface="Calibri"/>
              </a:defRPr>
            </a:lvl8pPr>
            <a:lvl9pPr marL="0" lvl="8" indent="0" algn="r">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1">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lvl="0" indent="0" algn="r">
              <a:spcBef>
                <a:spcPts val="0"/>
              </a:spcBef>
              <a:buNone/>
              <a:defRPr sz="2400">
                <a:solidFill>
                  <a:srgbClr val="575757"/>
                </a:solidFill>
                <a:latin typeface="Calibri"/>
                <a:ea typeface="Calibri"/>
                <a:cs typeface="Calibri"/>
                <a:sym typeface="Calibri"/>
              </a:defRPr>
            </a:lvl1pPr>
            <a:lvl2pPr marL="0" lvl="1" indent="0" algn="r">
              <a:spcBef>
                <a:spcPts val="0"/>
              </a:spcBef>
              <a:buNone/>
              <a:defRPr sz="2400">
                <a:solidFill>
                  <a:srgbClr val="575757"/>
                </a:solidFill>
                <a:latin typeface="Calibri"/>
                <a:ea typeface="Calibri"/>
                <a:cs typeface="Calibri"/>
                <a:sym typeface="Calibri"/>
              </a:defRPr>
            </a:lvl2pPr>
            <a:lvl3pPr marL="0" lvl="2" indent="0" algn="r">
              <a:spcBef>
                <a:spcPts val="0"/>
              </a:spcBef>
              <a:buNone/>
              <a:defRPr sz="2400">
                <a:solidFill>
                  <a:srgbClr val="575757"/>
                </a:solidFill>
                <a:latin typeface="Calibri"/>
                <a:ea typeface="Calibri"/>
                <a:cs typeface="Calibri"/>
                <a:sym typeface="Calibri"/>
              </a:defRPr>
            </a:lvl3pPr>
            <a:lvl4pPr marL="0" lvl="3" indent="0" algn="r">
              <a:spcBef>
                <a:spcPts val="0"/>
              </a:spcBef>
              <a:buNone/>
              <a:defRPr sz="2400">
                <a:solidFill>
                  <a:srgbClr val="575757"/>
                </a:solidFill>
                <a:latin typeface="Calibri"/>
                <a:ea typeface="Calibri"/>
                <a:cs typeface="Calibri"/>
                <a:sym typeface="Calibri"/>
              </a:defRPr>
            </a:lvl4pPr>
            <a:lvl5pPr marL="0" lvl="4" indent="0" algn="r">
              <a:spcBef>
                <a:spcPts val="0"/>
              </a:spcBef>
              <a:buNone/>
              <a:defRPr sz="2400">
                <a:solidFill>
                  <a:srgbClr val="575757"/>
                </a:solidFill>
                <a:latin typeface="Calibri"/>
                <a:ea typeface="Calibri"/>
                <a:cs typeface="Calibri"/>
                <a:sym typeface="Calibri"/>
              </a:defRPr>
            </a:lvl5pPr>
            <a:lvl6pPr marL="0" lvl="5" indent="0" algn="r">
              <a:spcBef>
                <a:spcPts val="0"/>
              </a:spcBef>
              <a:buNone/>
              <a:defRPr sz="2400">
                <a:solidFill>
                  <a:srgbClr val="575757"/>
                </a:solidFill>
                <a:latin typeface="Calibri"/>
                <a:ea typeface="Calibri"/>
                <a:cs typeface="Calibri"/>
                <a:sym typeface="Calibri"/>
              </a:defRPr>
            </a:lvl6pPr>
            <a:lvl7pPr marL="0" lvl="6" indent="0" algn="r">
              <a:spcBef>
                <a:spcPts val="0"/>
              </a:spcBef>
              <a:buNone/>
              <a:defRPr sz="2400">
                <a:solidFill>
                  <a:srgbClr val="575757"/>
                </a:solidFill>
                <a:latin typeface="Calibri"/>
                <a:ea typeface="Calibri"/>
                <a:cs typeface="Calibri"/>
                <a:sym typeface="Calibri"/>
              </a:defRPr>
            </a:lvl7pPr>
            <a:lvl8pPr marL="0" lvl="7" indent="0" algn="r">
              <a:spcBef>
                <a:spcPts val="0"/>
              </a:spcBef>
              <a:buNone/>
              <a:defRPr sz="2400">
                <a:solidFill>
                  <a:srgbClr val="575757"/>
                </a:solidFill>
                <a:latin typeface="Calibri"/>
                <a:ea typeface="Calibri"/>
                <a:cs typeface="Calibri"/>
                <a:sym typeface="Calibri"/>
              </a:defRPr>
            </a:lvl8pPr>
            <a:lvl9pPr marL="0" lvl="8" indent="0" algn="r">
              <a:spcBef>
                <a:spcPts val="0"/>
              </a:spcBef>
              <a:buNone/>
              <a:defRPr sz="2400">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solidFill>
                  <a:srgbClr val="575757"/>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spcBef>
                <a:spcPts val="0"/>
              </a:spcBef>
              <a:buNone/>
              <a:defRPr sz="2400" b="0" i="0" u="none" strike="noStrike" cap="none">
                <a:solidFill>
                  <a:srgbClr val="575757"/>
                </a:solidFill>
                <a:latin typeface="Calibri"/>
                <a:ea typeface="Calibri"/>
                <a:cs typeface="Calibri"/>
                <a:sym typeface="Calibri"/>
              </a:defRPr>
            </a:lvl1pPr>
            <a:lvl2pPr marL="0" marR="0" lvl="1" indent="0" algn="r" rtl="0">
              <a:spcBef>
                <a:spcPts val="0"/>
              </a:spcBef>
              <a:buNone/>
              <a:defRPr sz="2400" b="0" i="0" u="none" strike="noStrike" cap="none">
                <a:solidFill>
                  <a:srgbClr val="575757"/>
                </a:solidFill>
                <a:latin typeface="Calibri"/>
                <a:ea typeface="Calibri"/>
                <a:cs typeface="Calibri"/>
                <a:sym typeface="Calibri"/>
              </a:defRPr>
            </a:lvl2pPr>
            <a:lvl3pPr marL="0" marR="0" lvl="2" indent="0" algn="r" rtl="0">
              <a:spcBef>
                <a:spcPts val="0"/>
              </a:spcBef>
              <a:buNone/>
              <a:defRPr sz="2400" b="0" i="0" u="none" strike="noStrike" cap="none">
                <a:solidFill>
                  <a:srgbClr val="575757"/>
                </a:solidFill>
                <a:latin typeface="Calibri"/>
                <a:ea typeface="Calibri"/>
                <a:cs typeface="Calibri"/>
                <a:sym typeface="Calibri"/>
              </a:defRPr>
            </a:lvl3pPr>
            <a:lvl4pPr marL="0" marR="0" lvl="3" indent="0" algn="r" rtl="0">
              <a:spcBef>
                <a:spcPts val="0"/>
              </a:spcBef>
              <a:buNone/>
              <a:defRPr sz="2400" b="0" i="0" u="none" strike="noStrike" cap="none">
                <a:solidFill>
                  <a:srgbClr val="575757"/>
                </a:solidFill>
                <a:latin typeface="Calibri"/>
                <a:ea typeface="Calibri"/>
                <a:cs typeface="Calibri"/>
                <a:sym typeface="Calibri"/>
              </a:defRPr>
            </a:lvl4pPr>
            <a:lvl5pPr marL="0" marR="0" lvl="4" indent="0" algn="r" rtl="0">
              <a:spcBef>
                <a:spcPts val="0"/>
              </a:spcBef>
              <a:buNone/>
              <a:defRPr sz="2400" b="0" i="0" u="none" strike="noStrike" cap="none">
                <a:solidFill>
                  <a:srgbClr val="575757"/>
                </a:solidFill>
                <a:latin typeface="Calibri"/>
                <a:ea typeface="Calibri"/>
                <a:cs typeface="Calibri"/>
                <a:sym typeface="Calibri"/>
              </a:defRPr>
            </a:lvl5pPr>
            <a:lvl6pPr marL="0" marR="0" lvl="5" indent="0" algn="r" rtl="0">
              <a:spcBef>
                <a:spcPts val="0"/>
              </a:spcBef>
              <a:buNone/>
              <a:defRPr sz="2400" b="0" i="0" u="none" strike="noStrike" cap="none">
                <a:solidFill>
                  <a:srgbClr val="575757"/>
                </a:solidFill>
                <a:latin typeface="Calibri"/>
                <a:ea typeface="Calibri"/>
                <a:cs typeface="Calibri"/>
                <a:sym typeface="Calibri"/>
              </a:defRPr>
            </a:lvl6pPr>
            <a:lvl7pPr marL="0" marR="0" lvl="6" indent="0" algn="r" rtl="0">
              <a:spcBef>
                <a:spcPts val="0"/>
              </a:spcBef>
              <a:buNone/>
              <a:defRPr sz="2400" b="0" i="0" u="none" strike="noStrike" cap="none">
                <a:solidFill>
                  <a:srgbClr val="575757"/>
                </a:solidFill>
                <a:latin typeface="Calibri"/>
                <a:ea typeface="Calibri"/>
                <a:cs typeface="Calibri"/>
                <a:sym typeface="Calibri"/>
              </a:defRPr>
            </a:lvl7pPr>
            <a:lvl8pPr marL="0" marR="0" lvl="7" indent="0" algn="r" rtl="0">
              <a:spcBef>
                <a:spcPts val="0"/>
              </a:spcBef>
              <a:buNone/>
              <a:defRPr sz="2400" b="0" i="0" u="none" strike="noStrike" cap="none">
                <a:solidFill>
                  <a:srgbClr val="575757"/>
                </a:solidFill>
                <a:latin typeface="Calibri"/>
                <a:ea typeface="Calibri"/>
                <a:cs typeface="Calibri"/>
                <a:sym typeface="Calibri"/>
              </a:defRPr>
            </a:lvl8pPr>
            <a:lvl9pPr marL="0" marR="0" lvl="8" indent="0" algn="r" rtl="0">
              <a:spcBef>
                <a:spcPts val="0"/>
              </a:spcBef>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0" i="0" u="none" strike="noStrike" cap="none">
                <a:solidFill>
                  <a:srgbClr val="575757"/>
                </a:solidFill>
                <a:latin typeface="Calibri"/>
                <a:ea typeface="Calibri"/>
                <a:cs typeface="Calibri"/>
                <a:sym typeface="Calibri"/>
              </a:defRPr>
            </a:lvl1pPr>
            <a:lvl2pPr marR="0" lvl="1"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D8400"/>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lvl="0"/>
            <a:r>
              <a:rPr lang="fi-FI" dirty="0"/>
              <a:t>10. Konservatismi: etene harkiten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FI 3 Yhteiskuntafilosofia</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IDEA (LOPS21)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Virittäytyminen aiheeseen</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dirty="0"/>
              <a:t>Pohtikaa ja keskustelkaa:</a:t>
            </a:r>
          </a:p>
          <a:p>
            <a:pPr marL="1314450" lvl="1" indent="-857250">
              <a:spcBef>
                <a:spcPts val="0"/>
              </a:spcBef>
            </a:pPr>
            <a:r>
              <a:rPr lang="fi-FI" dirty="0"/>
              <a:t>Mitkä puolueet ovat nykyään konservatiivisia? Entä poliitikot?</a:t>
            </a:r>
          </a:p>
          <a:p>
            <a:pPr marL="1314450" lvl="1" indent="-857250">
              <a:spcBef>
                <a:spcPts val="0"/>
              </a:spcBef>
            </a:pPr>
            <a:r>
              <a:rPr lang="fi-FI" dirty="0"/>
              <a:t>Mitkä arvot ovat tärkeitä konservatiiveille?</a:t>
            </a:r>
          </a:p>
          <a:p>
            <a:pPr marL="1314450" lvl="1" indent="-857250">
              <a:spcBef>
                <a:spcPts val="0"/>
              </a:spcBef>
            </a:pPr>
            <a:r>
              <a:rPr lang="fi-FI" dirty="0"/>
              <a:t>Mitä nykykonservatiivit kannattavat? Entä vastustavat?</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2</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10</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Aatteet suhtautuvat eri tavalla yhteiskunnalliseen muutokseen</a:t>
            </a: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3</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10</a:t>
            </a:r>
            <a:endParaRPr dirty="0"/>
          </a:p>
        </p:txBody>
      </p:sp>
      <p:pic>
        <p:nvPicPr>
          <p:cNvPr id="3" name="Kuva 2">
            <a:extLst>
              <a:ext uri="{FF2B5EF4-FFF2-40B4-BE49-F238E27FC236}">
                <a16:creationId xmlns:a16="http://schemas.microsoft.com/office/drawing/2014/main" id="{6C2C497D-8F30-A34C-8C80-440260267B7B}"/>
              </a:ext>
            </a:extLst>
          </p:cNvPr>
          <p:cNvPicPr>
            <a:picLocks noChangeAspect="1"/>
          </p:cNvPicPr>
          <p:nvPr/>
        </p:nvPicPr>
        <p:blipFill>
          <a:blip r:embed="rId3"/>
          <a:stretch>
            <a:fillRect/>
          </a:stretch>
        </p:blipFill>
        <p:spPr>
          <a:xfrm>
            <a:off x="5574145" y="3600947"/>
            <a:ext cx="13235708" cy="9384802"/>
          </a:xfrm>
          <a:prstGeom prst="rect">
            <a:avLst/>
          </a:prstGeom>
        </p:spPr>
      </p:pic>
    </p:spTree>
    <p:extLst>
      <p:ext uri="{BB962C8B-B14F-4D97-AF65-F5344CB8AC3E}">
        <p14:creationId xmlns:p14="http://schemas.microsoft.com/office/powerpoint/2010/main" val="3384034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Klassinen konservatismi</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92500"/>
          </a:bodyPr>
          <a:lstStyle/>
          <a:p>
            <a:pPr marL="857250" lvl="0" indent="-857250">
              <a:spcBef>
                <a:spcPts val="0"/>
              </a:spcBef>
              <a:buFont typeface="Arial"/>
              <a:buChar char="•"/>
            </a:pPr>
            <a:r>
              <a:rPr lang="fi-FI" b="1" dirty="0"/>
              <a:t>Konservatismi</a:t>
            </a:r>
            <a:r>
              <a:rPr lang="fi-FI" dirty="0"/>
              <a:t> syntyi vastareaktiona Ranskan suurelle vallankumoukselle 1789.</a:t>
            </a:r>
          </a:p>
          <a:p>
            <a:pPr marL="857250" lvl="0" indent="-857250">
              <a:spcBef>
                <a:spcPts val="0"/>
              </a:spcBef>
              <a:buFont typeface="Arial"/>
              <a:buChar char="•"/>
            </a:pPr>
            <a:r>
              <a:rPr lang="fi-FI" dirty="0"/>
              <a:t>Aate on vastustanut sekä liberalismia että sosialismia – liian nopeat muutokset ovat vaarallista </a:t>
            </a:r>
            <a:r>
              <a:rPr lang="fi-FI" b="1" dirty="0"/>
              <a:t>radikalismia</a:t>
            </a:r>
            <a:r>
              <a:rPr lang="fi-FI" dirty="0"/>
              <a:t>.</a:t>
            </a:r>
          </a:p>
          <a:p>
            <a:pPr marL="857250" lvl="0" indent="-857250">
              <a:spcBef>
                <a:spcPts val="0"/>
              </a:spcBef>
              <a:buFont typeface="Arial"/>
              <a:buChar char="•"/>
            </a:pPr>
            <a:r>
              <a:rPr lang="fi-FI" dirty="0"/>
              <a:t>Tunnetuin edustaja on Edmund </a:t>
            </a:r>
            <a:r>
              <a:rPr lang="fi-FI" dirty="0" err="1"/>
              <a:t>Burke</a:t>
            </a:r>
            <a:r>
              <a:rPr lang="fi-FI" dirty="0"/>
              <a:t> (1729–1797).</a:t>
            </a:r>
          </a:p>
          <a:p>
            <a:pPr marL="1314450" lvl="1" indent="-857250">
              <a:spcBef>
                <a:spcPts val="0"/>
              </a:spcBef>
            </a:pPr>
            <a:r>
              <a:rPr lang="fi-FI" dirty="0"/>
              <a:t>Monimutkaisia yhteiskuntia pitää muuttaa varovaisesti ja harkiten.</a:t>
            </a:r>
          </a:p>
          <a:p>
            <a:pPr marL="1314450" lvl="1" indent="-857250">
              <a:spcBef>
                <a:spcPts val="0"/>
              </a:spcBef>
            </a:pPr>
            <a:r>
              <a:rPr lang="fi-FI" dirty="0"/>
              <a:t>Menneiden sukupolvien viisautta ja yhteisön perinteitä on kunnioitettava.</a:t>
            </a:r>
          </a:p>
          <a:p>
            <a:pPr marL="1314450" lvl="1" indent="-857250">
              <a:spcBef>
                <a:spcPts val="0"/>
              </a:spcBef>
            </a:pPr>
            <a:r>
              <a:rPr lang="fi-FI" dirty="0"/>
              <a:t>Yhteiskunnallisen kehityksen ei pidä tapahtua valtiojohtoisesti ylhäältä alas.</a:t>
            </a:r>
          </a:p>
          <a:p>
            <a:pPr marL="1314450" lvl="1" indent="-857250">
              <a:spcBef>
                <a:spcPts val="0"/>
              </a:spcBef>
            </a:pPr>
            <a:r>
              <a:rPr lang="fi-FI" dirty="0"/>
              <a:t>Pitää luottaa yhteiskunnan perustaan – perheisiin, seurakuntaan ja kansalaisyhteiskuntaan.</a:t>
            </a:r>
          </a:p>
          <a:p>
            <a:pPr marL="1314450" lvl="1" indent="-857250">
              <a:spcBef>
                <a:spcPts val="0"/>
              </a:spcBef>
            </a:pPr>
            <a:r>
              <a:rPr lang="fi-FI" dirty="0"/>
              <a:t>Konservatismin ytimessä ovat yhteisöt ja niiden perinteet.</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4</a:t>
            </a:fld>
            <a:endParaRPr dirty="0"/>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10</a:t>
            </a:r>
            <a:endParaRPr dirty="0"/>
          </a:p>
        </p:txBody>
      </p:sp>
    </p:spTree>
    <p:extLst>
      <p:ext uri="{BB962C8B-B14F-4D97-AF65-F5344CB8AC3E}">
        <p14:creationId xmlns:p14="http://schemas.microsoft.com/office/powerpoint/2010/main" val="4122253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7" end="7"/>
                                            </p:txEl>
                                          </p:spTgt>
                                        </p:tgtEl>
                                        <p:attrNameLst>
                                          <p:attrName>style.visibility</p:attrName>
                                        </p:attrNameLst>
                                      </p:cBhvr>
                                      <p:to>
                                        <p:strVal val="visible"/>
                                      </p:to>
                                    </p:set>
                                    <p:animEffect transition="in" filter="fade">
                                      <p:cBhvr>
                                        <p:cTn id="42" dur="500"/>
                                        <p:tgtEl>
                                          <p:spTgt spid="12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Lähiyhteisöt</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85000" lnSpcReduction="20000"/>
          </a:bodyPr>
          <a:lstStyle/>
          <a:p>
            <a:pPr marL="0" lvl="0" indent="0" algn="ctr">
              <a:spcBef>
                <a:spcPts val="0"/>
              </a:spcBef>
            </a:pPr>
            <a:r>
              <a:rPr lang="fi-FI" i="1" dirty="0"/>
              <a:t>Jos yhteisössä on lääkäreitä, opettajia ja viljelijöitä, </a:t>
            </a:r>
          </a:p>
          <a:p>
            <a:pPr marL="0" lvl="0" indent="0" algn="ctr">
              <a:spcBef>
                <a:spcPts val="0"/>
              </a:spcBef>
            </a:pPr>
            <a:r>
              <a:rPr lang="fi-FI" i="1" dirty="0"/>
              <a:t>eikö yhteisö voisi itse organisoida palveluita </a:t>
            </a:r>
            <a:br>
              <a:rPr lang="fi-FI" i="1" dirty="0"/>
            </a:br>
            <a:r>
              <a:rPr lang="fi-FI" i="1" dirty="0"/>
              <a:t>ilman valtion kontrollia?</a:t>
            </a:r>
          </a:p>
          <a:p>
            <a:pPr marL="857250" lvl="0" indent="-857250">
              <a:spcBef>
                <a:spcPts val="0"/>
              </a:spcBef>
              <a:buFont typeface="Arial"/>
              <a:buChar char="•"/>
            </a:pPr>
            <a:endParaRPr lang="fi-FI" dirty="0"/>
          </a:p>
          <a:p>
            <a:pPr marL="857250" lvl="0" indent="-857250">
              <a:spcBef>
                <a:spcPts val="0"/>
              </a:spcBef>
              <a:buFont typeface="Arial"/>
              <a:buChar char="•"/>
            </a:pPr>
            <a:r>
              <a:rPr lang="fi-FI" dirty="0"/>
              <a:t>Konservatismin mukaan valtiolle on annettu liikaa yhteiskunnallisia tehtäviä.</a:t>
            </a:r>
          </a:p>
          <a:p>
            <a:pPr marL="857250" lvl="0" indent="-857250">
              <a:spcBef>
                <a:spcPts val="0"/>
              </a:spcBef>
              <a:buFont typeface="Arial"/>
              <a:buChar char="•"/>
            </a:pPr>
            <a:r>
              <a:rPr lang="fi-FI" dirty="0"/>
              <a:t>Keskitetyn hallinnon sijaan valtaa ja vastuuta pitäisi jakaa enemmän </a:t>
            </a:r>
            <a:r>
              <a:rPr lang="fi-FI" b="1" dirty="0"/>
              <a:t>lähiyhteisöille</a:t>
            </a:r>
            <a:r>
              <a:rPr lang="fi-FI" dirty="0"/>
              <a:t>.</a:t>
            </a:r>
          </a:p>
          <a:p>
            <a:pPr marL="1314450" lvl="1" indent="-857250">
              <a:spcBef>
                <a:spcPts val="0"/>
              </a:spcBef>
            </a:pPr>
            <a:r>
              <a:rPr lang="fi-FI" dirty="0"/>
              <a:t>Esim. perhe, suku, ammattikunta, seurakunta</a:t>
            </a:r>
          </a:p>
          <a:p>
            <a:pPr marL="857250" lvl="0" indent="-857250">
              <a:spcBef>
                <a:spcPts val="0"/>
              </a:spcBef>
              <a:buFont typeface="Arial"/>
              <a:buChar char="•"/>
            </a:pPr>
            <a:r>
              <a:rPr lang="fi-FI" dirty="0"/>
              <a:t>Peruste: Koska lähiyhteisön ihmiset tuntevat toisensa, he tietävät paremmin yksilöiden toiveet ja tarpeet.</a:t>
            </a:r>
          </a:p>
          <a:p>
            <a:pPr marL="857250" lvl="0" indent="-857250">
              <a:spcBef>
                <a:spcPts val="0"/>
              </a:spcBef>
              <a:buFont typeface="Arial"/>
              <a:buChar char="•"/>
            </a:pPr>
            <a:r>
              <a:rPr lang="fi-FI" b="1" dirty="0"/>
              <a:t>Läheisyys- eli subsidiariteettiperiaate</a:t>
            </a:r>
            <a:r>
              <a:rPr lang="fi-FI" dirty="0"/>
              <a:t>: vastuu ja valta on annettava alimmalle mahdolliselle tasolle. </a:t>
            </a:r>
          </a:p>
          <a:p>
            <a:pPr marL="1314450" lvl="1" indent="-857250">
              <a:spcBef>
                <a:spcPts val="0"/>
              </a:spcBef>
            </a:pPr>
            <a:r>
              <a:rPr lang="fi-FI" dirty="0"/>
              <a:t>Esim. Jos perheet voivat huolehtia vanhusten hoitamisesta, ylemmän tason, kuten kunnan tai valtion, ei pidä ottaa tehtävää itselleen.</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5</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10</a:t>
            </a:r>
            <a:endParaRPr dirty="0"/>
          </a:p>
        </p:txBody>
      </p:sp>
    </p:spTree>
    <p:extLst>
      <p:ext uri="{BB962C8B-B14F-4D97-AF65-F5344CB8AC3E}">
        <p14:creationId xmlns:p14="http://schemas.microsoft.com/office/powerpoint/2010/main" val="892045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3" end="3"/>
                                            </p:txEl>
                                          </p:spTgt>
                                        </p:tgtEl>
                                        <p:attrNameLst>
                                          <p:attrName>style.visibility</p:attrName>
                                        </p:attrNameLst>
                                      </p:cBhvr>
                                      <p:to>
                                        <p:strVal val="visible"/>
                                      </p:to>
                                    </p:set>
                                    <p:animEffect transition="in" filter="fade">
                                      <p:cBhvr>
                                        <p:cTn id="17" dur="500"/>
                                        <p:tgtEl>
                                          <p:spTgt spid="12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4" end="4"/>
                                            </p:txEl>
                                          </p:spTgt>
                                        </p:tgtEl>
                                        <p:attrNameLst>
                                          <p:attrName>style.visibility</p:attrName>
                                        </p:attrNameLst>
                                      </p:cBhvr>
                                      <p:to>
                                        <p:strVal val="visible"/>
                                      </p:to>
                                    </p:set>
                                    <p:animEffect transition="in" filter="fade">
                                      <p:cBhvr>
                                        <p:cTn id="22" dur="500"/>
                                        <p:tgtEl>
                                          <p:spTgt spid="12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5" end="5"/>
                                            </p:txEl>
                                          </p:spTgt>
                                        </p:tgtEl>
                                        <p:attrNameLst>
                                          <p:attrName>style.visibility</p:attrName>
                                        </p:attrNameLst>
                                      </p:cBhvr>
                                      <p:to>
                                        <p:strVal val="visible"/>
                                      </p:to>
                                    </p:set>
                                    <p:animEffect transition="in" filter="fade">
                                      <p:cBhvr>
                                        <p:cTn id="27" dur="500"/>
                                        <p:tgtEl>
                                          <p:spTgt spid="126">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6" end="6"/>
                                            </p:txEl>
                                          </p:spTgt>
                                        </p:tgtEl>
                                        <p:attrNameLst>
                                          <p:attrName>style.visibility</p:attrName>
                                        </p:attrNameLst>
                                      </p:cBhvr>
                                      <p:to>
                                        <p:strVal val="visible"/>
                                      </p:to>
                                    </p:set>
                                    <p:animEffect transition="in" filter="fade">
                                      <p:cBhvr>
                                        <p:cTn id="32" dur="500"/>
                                        <p:tgtEl>
                                          <p:spTgt spid="126">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7" end="7"/>
                                            </p:txEl>
                                          </p:spTgt>
                                        </p:tgtEl>
                                        <p:attrNameLst>
                                          <p:attrName>style.visibility</p:attrName>
                                        </p:attrNameLst>
                                      </p:cBhvr>
                                      <p:to>
                                        <p:strVal val="visible"/>
                                      </p:to>
                                    </p:set>
                                    <p:animEffect transition="in" filter="fade">
                                      <p:cBhvr>
                                        <p:cTn id="37" dur="500"/>
                                        <p:tgtEl>
                                          <p:spTgt spid="126">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8" end="8"/>
                                            </p:txEl>
                                          </p:spTgt>
                                        </p:tgtEl>
                                        <p:attrNameLst>
                                          <p:attrName>style.visibility</p:attrName>
                                        </p:attrNameLst>
                                      </p:cBhvr>
                                      <p:to>
                                        <p:strVal val="visible"/>
                                      </p:to>
                                    </p:set>
                                    <p:animEffect transition="in" filter="fade">
                                      <p:cBhvr>
                                        <p:cTn id="42" dur="500"/>
                                        <p:tgtEl>
                                          <p:spTgt spid="12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lvl="0"/>
            <a:r>
              <a:rPr lang="fi-FI" dirty="0"/>
              <a:t>Arvokonservatismi</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fontScale="92500" lnSpcReduction="20000"/>
          </a:bodyPr>
          <a:lstStyle/>
          <a:p>
            <a:pPr marL="857250" lvl="0" indent="-857250">
              <a:spcBef>
                <a:spcPts val="0"/>
              </a:spcBef>
              <a:buFont typeface="Arial"/>
              <a:buChar char="•"/>
            </a:pPr>
            <a:r>
              <a:rPr lang="fi-FI" b="1" dirty="0"/>
              <a:t>Arvokonservatismi</a:t>
            </a:r>
            <a:r>
              <a:rPr lang="fi-FI" dirty="0"/>
              <a:t> ei ota kantaa vain muutoksen tahtiin, vaan korostaa </a:t>
            </a:r>
            <a:r>
              <a:rPr lang="fi-FI" b="1" dirty="0"/>
              <a:t>perinteisiä arvoja</a:t>
            </a:r>
            <a:r>
              <a:rPr lang="fi-FI" dirty="0"/>
              <a:t>.</a:t>
            </a:r>
          </a:p>
          <a:p>
            <a:pPr marL="857250" lvl="0" indent="-857250">
              <a:spcBef>
                <a:spcPts val="0"/>
              </a:spcBef>
              <a:buFont typeface="Arial"/>
              <a:buChar char="•"/>
            </a:pPr>
            <a:r>
              <a:rPr lang="fi-FI" dirty="0"/>
              <a:t>Arvokonservatismin mukaan on olemassa arvoja ja periaatteita, joita kaikkien pitäisi noudattaa.</a:t>
            </a:r>
          </a:p>
          <a:p>
            <a:pPr marL="1314450" lvl="1" indent="-857250">
              <a:spcBef>
                <a:spcPts val="0"/>
              </a:spcBef>
            </a:pPr>
            <a:r>
              <a:rPr lang="fi-FI" dirty="0"/>
              <a:t>Esimerkiksi: </a:t>
            </a:r>
          </a:p>
          <a:p>
            <a:pPr marL="1771650" lvl="2" indent="-857250">
              <a:spcBef>
                <a:spcPts val="0"/>
              </a:spcBef>
            </a:pPr>
            <a:r>
              <a:rPr lang="fi-FI" dirty="0"/>
              <a:t>koti, uskonto ja isänmaa</a:t>
            </a:r>
          </a:p>
          <a:p>
            <a:pPr marL="1771650" lvl="2" indent="-857250">
              <a:spcBef>
                <a:spcPts val="0"/>
              </a:spcBef>
            </a:pPr>
            <a:r>
              <a:rPr lang="fi-FI" dirty="0"/>
              <a:t>perhearvot</a:t>
            </a:r>
          </a:p>
          <a:p>
            <a:pPr marL="1771650" lvl="2" indent="-857250">
              <a:spcBef>
                <a:spcPts val="0"/>
              </a:spcBef>
            </a:pPr>
            <a:r>
              <a:rPr lang="fi-FI" dirty="0"/>
              <a:t>perinteiset sukupuoliroolit</a:t>
            </a:r>
          </a:p>
          <a:p>
            <a:pPr marL="857250" lvl="0" indent="-857250">
              <a:spcBef>
                <a:spcPts val="0"/>
              </a:spcBef>
              <a:buFont typeface="Arial"/>
              <a:buChar char="•"/>
            </a:pPr>
            <a:r>
              <a:rPr lang="fi-FI" dirty="0"/>
              <a:t>Sosiaalipsykologi Jonathan </a:t>
            </a:r>
            <a:r>
              <a:rPr lang="fi-FI" dirty="0" err="1"/>
              <a:t>Haidtin</a:t>
            </a:r>
            <a:r>
              <a:rPr lang="fi-FI" dirty="0"/>
              <a:t> (1963–) mukaan hyvä yhteiskunta tarvitsee sekä liberaaleja että konservatiiveja:</a:t>
            </a:r>
          </a:p>
          <a:p>
            <a:pPr marL="1314450" lvl="1" indent="-857250">
              <a:spcBef>
                <a:spcPts val="0"/>
              </a:spcBef>
            </a:pPr>
            <a:r>
              <a:rPr lang="fi-FI" dirty="0"/>
              <a:t>Konservatismi kannustaa malttiin ja harkintaan.</a:t>
            </a:r>
          </a:p>
          <a:p>
            <a:pPr marL="1314450" lvl="1" indent="-857250">
              <a:spcBef>
                <a:spcPts val="0"/>
              </a:spcBef>
            </a:pPr>
            <a:r>
              <a:rPr lang="fi-FI" dirty="0"/>
              <a:t>Liian nopea ja harkitsematon muutos järkyttäisi yhteisöjen vakautta ja yhteiskunnan järjestystä.</a:t>
            </a:r>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6</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10</a:t>
            </a:r>
            <a:endParaRPr dirty="0"/>
          </a:p>
        </p:txBody>
      </p:sp>
    </p:spTree>
    <p:extLst>
      <p:ext uri="{BB962C8B-B14F-4D97-AF65-F5344CB8AC3E}">
        <p14:creationId xmlns:p14="http://schemas.microsoft.com/office/powerpoint/2010/main" val="3035808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1" end="1"/>
                                            </p:txEl>
                                          </p:spTgt>
                                        </p:tgtEl>
                                        <p:attrNameLst>
                                          <p:attrName>style.visibility</p:attrName>
                                        </p:attrNameLst>
                                      </p:cBhvr>
                                      <p:to>
                                        <p:strVal val="visible"/>
                                      </p:to>
                                    </p:set>
                                    <p:animEffect transition="in" filter="fade">
                                      <p:cBhvr>
                                        <p:cTn id="12" dur="500"/>
                                        <p:tgtEl>
                                          <p:spTgt spid="1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2" end="2"/>
                                            </p:txEl>
                                          </p:spTgt>
                                        </p:tgtEl>
                                        <p:attrNameLst>
                                          <p:attrName>style.visibility</p:attrName>
                                        </p:attrNameLst>
                                      </p:cBhvr>
                                      <p:to>
                                        <p:strVal val="visible"/>
                                      </p:to>
                                    </p:set>
                                    <p:animEffect transition="in" filter="fade">
                                      <p:cBhvr>
                                        <p:cTn id="17" dur="500"/>
                                        <p:tgtEl>
                                          <p:spTgt spid="12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6">
                                            <p:txEl>
                                              <p:pRg st="3" end="3"/>
                                            </p:txEl>
                                          </p:spTgt>
                                        </p:tgtEl>
                                        <p:attrNameLst>
                                          <p:attrName>style.visibility</p:attrName>
                                        </p:attrNameLst>
                                      </p:cBhvr>
                                      <p:to>
                                        <p:strVal val="visible"/>
                                      </p:to>
                                    </p:set>
                                    <p:animEffect transition="in" filter="fade">
                                      <p:cBhvr>
                                        <p:cTn id="22" dur="500"/>
                                        <p:tgtEl>
                                          <p:spTgt spid="12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6">
                                            <p:txEl>
                                              <p:pRg st="4" end="4"/>
                                            </p:txEl>
                                          </p:spTgt>
                                        </p:tgtEl>
                                        <p:attrNameLst>
                                          <p:attrName>style.visibility</p:attrName>
                                        </p:attrNameLst>
                                      </p:cBhvr>
                                      <p:to>
                                        <p:strVal val="visible"/>
                                      </p:to>
                                    </p:set>
                                    <p:animEffect transition="in" filter="fade">
                                      <p:cBhvr>
                                        <p:cTn id="27" dur="500"/>
                                        <p:tgtEl>
                                          <p:spTgt spid="12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6">
                                            <p:txEl>
                                              <p:pRg st="5" end="5"/>
                                            </p:txEl>
                                          </p:spTgt>
                                        </p:tgtEl>
                                        <p:attrNameLst>
                                          <p:attrName>style.visibility</p:attrName>
                                        </p:attrNameLst>
                                      </p:cBhvr>
                                      <p:to>
                                        <p:strVal val="visible"/>
                                      </p:to>
                                    </p:set>
                                    <p:animEffect transition="in" filter="fade">
                                      <p:cBhvr>
                                        <p:cTn id="32" dur="500"/>
                                        <p:tgtEl>
                                          <p:spTgt spid="12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6">
                                            <p:txEl>
                                              <p:pRg st="6" end="6"/>
                                            </p:txEl>
                                          </p:spTgt>
                                        </p:tgtEl>
                                        <p:attrNameLst>
                                          <p:attrName>style.visibility</p:attrName>
                                        </p:attrNameLst>
                                      </p:cBhvr>
                                      <p:to>
                                        <p:strVal val="visible"/>
                                      </p:to>
                                    </p:set>
                                    <p:animEffect transition="in" filter="fade">
                                      <p:cBhvr>
                                        <p:cTn id="37" dur="500"/>
                                        <p:tgtEl>
                                          <p:spTgt spid="12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6">
                                            <p:txEl>
                                              <p:pRg st="7" end="7"/>
                                            </p:txEl>
                                          </p:spTgt>
                                        </p:tgtEl>
                                        <p:attrNameLst>
                                          <p:attrName>style.visibility</p:attrName>
                                        </p:attrNameLst>
                                      </p:cBhvr>
                                      <p:to>
                                        <p:strVal val="visible"/>
                                      </p:to>
                                    </p:set>
                                    <p:animEffect transition="in" filter="fade">
                                      <p:cBhvr>
                                        <p:cTn id="42" dur="500"/>
                                        <p:tgtEl>
                                          <p:spTgt spid="12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6">
                                            <p:txEl>
                                              <p:pRg st="8" end="8"/>
                                            </p:txEl>
                                          </p:spTgt>
                                        </p:tgtEl>
                                        <p:attrNameLst>
                                          <p:attrName>style.visibility</p:attrName>
                                        </p:attrNameLst>
                                      </p:cBhvr>
                                      <p:to>
                                        <p:strVal val="visible"/>
                                      </p:to>
                                    </p:set>
                                    <p:animEffect transition="in" filter="fade">
                                      <p:cBhvr>
                                        <p:cTn id="47" dur="500"/>
                                        <p:tgtEl>
                                          <p:spTgt spid="12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Tehtävä</a:t>
            </a:r>
            <a:endParaRPr dirty="0"/>
          </a:p>
        </p:txBody>
      </p:sp>
      <p:sp>
        <p:nvSpPr>
          <p:cNvPr id="126" name="Google Shape;126;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i="1" dirty="0"/>
              <a:t>Idea 3</a:t>
            </a:r>
            <a:r>
              <a:rPr lang="fi-FI" dirty="0"/>
              <a:t>, luku 10, tehtävä 2 (s. 105):</a:t>
            </a:r>
          </a:p>
          <a:p>
            <a:pPr marL="857250" lvl="0" indent="-857250">
              <a:spcBef>
                <a:spcPts val="0"/>
              </a:spcBef>
              <a:buFont typeface="Arial"/>
              <a:buChar char="•"/>
            </a:pPr>
            <a:endParaRPr lang="fi-FI" dirty="0"/>
          </a:p>
          <a:p>
            <a:pPr marL="0" lvl="0" indent="0">
              <a:spcBef>
                <a:spcPts val="0"/>
              </a:spcBef>
            </a:pPr>
            <a:r>
              <a:rPr lang="fi-FI" dirty="0"/>
              <a:t>”Sillä, joka ei ole nuorena radikaali, ei ole sydäntä, ja sillä, joka ei ole vanhana konservatiivi, ei ole järkeä.” </a:t>
            </a:r>
          </a:p>
          <a:p>
            <a:pPr marL="0" lvl="0" indent="0">
              <a:spcBef>
                <a:spcPts val="0"/>
              </a:spcBef>
            </a:pPr>
            <a:endParaRPr lang="fi-FI" dirty="0"/>
          </a:p>
          <a:p>
            <a:pPr marL="0" lvl="0" indent="0">
              <a:spcBef>
                <a:spcPts val="0"/>
              </a:spcBef>
            </a:pPr>
            <a:r>
              <a:rPr lang="fi-FI" dirty="0"/>
              <a:t>Arvioi sanontaa kriittisesti.</a:t>
            </a:r>
          </a:p>
          <a:p>
            <a:pPr marL="857250" lvl="0" indent="-857250" algn="l" rtl="0">
              <a:lnSpc>
                <a:spcPct val="90000"/>
              </a:lnSpc>
              <a:spcBef>
                <a:spcPts val="0"/>
              </a:spcBef>
              <a:spcAft>
                <a:spcPts val="0"/>
              </a:spcAft>
              <a:buClr>
                <a:schemeClr val="dk1"/>
              </a:buClr>
              <a:buSzPts val="6000"/>
              <a:buFont typeface="Arial"/>
              <a:buChar char="•"/>
            </a:pPr>
            <a:endParaRPr dirty="0"/>
          </a:p>
        </p:txBody>
      </p:sp>
      <p:sp>
        <p:nvSpPr>
          <p:cNvPr id="127" name="Google Shape;127;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7</a:t>
            </a:fld>
            <a:endParaRPr/>
          </a:p>
        </p:txBody>
      </p:sp>
      <p:sp>
        <p:nvSpPr>
          <p:cNvPr id="128" name="Google Shape;128;p1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fi-FI" dirty="0"/>
              <a:t>Idea 3, luku 10</a:t>
            </a:r>
            <a:endParaRPr dirty="0"/>
          </a:p>
        </p:txBody>
      </p:sp>
    </p:spTree>
    <p:extLst>
      <p:ext uri="{BB962C8B-B14F-4D97-AF65-F5344CB8AC3E}">
        <p14:creationId xmlns:p14="http://schemas.microsoft.com/office/powerpoint/2010/main" val="1636678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animEffect transition="in" filter="fade">
                                      <p:cBhvr>
                                        <p:cTn id="7" dur="500"/>
                                        <p:tgtEl>
                                          <p:spTgt spid="1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6">
                                            <p:txEl>
                                              <p:pRg st="2" end="2"/>
                                            </p:txEl>
                                          </p:spTgt>
                                        </p:tgtEl>
                                        <p:attrNameLst>
                                          <p:attrName>style.visibility</p:attrName>
                                        </p:attrNameLst>
                                      </p:cBhvr>
                                      <p:to>
                                        <p:strVal val="visible"/>
                                      </p:to>
                                    </p:set>
                                    <p:animEffect transition="in" filter="fade">
                                      <p:cBhvr>
                                        <p:cTn id="12" dur="500"/>
                                        <p:tgtEl>
                                          <p:spTgt spid="12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6">
                                            <p:txEl>
                                              <p:pRg st="4" end="4"/>
                                            </p:txEl>
                                          </p:spTgt>
                                        </p:tgtEl>
                                        <p:attrNameLst>
                                          <p:attrName>style.visibility</p:attrName>
                                        </p:attrNameLst>
                                      </p:cBhvr>
                                      <p:to>
                                        <p:strVal val="visible"/>
                                      </p:to>
                                    </p:set>
                                    <p:animEffect transition="in" filter="fade">
                                      <p:cBhvr>
                                        <p:cTn id="17" dur="500"/>
                                        <p:tgtEl>
                                          <p:spTgt spid="12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1311</TotalTime>
  <Words>504</Words>
  <Application>Microsoft Office PowerPoint</Application>
  <PresentationFormat>Mukautettu</PresentationFormat>
  <Paragraphs>63</Paragraphs>
  <Slides>7</Slides>
  <Notes>7</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7</vt:i4>
      </vt:variant>
    </vt:vector>
  </HeadingPairs>
  <TitlesOfParts>
    <vt:vector size="10" baseType="lpstr">
      <vt:lpstr>Arial</vt:lpstr>
      <vt:lpstr>Calibri</vt:lpstr>
      <vt:lpstr>Office-teema</vt:lpstr>
      <vt:lpstr>10. Konservatismi: etene harkiten</vt:lpstr>
      <vt:lpstr>Virittäytyminen aiheeseen</vt:lpstr>
      <vt:lpstr>Aatteet suhtautuvat eri tavalla yhteiskunnalliseen muutokseen</vt:lpstr>
      <vt:lpstr>Klassinen konservatismi</vt:lpstr>
      <vt:lpstr>Lähiyhteisöt</vt:lpstr>
      <vt:lpstr>Arvokonservatismi</vt:lpstr>
      <vt:lpstr>Tehtävä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Konservatismi: etene harkiten</dc:title>
  <cp:lastModifiedBy>Roms Jochen</cp:lastModifiedBy>
  <cp:revision>5</cp:revision>
  <cp:lastPrinted>2023-08-08T10:40:15Z</cp:lastPrinted>
  <dcterms:modified xsi:type="dcterms:W3CDTF">2023-08-09T08:10:51Z</dcterms:modified>
</cp:coreProperties>
</file>