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445" r:id="rId3"/>
    <p:sldId id="564" r:id="rId4"/>
    <p:sldId id="527" r:id="rId5"/>
    <p:sldId id="447" r:id="rId6"/>
    <p:sldId id="467" r:id="rId7"/>
    <p:sldId id="448" r:id="rId8"/>
    <p:sldId id="449" r:id="rId9"/>
    <p:sldId id="517" r:id="rId10"/>
    <p:sldId id="451" r:id="rId11"/>
    <p:sldId id="568" r:id="rId12"/>
    <p:sldId id="570" r:id="rId13"/>
    <p:sldId id="388" r:id="rId14"/>
    <p:sldId id="389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DFAFB5-0C74-4667-B8D8-B55AC5BE7334}" v="2" dt="2024-08-22T11:11:53.3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s Jochen" userId="6c7e881b-e3eb-4c36-82b5-49636a4b2079" providerId="ADAL" clId="{24DFAFB5-0C74-4667-B8D8-B55AC5BE7334}"/>
    <pc:docChg chg="addSld delSld modSld">
      <pc:chgData name="Roms Jochen" userId="6c7e881b-e3eb-4c36-82b5-49636a4b2079" providerId="ADAL" clId="{24DFAFB5-0C74-4667-B8D8-B55AC5BE7334}" dt="2024-08-22T11:12:16.909" v="7" actId="47"/>
      <pc:docMkLst>
        <pc:docMk/>
      </pc:docMkLst>
      <pc:sldChg chg="add">
        <pc:chgData name="Roms Jochen" userId="6c7e881b-e3eb-4c36-82b5-49636a4b2079" providerId="ADAL" clId="{24DFAFB5-0C74-4667-B8D8-B55AC5BE7334}" dt="2024-08-22T11:08:19.885" v="3"/>
        <pc:sldMkLst>
          <pc:docMk/>
          <pc:sldMk cId="0" sldId="388"/>
        </pc:sldMkLst>
      </pc:sldChg>
      <pc:sldChg chg="add">
        <pc:chgData name="Roms Jochen" userId="6c7e881b-e3eb-4c36-82b5-49636a4b2079" providerId="ADAL" clId="{24DFAFB5-0C74-4667-B8D8-B55AC5BE7334}" dt="2024-08-22T11:08:19.885" v="3"/>
        <pc:sldMkLst>
          <pc:docMk/>
          <pc:sldMk cId="0" sldId="389"/>
        </pc:sldMkLst>
      </pc:sldChg>
      <pc:sldChg chg="add">
        <pc:chgData name="Roms Jochen" userId="6c7e881b-e3eb-4c36-82b5-49636a4b2079" providerId="ADAL" clId="{24DFAFB5-0C74-4667-B8D8-B55AC5BE7334}" dt="2024-08-22T11:08:19.885" v="3"/>
        <pc:sldMkLst>
          <pc:docMk/>
          <pc:sldMk cId="0" sldId="449"/>
        </pc:sldMkLst>
      </pc:sldChg>
      <pc:sldChg chg="add">
        <pc:chgData name="Roms Jochen" userId="6c7e881b-e3eb-4c36-82b5-49636a4b2079" providerId="ADAL" clId="{24DFAFB5-0C74-4667-B8D8-B55AC5BE7334}" dt="2024-08-22T11:08:19.885" v="3"/>
        <pc:sldMkLst>
          <pc:docMk/>
          <pc:sldMk cId="0" sldId="451"/>
        </pc:sldMkLst>
      </pc:sldChg>
      <pc:sldChg chg="add">
        <pc:chgData name="Roms Jochen" userId="6c7e881b-e3eb-4c36-82b5-49636a4b2079" providerId="ADAL" clId="{24DFAFB5-0C74-4667-B8D8-B55AC5BE7334}" dt="2024-08-22T11:08:19.885" v="3"/>
        <pc:sldMkLst>
          <pc:docMk/>
          <pc:sldMk cId="0" sldId="517"/>
        </pc:sldMkLst>
      </pc:sldChg>
      <pc:sldChg chg="new del">
        <pc:chgData name="Roms Jochen" userId="6c7e881b-e3eb-4c36-82b5-49636a4b2079" providerId="ADAL" clId="{24DFAFB5-0C74-4667-B8D8-B55AC5BE7334}" dt="2024-08-22T11:08:40.712" v="4" actId="47"/>
        <pc:sldMkLst>
          <pc:docMk/>
          <pc:sldMk cId="3146371363" sldId="565"/>
        </pc:sldMkLst>
      </pc:sldChg>
      <pc:sldChg chg="new del">
        <pc:chgData name="Roms Jochen" userId="6c7e881b-e3eb-4c36-82b5-49636a4b2079" providerId="ADAL" clId="{24DFAFB5-0C74-4667-B8D8-B55AC5BE7334}" dt="2024-08-22T11:07:41.613" v="1" actId="47"/>
        <pc:sldMkLst>
          <pc:docMk/>
          <pc:sldMk cId="4288794906" sldId="565"/>
        </pc:sldMkLst>
      </pc:sldChg>
      <pc:sldChg chg="add">
        <pc:chgData name="Roms Jochen" userId="6c7e881b-e3eb-4c36-82b5-49636a4b2079" providerId="ADAL" clId="{24DFAFB5-0C74-4667-B8D8-B55AC5BE7334}" dt="2024-08-22T11:08:19.885" v="3"/>
        <pc:sldMkLst>
          <pc:docMk/>
          <pc:sldMk cId="0" sldId="568"/>
        </pc:sldMkLst>
      </pc:sldChg>
      <pc:sldChg chg="new del">
        <pc:chgData name="Roms Jochen" userId="6c7e881b-e3eb-4c36-82b5-49636a4b2079" providerId="ADAL" clId="{24DFAFB5-0C74-4667-B8D8-B55AC5BE7334}" dt="2024-08-22T11:12:16.909" v="7" actId="47"/>
        <pc:sldMkLst>
          <pc:docMk/>
          <pc:sldMk cId="3905719181" sldId="569"/>
        </pc:sldMkLst>
      </pc:sldChg>
      <pc:sldChg chg="add">
        <pc:chgData name="Roms Jochen" userId="6c7e881b-e3eb-4c36-82b5-49636a4b2079" providerId="ADAL" clId="{24DFAFB5-0C74-4667-B8D8-B55AC5BE7334}" dt="2024-08-22T11:11:53.316" v="6"/>
        <pc:sldMkLst>
          <pc:docMk/>
          <pc:sldMk cId="0" sldId="5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74700-6E9B-44F1-9CE7-F35AE7B94537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ED402-423C-47EE-A312-A1F8AF3A96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057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n kuvan paikkamerkki 1">
            <a:extLst>
              <a:ext uri="{FF2B5EF4-FFF2-40B4-BE49-F238E27FC236}">
                <a16:creationId xmlns:a16="http://schemas.microsoft.com/office/drawing/2014/main" id="{25AF1131-F377-9520-15E8-637837E988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7891" name="Huomautusten paikkamerkki 2">
            <a:extLst>
              <a:ext uri="{FF2B5EF4-FFF2-40B4-BE49-F238E27FC236}">
                <a16:creationId xmlns:a16="http://schemas.microsoft.com/office/drawing/2014/main" id="{FADA2D29-E7B1-1667-6B32-A1472A923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>
              <a:latin typeface="Times New Roman" panose="02020603050405020304" pitchFamily="18" charset="0"/>
            </a:endParaRPr>
          </a:p>
        </p:txBody>
      </p:sp>
      <p:sp>
        <p:nvSpPr>
          <p:cNvPr id="37892" name="Dian numeron paikkamerkki 3">
            <a:extLst>
              <a:ext uri="{FF2B5EF4-FFF2-40B4-BE49-F238E27FC236}">
                <a16:creationId xmlns:a16="http://schemas.microsoft.com/office/drawing/2014/main" id="{5DC8B277-DDC9-E36D-9CD2-272F29AE8764}"/>
              </a:ext>
            </a:extLst>
          </p:cNvPr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3975" algn="l"/>
                <a:tab pos="1989138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3975" algn="l"/>
                <a:tab pos="1989138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3975" algn="l"/>
                <a:tab pos="1989138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3975" algn="l"/>
                <a:tab pos="1989138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3975" algn="l"/>
                <a:tab pos="1989138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3975" algn="l"/>
                <a:tab pos="1989138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3975" algn="l"/>
                <a:tab pos="1989138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3975" algn="l"/>
                <a:tab pos="1989138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3975" algn="l"/>
                <a:tab pos="1989138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226BB7-229B-4F87-B2F8-0349874448F5}" type="slidenum">
              <a:rPr lang="fi-FI" altLang="fi-FI" sz="1300"/>
              <a:pPr>
                <a:spcBef>
                  <a:spcPct val="0"/>
                </a:spcBef>
              </a:pPr>
              <a:t>3</a:t>
            </a:fld>
            <a:endParaRPr lang="fi-FI" altLang="fi-FI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C963CC-8135-E154-E5F8-662651844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28BE30-7107-F75A-4F1B-E6A69DB15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5C05C2-DCB8-56B5-F39D-3C26C92C7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583EF7-E8AD-E724-652A-9CF481501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3D8DE3-8C0E-703D-7364-517CF4EE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5608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EB0FE6-96D6-078B-FB10-23BAEECB0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983CDE0-D9C2-44CF-0726-E9F2181D49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C29323-EEAF-A550-2F13-F96CD9AFA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C5468A-0CCE-E69A-725C-EE444AD10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2B8735-3C75-70E4-48C2-E10A7F80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8066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D0CF777-DE39-4555-8867-F20C280B8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140D282-4D38-E3EE-12B0-F801AABD0C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4DCB8F-9123-35C6-6D90-A4FFA684D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5A1675-0992-2529-0BF3-2DC173476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7C31795-02B3-2965-2160-BE3EC9B4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4559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5458" y="228600"/>
            <a:ext cx="10361084" cy="1468438"/>
          </a:xfrm>
        </p:spPr>
        <p:txBody>
          <a:bodyPr/>
          <a:lstStyle/>
          <a:p>
            <a:r>
              <a:rPr lang="fi-FI" dirty="0"/>
              <a:t>Muokkaa perustyylejä </a:t>
            </a:r>
            <a:r>
              <a:rPr lang="fi-FI" dirty="0" err="1"/>
              <a:t>osoitt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143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23EDBC-C823-813B-F169-2EDFB3CF2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F000DA-2841-0048-D193-7D5C530B1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6029F2-EF43-7BB8-275A-3E62AD135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FDEF0F-C3C2-13DC-9ECE-E1FAB39AD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07E763-4905-CD13-FB9C-5005D99BE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576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0BABAD-0DB6-4F93-5189-1753194D2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4D2755-29BC-2D5C-AC56-3AD4049FC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027585-AA4A-5CF3-1265-55A636BEC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C316E8-2D29-661F-F48B-FFAFB2701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2510A0-0606-3EC1-AE97-A85C8DD39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39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BE10D-7D61-4EC5-B139-BD2DEE41E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30D305-1961-AADB-216B-AAC0D31BFA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6B214BE-E717-9854-E737-33A9367CB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2BF4A9A-4208-26C0-4A40-D4FDEEE4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6F29EFF-955C-09A5-081C-7E93590A0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1C4BEEE-D234-3730-48D4-D0AA03134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7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351558-50D4-DEDA-DA12-0C6017049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7726DBD-40DB-1495-FE41-458E3333D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059815C-FCB0-A682-E076-3DD6D1D43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8EC4F62-EE7C-D69A-B1A3-A6613E243C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FD4221C-2621-0573-1722-8AF04ACF17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4753520-67F7-8F7E-BFF5-00B009384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5B75A4-0B68-0B74-ABD5-9162C9C3E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E2BDC0B-16BA-62AD-269A-3829C001D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736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C0FAAA-B463-E77C-8D5A-B07072DAE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35FACF7-C79D-5D72-89B6-0CFE5FA51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7D7C09-F0A7-2DE0-8F95-B71A13B19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5B5A7DD-75A2-9D46-CCC5-666EBDF6D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748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E1B9CE7-2F55-1B66-43CE-D616AB31D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D91B336-A183-14E2-E0B4-F0294F044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AE2BB79-F68D-2D04-F738-AE4FABBB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9218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16EE1C-8016-8680-FD4A-01FF33996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8AB2AF-E09F-7404-E875-E486DAD4C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5674A68-FC25-8597-5FCC-862297BB6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93A3F8-1A30-AFA9-2014-6AC9FD64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C9D045C-1AC4-CE95-46D3-A5A7604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C0E6388-DCEB-3DB5-33EE-0EF9B843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665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2B058E-42AF-E459-78AE-7E52389E1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EC3AF39-D8EE-89F9-5ADA-96DDB24A25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3AC863-C187-6956-5860-C12DD5A77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C903CD5-2999-C92C-377B-33FE0FE8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8222EC-773C-8FB2-91A2-75AA502A7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8C5A9A0-1F3E-5DC4-E1A0-4538E212A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14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813E071-7D87-6B9A-0F79-E3144F4CB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D1BF10-F626-5518-B47F-A16196655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F7750E-9AFD-004E-AFC8-DE79F7139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844BF5-612A-45BF-A40D-149654CAF6DD}" type="datetimeFigureOut">
              <a:rPr lang="fi-FI" smtClean="0"/>
              <a:t>22.8.2024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CF17C5-746C-E386-594E-123E87479F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7484EA-A71B-FD19-603C-0671DD4DF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8E1E83-C078-4FFC-A078-44434252E8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085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6FBE10-018F-3FA4-B6EA-1C5CD86157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1AFF8B5-C0E2-A730-A58F-3B80E65F1D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816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59C7D3D-C11B-4552-70E5-85446812ED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INDUKTION ONGELMA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DE99983-C63B-5A85-9AC4-F7A456E925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79650" y="1447801"/>
            <a:ext cx="7931150" cy="4752975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600"/>
              </a:spcAft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Induktio ei ole loogisesti pätevä, sillä johtopäätös ei seuraa premisseistä välttämättä. </a:t>
            </a:r>
          </a:p>
          <a:p>
            <a:pPr>
              <a:spcBef>
                <a:spcPts val="1200"/>
              </a:spcBef>
              <a:spcAft>
                <a:spcPts val="1600"/>
              </a:spcAft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Induktion johtopäätös voi olla epätosi, vaikka sen premissit olisivat tosia (vrt. deduktio).</a:t>
            </a:r>
          </a:p>
          <a:p>
            <a:pPr>
              <a:spcBef>
                <a:spcPts val="1200"/>
              </a:spcBef>
              <a:spcAft>
                <a:spcPts val="1600"/>
              </a:spcAft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Emme voi olla koskaan täysin varmoja yleistystemme totuudesta!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Otsikko 1">
            <a:extLst>
              <a:ext uri="{FF2B5EF4-FFF2-40B4-BE49-F238E27FC236}">
                <a16:creationId xmlns:a16="http://schemas.microsoft.com/office/drawing/2014/main" id="{0E0DFEEF-EDCF-B6BA-C02D-A46FDC3C8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115888"/>
            <a:ext cx="7772400" cy="1225550"/>
          </a:xfrm>
        </p:spPr>
        <p:txBody>
          <a:bodyPr>
            <a:normAutofit fontScale="90000"/>
          </a:bodyPr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VIRHEPÄÄTELMÄT</a:t>
            </a: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F42307-AC00-349E-0F96-26020D351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1052513"/>
            <a:ext cx="8001000" cy="5224462"/>
          </a:xfrm>
        </p:spPr>
        <p:txBody>
          <a:bodyPr/>
          <a:lstStyle/>
          <a:p>
            <a:r>
              <a:rPr lang="fi-FI" altLang="fi-FI" sz="2000" b="1">
                <a:latin typeface="Arial" panose="020B0604020202020204" pitchFamily="34" charset="0"/>
                <a:cs typeface="Arial" panose="020B0604020202020204" pitchFamily="34" charset="0"/>
              </a:rPr>
              <a:t>Ad populum: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Vedotaan enemmistön mielipiteeseen.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 ”On yleisesti tiedetty asia, että…” </a:t>
            </a:r>
          </a:p>
          <a:p>
            <a:r>
              <a:rPr lang="fi-FI" altLang="fi-FI" sz="2000" b="1">
                <a:latin typeface="Arial" panose="020B0604020202020204" pitchFamily="34" charset="0"/>
                <a:cs typeface="Arial" panose="020B0604020202020204" pitchFamily="34" charset="0"/>
              </a:rPr>
              <a:t>Kalteva pinta: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Vedotaan äärimmäisiin hyviin/ huonoihin seurauksiin.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”Jos digitalisaatioon ei panosteta, Suomesta tulee koulutuksen takapajula!”</a:t>
            </a:r>
          </a:p>
          <a:p>
            <a:r>
              <a:rPr lang="fi-FI" altLang="fi-FI" sz="2000" b="1">
                <a:latin typeface="Arial" panose="020B0604020202020204" pitchFamily="34" charset="0"/>
                <a:cs typeface="Arial" panose="020B0604020202020204" pitchFamily="34" charset="0"/>
              </a:rPr>
              <a:t>Harhautus: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Käännetään keskustelukumppanin huomio sivuun aiheesta.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”Vai aiheuttaa tupakointi keuhkosyöpää? Entäs asbesti sitten, se vasta syöpävaarallista aine onkin!”</a:t>
            </a:r>
          </a:p>
          <a:p>
            <a:r>
              <a:rPr lang="fi-FI" altLang="fi-FI" sz="2000" b="1">
                <a:latin typeface="Arial" panose="020B0604020202020204" pitchFamily="34" charset="0"/>
                <a:cs typeface="Arial" panose="020B0604020202020204" pitchFamily="34" charset="0"/>
              </a:rPr>
              <a:t>Mustavalkoisuus / väärä vastakkainasettelu: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Joko–tai-ajattelua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”Et syö lihaa vai? Mitä järkeä on syödä koko elämänsä pelkkiä ituja?”</a:t>
            </a:r>
          </a:p>
          <a:p>
            <a:r>
              <a:rPr lang="fi-FI" altLang="fi-FI" sz="2000" b="1">
                <a:latin typeface="Arial" panose="020B0604020202020204" pitchFamily="34" charset="0"/>
                <a:cs typeface="Arial" panose="020B0604020202020204" pitchFamily="34" charset="0"/>
              </a:rPr>
              <a:t>Anekdootti: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Vedotaan yksittäistapaukseen.</a:t>
            </a:r>
          </a:p>
          <a:p>
            <a:pPr lvl="1"/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1600">
                <a:latin typeface="Arial" panose="020B0604020202020204" pitchFamily="34" charset="0"/>
                <a:cs typeface="Arial" panose="020B0604020202020204" pitchFamily="34" charset="0"/>
              </a:rPr>
              <a:t>Mun pappa poltti koko ikänsä tupakkaa eikä koskaan sairastunut!</a:t>
            </a:r>
            <a:r>
              <a:rPr lang="fi-FI" altLang="fi-FI" sz="16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Otsikko 1">
            <a:extLst>
              <a:ext uri="{FF2B5EF4-FFF2-40B4-BE49-F238E27FC236}">
                <a16:creationId xmlns:a16="http://schemas.microsoft.com/office/drawing/2014/main" id="{9817333B-7723-1108-FC43-A2546F059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ESIMERKKEJÄ VIRHEPÄÄTELMISTÄ: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BCAD6F-59B7-1972-9A32-C0009A60E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1268413"/>
            <a:ext cx="8001000" cy="5008562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Jumala on olemassa, sillä Raamatussa sanotaan niin. Raamatun sana on totta, sillä se on Jumalan ilmoitusta.</a:t>
            </a: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(Kehäpäätelmä)</a:t>
            </a:r>
          </a:p>
          <a:p>
            <a:pPr>
              <a:spcBef>
                <a:spcPts val="600"/>
              </a:spcBef>
            </a:pP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Sinä olet pelkkä kirjanoppinut. Mitä sinä muka lastenkasvatuksesta tiedät!</a:t>
            </a: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i-FI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Ad hominem)</a:t>
            </a:r>
          </a:p>
          <a:p>
            <a:pPr>
              <a:spcBef>
                <a:spcPts val="600"/>
              </a:spcBef>
            </a:pP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Paavalikin sanoo Uudessa testamentissa, että nainen vaietkoon seurakunnassa.</a:t>
            </a: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i-FI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Auktoriteetti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Lunta sataa toukokuussa! Se siitä ilmaston lämpenemisestä…</a:t>
            </a: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i-FI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Olkinukke)</a:t>
            </a:r>
          </a:p>
          <a:p>
            <a:pPr>
              <a:spcBef>
                <a:spcPts val="600"/>
              </a:spcBef>
            </a:pP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	”Rikoksiin syyllistyneillä on tutkimuksen mukaan muita lyhempi pikkusormi. Lyhyt pikkusormi tekee siis ihmisestä rikollisen.” (</a:t>
            </a:r>
            <a:r>
              <a:rPr lang="fi-FI" altLang="fi-FI" sz="2000" b="1">
                <a:latin typeface="Arial" panose="020B0604020202020204" pitchFamily="34" charset="0"/>
                <a:cs typeface="Arial" panose="020B0604020202020204" pitchFamily="34" charset="0"/>
              </a:rPr>
              <a:t>Korrelaation ja kausaliteetin sekoittaminen</a:t>
            </a: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Ulkoavaruuden älykkäät olennot vierailevat täällä jatkuvasti. Eivät tiedemiehet ole kyenneet todistamaan, etteikö maapallon ulkopuolella olisi älyllistä elämää.</a:t>
            </a:r>
            <a:r>
              <a:rPr lang="fi-FI" altLang="fi-FI" sz="200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i-FI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Falsifioinnin mahdottomuus</a:t>
            </a:r>
            <a:r>
              <a:rPr lang="fi-FI" altLang="ja-JP" sz="20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600"/>
              </a:spcBef>
              <a:buNone/>
            </a:pPr>
            <a:endParaRPr lang="fi-FI" altLang="fi-FI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buNone/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3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F155351E-39E8-2C29-9B65-154205986A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FILOSOFINEN KÄSITEANALYYSI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843F566-5AFD-33C7-32E0-8C187D5E7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524000"/>
            <a:ext cx="8001000" cy="44196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Käsitteiden ja väittämien sisällön erittelyä, määrittelyä ja täsmentämistä.</a:t>
            </a:r>
          </a:p>
          <a:p>
            <a:pPr>
              <a:spcBef>
                <a:spcPts val="600"/>
              </a:spcBef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Väitteisiin ja kysymyksiin kätkeytyvien piilo-oletusten paljastamista. </a:t>
            </a:r>
          </a:p>
          <a:p>
            <a:pPr>
              <a:spcBef>
                <a:spcPts val="600"/>
              </a:spcBef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Käsitteellisten ristiriitojen paljastamista.</a:t>
            </a:r>
          </a:p>
          <a:p>
            <a:pPr>
              <a:spcBef>
                <a:spcPts val="600"/>
              </a:spcBef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Ns. analyyttisen filosofian mukaan filosofian tärkein tehtävä.</a:t>
            </a:r>
          </a:p>
          <a:p>
            <a:pPr>
              <a:spcBef>
                <a:spcPts val="600"/>
              </a:spcBef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Monet kiistat ja erimielisyydet johtuvat vain käsitteiden merkityksen epäselvyydestä. </a:t>
            </a:r>
          </a:p>
          <a:p>
            <a:pPr lvl="1">
              <a:spcBef>
                <a:spcPts val="600"/>
              </a:spcBef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12E5EC0-A6F7-FA4E-2703-86ABFA265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HARJOITA KÄSITEANALYYSIÄ: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3D88DA24-B23D-F7CB-F136-C5E2607FC7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524000"/>
            <a:ext cx="8001000" cy="46482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”Miksi Jumalan luomassa maailmassa on näin paljon pahaa?”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”Naiseksi hän pärjää tietokilpailussa tosi hyvin!”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”Olen aina kamppaillut tasa-arvon puolesta. Luitko muuten Aamulehdestä homoavioliittoja vastustavan mielipidekirjoitukseni?”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”Poikamiehen leski erosi miehestään.”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”Spagetti maistuu pahalle, mutta pidän sen mausta.”</a:t>
            </a:r>
            <a:endParaRPr lang="fi-FI" altLang="ja-JP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”Haaksirikkoutunut tutustui aution saaren asukkaisiin.”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fi-FI" altLang="fi-FI" sz="2300">
                <a:latin typeface="Arial" panose="020B0604020202020204" pitchFamily="34" charset="0"/>
                <a:cs typeface="Arial" panose="020B0604020202020204" pitchFamily="34" charset="0"/>
              </a:rPr>
              <a:t>Etsi käsitteellinen ristiriita Ismo Alanko -piirroksesta s. 72.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998CDA-AC7E-13B2-0987-3F7DF5C02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ARGUMENTTI JA PÄÄTELMÄ</a:t>
            </a:r>
          </a:p>
        </p:txBody>
      </p:sp>
      <p:sp>
        <p:nvSpPr>
          <p:cNvPr id="5" name="Sisällön paikkamerkki 1">
            <a:extLst>
              <a:ext uri="{FF2B5EF4-FFF2-40B4-BE49-F238E27FC236}">
                <a16:creationId xmlns:a16="http://schemas.microsoft.com/office/drawing/2014/main" id="{BB6AEAC3-9A37-5520-1095-4E56A6708029}"/>
              </a:ext>
            </a:extLst>
          </p:cNvPr>
          <p:cNvSpPr txBox="1">
            <a:spLocks/>
          </p:cNvSpPr>
          <p:nvPr/>
        </p:nvSpPr>
        <p:spPr bwMode="auto">
          <a:xfrm>
            <a:off x="2427288" y="1314451"/>
            <a:ext cx="3733800" cy="542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342900" indent="-342900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685800" indent="-28575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16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fi-FI" altLang="fi-FI" b="1">
                <a:solidFill>
                  <a:schemeClr val="tx1"/>
                </a:solidFill>
              </a:rPr>
              <a:t>Argumentti</a:t>
            </a:r>
            <a:endParaRPr lang="fi-FI" altLang="fi-FI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 sz="2000">
                <a:solidFill>
                  <a:schemeClr val="tx1"/>
                </a:solidFill>
              </a:rPr>
              <a:t>Argumentointi on yritys     vakuuttaa rationaalisin keinoin.</a:t>
            </a:r>
            <a:endParaRPr lang="fi-FI" altLang="fi-FI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chemeClr val="tx1"/>
                </a:solidFill>
              </a:rPr>
              <a:t>Argumentti = Väite + perusteet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chemeClr val="tx1"/>
                </a:solidFill>
              </a:rPr>
              <a:t>Esimerkki: </a:t>
            </a:r>
          </a:p>
          <a:p>
            <a:pPr lvl="2">
              <a:lnSpc>
                <a:spcPct val="90000"/>
              </a:lnSpc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 sz="1800">
                <a:solidFill>
                  <a:schemeClr val="tx1"/>
                </a:solidFill>
              </a:rPr>
              <a:t>”Väinö on kuolevainen,” (</a:t>
            </a:r>
            <a:r>
              <a:rPr lang="fi-FI" altLang="fi-FI" sz="1800" b="1">
                <a:solidFill>
                  <a:schemeClr val="tx1"/>
                </a:solidFill>
              </a:rPr>
              <a:t>väite</a:t>
            </a:r>
            <a:r>
              <a:rPr lang="fi-FI" altLang="fi-FI" sz="1800">
                <a:solidFill>
                  <a:schemeClr val="tx1"/>
                </a:solidFill>
              </a:rPr>
              <a:t>)</a:t>
            </a:r>
          </a:p>
          <a:p>
            <a:pPr lvl="2">
              <a:lnSpc>
                <a:spcPct val="90000"/>
              </a:lnSpc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 sz="1800">
                <a:solidFill>
                  <a:schemeClr val="tx1"/>
                </a:solidFill>
              </a:rPr>
              <a:t>”koska Väinö on ihminen ja ihmiset ovat kuolevaisia.” (</a:t>
            </a:r>
            <a:r>
              <a:rPr lang="fi-FI" altLang="fi-FI" sz="1800" b="1">
                <a:solidFill>
                  <a:schemeClr val="tx1"/>
                </a:solidFill>
              </a:rPr>
              <a:t>perusteet</a:t>
            </a:r>
            <a:r>
              <a:rPr lang="fi-FI" altLang="fi-FI" sz="1800">
                <a:solidFill>
                  <a:schemeClr val="tx1"/>
                </a:solidFill>
              </a:rPr>
              <a:t>)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chemeClr val="tx1"/>
                </a:solidFill>
              </a:rPr>
              <a:t>Argumentti sisältää aina päätelmän.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fi-FI" altLang="fi-FI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fi-FI" altLang="fi-FI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fi-FI" altLang="fi-FI" sz="2400" b="1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 b="1">
                <a:solidFill>
                  <a:schemeClr val="tx1"/>
                </a:solidFill>
              </a:rPr>
              <a:t>	</a:t>
            </a:r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6" name="Sisällön paikkamerkki 1">
            <a:extLst>
              <a:ext uri="{FF2B5EF4-FFF2-40B4-BE49-F238E27FC236}">
                <a16:creationId xmlns:a16="http://schemas.microsoft.com/office/drawing/2014/main" id="{7F0DAB6C-3266-99AA-70E3-794D122F2055}"/>
              </a:ext>
            </a:extLst>
          </p:cNvPr>
          <p:cNvSpPr txBox="1">
            <a:spLocks/>
          </p:cNvSpPr>
          <p:nvPr/>
        </p:nvSpPr>
        <p:spPr bwMode="auto">
          <a:xfrm>
            <a:off x="6465888" y="1312863"/>
            <a:ext cx="373380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268288" indent="-268288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742950" indent="-3429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16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None/>
            </a:pPr>
            <a:r>
              <a:rPr lang="fi-FI" altLang="fi-FI" b="1">
                <a:solidFill>
                  <a:schemeClr val="tx1"/>
                </a:solidFill>
              </a:rPr>
              <a:t>Päätelmä		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chemeClr val="tx1"/>
                </a:solidFill>
              </a:rPr>
              <a:t>Alkuoletukset (premissit) + johtopäätös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chemeClr val="tx1"/>
                </a:solidFill>
              </a:rPr>
              <a:t>Esimerkki: </a:t>
            </a:r>
          </a:p>
          <a:p>
            <a:pPr lvl="2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AutoNum type="arabicPeriod"/>
            </a:pPr>
            <a:r>
              <a:rPr lang="fi-FI" altLang="fi-FI" sz="1800">
                <a:solidFill>
                  <a:schemeClr val="tx1"/>
                </a:solidFill>
              </a:rPr>
              <a:t>Väinö on ihminen.</a:t>
            </a:r>
          </a:p>
          <a:p>
            <a:pPr lvl="2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AutoNum type="arabicPeriod"/>
            </a:pPr>
            <a:r>
              <a:rPr lang="fi-FI" altLang="fi-FI" sz="1800">
                <a:solidFill>
                  <a:schemeClr val="tx1"/>
                </a:solidFill>
              </a:rPr>
              <a:t>Ihmiset ovat kuolevaisia.</a:t>
            </a:r>
          </a:p>
          <a:p>
            <a:pPr lvl="2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None/>
            </a:pPr>
            <a:r>
              <a:rPr lang="fi-FI" altLang="fi-FI" sz="1800">
                <a:solidFill>
                  <a:schemeClr val="tx1"/>
                </a:solidFill>
              </a:rPr>
              <a:t>Siis: Väinö on kuolevainen.</a:t>
            </a:r>
            <a:endParaRPr lang="fi-FI" altLang="fi-FI" sz="200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fi-FI" altLang="fi-FI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endParaRPr lang="fi-FI" altLang="fi-FI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endParaRPr lang="fi-FI" altLang="fi-FI" sz="2400" b="1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fi-FI" altLang="fi-FI" b="1">
                <a:solidFill>
                  <a:schemeClr val="tx1"/>
                </a:solidFill>
              </a:rPr>
              <a:t>	</a:t>
            </a:r>
            <a:endParaRPr lang="fi-FI" altLang="fi-FI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Otsikko 1">
            <a:extLst>
              <a:ext uri="{FF2B5EF4-FFF2-40B4-BE49-F238E27FC236}">
                <a16:creationId xmlns:a16="http://schemas.microsoft.com/office/drawing/2014/main" id="{A866E408-183B-46EE-811E-8840A4B22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228600"/>
            <a:ext cx="8077200" cy="990600"/>
          </a:xfrm>
        </p:spPr>
        <p:txBody>
          <a:bodyPr>
            <a:normAutofit fontScale="90000"/>
          </a:bodyPr>
          <a:lstStyle/>
          <a:p>
            <a:r>
              <a:rPr lang="fi-FI" altLang="fi-FI" sz="2800">
                <a:latin typeface="Arial" panose="020B0604020202020204" pitchFamily="34" charset="0"/>
                <a:cs typeface="Arial" panose="020B0604020202020204" pitchFamily="34" charset="0"/>
              </a:rPr>
              <a:t>MUODOSTA SEURAAVISTA ARGUMENTEISTA</a:t>
            </a:r>
            <a:br>
              <a:rPr lang="fi-FI" altLang="fi-FI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altLang="fi-FI" sz="2800">
                <a:latin typeface="Arial" panose="020B0604020202020204" pitchFamily="34" charset="0"/>
                <a:cs typeface="Arial" panose="020B0604020202020204" pitchFamily="34" charset="0"/>
              </a:rPr>
              <a:t>PÄÄTELMÄ JA ARVIOI PÄÄTELMÄN PÄTEVYYTTÄ:</a:t>
            </a:r>
          </a:p>
        </p:txBody>
      </p:sp>
      <p:sp>
        <p:nvSpPr>
          <p:cNvPr id="40963" name="Sisällön paikkamerkki 2">
            <a:extLst>
              <a:ext uri="{FF2B5EF4-FFF2-40B4-BE49-F238E27FC236}">
                <a16:creationId xmlns:a16="http://schemas.microsoft.com/office/drawing/2014/main" id="{5A0969D0-E610-F2E6-64D5-847388BDD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2420939"/>
            <a:ext cx="8001000" cy="3932237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fi-FI" altLang="fi-FI" i="1">
                <a:latin typeface="Arial" panose="020B0604020202020204" pitchFamily="34" charset="0"/>
                <a:cs typeface="Arial" panose="020B0604020202020204" pitchFamily="34" charset="0"/>
              </a:rPr>
              <a:t>”Tappara voittaa tänään HIFKin, nääs HIFKin avainpelaaja on loukkaantunut ja ne on muutenkin tappiokierteessä.”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fi-FI" altLang="fi-FI" i="1">
                <a:latin typeface="Arial" panose="020B0604020202020204" pitchFamily="34" charset="0"/>
                <a:cs typeface="Arial" panose="020B0604020202020204" pitchFamily="34" charset="0"/>
              </a:rPr>
              <a:t>”Tänään ei ole filosofiasta pistokokeita, koska eilen oli.”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fi-FI" altLang="fi-FI" i="1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 i="1">
                <a:latin typeface="Arial" panose="020B0604020202020204" pitchFamily="34" charset="0"/>
                <a:cs typeface="Arial" panose="020B0604020202020204" pitchFamily="34" charset="0"/>
              </a:rPr>
              <a:t>Karppaaminen on hyvä juttu, koska se laihduttaa.</a:t>
            </a:r>
            <a:r>
              <a:rPr lang="fi-FI" altLang="fi-FI" i="1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fi-FI" altLang="ja-JP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409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F3F3155-018F-4CB7-E027-29AF6A758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4133" y="365125"/>
            <a:ext cx="10879667" cy="1325563"/>
          </a:xfrm>
        </p:spPr>
        <p:txBody>
          <a:bodyPr>
            <a:normAutofit/>
          </a:bodyPr>
          <a:lstStyle/>
          <a:p>
            <a:pPr algn="ctr"/>
            <a:r>
              <a:rPr lang="fi-FI" altLang="fi-FI" sz="3600" dirty="0">
                <a:latin typeface="Arial" panose="020B0604020202020204" pitchFamily="34" charset="0"/>
                <a:cs typeface="Arial" panose="020B0604020202020204" pitchFamily="34" charset="0"/>
              </a:rPr>
              <a:t>ARGUMENTIN ARVIOINNIN VAIHEET</a:t>
            </a:r>
            <a:br>
              <a:rPr lang="fi-FI" altLang="fi-FI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i-FI" altLang="fi-FI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F037BD1-3C55-FF5B-A8CC-4104C52893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125539"/>
            <a:ext cx="8001000" cy="5311775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Argumentin tunnistaminen</a:t>
            </a:r>
          </a:p>
          <a:p>
            <a:pPr marL="857250" lvl="1" indent="-457200"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- 	Pääväitteen ja perusteiden löytäminen puheesta tai tekstistä.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Argumentin muotoilu päätelmäksi</a:t>
            </a:r>
          </a:p>
          <a:p>
            <a:pPr marL="857250" lvl="1" indent="-457200">
              <a:buFontTx/>
              <a:buChar char="-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Premissit ja johtopäätös</a:t>
            </a:r>
          </a:p>
          <a:p>
            <a:pPr marL="857250" lvl="1" indent="-457200">
              <a:buFontTx/>
              <a:buChar char="-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Piilopremissien löytäminen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Päätelmän pätevyyden arviointi</a:t>
            </a:r>
          </a:p>
          <a:p>
            <a:pPr marL="857250" lvl="1" indent="-457200">
              <a:buFontTx/>
              <a:buChar char="-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Seuraako johtopäätös premisseistä loogisesti tai todennäköisesti?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Premissien totuuden arviointi</a:t>
            </a:r>
          </a:p>
          <a:p>
            <a:pPr marL="857250" lvl="1" indent="-457200">
              <a:buFontTx/>
              <a:buChar char="-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Ovatko premissit tosia tai vakuuttavia?</a:t>
            </a:r>
          </a:p>
          <a:p>
            <a:pPr marL="457200" indent="-457200">
              <a:spcBef>
                <a:spcPts val="1200"/>
              </a:spcBef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Argumentti voi olla huono kahdella tavalla:</a:t>
            </a:r>
          </a:p>
          <a:p>
            <a:pPr marL="857250" lvl="1" indent="-457200"/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Päättely on epäpätevää: johtopäätös ei seuraa premisseistä.</a:t>
            </a:r>
          </a:p>
          <a:p>
            <a:pPr marL="857250" lvl="1" indent="-457200"/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Päättely on pätevää, mutta premissit ovat epätosia tai epäuskottavia.</a:t>
            </a:r>
          </a:p>
          <a:p>
            <a:pPr marL="457200" indent="-457200">
              <a:buNone/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0632BB-A7BD-2572-67E8-99B8C976D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LOOGISESTI PÄTEVÄ PÄÄTTELY </a:t>
            </a:r>
          </a:p>
        </p:txBody>
      </p:sp>
      <p:sp>
        <p:nvSpPr>
          <p:cNvPr id="50179" name="Sisällön paikkamerkki 2">
            <a:extLst>
              <a:ext uri="{FF2B5EF4-FFF2-40B4-BE49-F238E27FC236}">
                <a16:creationId xmlns:a16="http://schemas.microsoft.com/office/drawing/2014/main" id="{D9484DD3-F211-51EB-E138-BCE0D9CED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1412876"/>
            <a:ext cx="8153400" cy="5064125"/>
          </a:xfrm>
        </p:spPr>
        <p:txBody>
          <a:bodyPr>
            <a:normAutofit lnSpcReduction="10000"/>
          </a:bodyPr>
          <a:lstStyle/>
          <a:p>
            <a:pPr>
              <a:spcAft>
                <a:spcPts val="500"/>
              </a:spcAft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Päätelmä on loogisesti pätevä, kun johtopäätös seuraa premisseistä </a:t>
            </a:r>
            <a:r>
              <a:rPr lang="fi-FI" altLang="fi-FI" b="1">
                <a:latin typeface="Arial" panose="020B0604020202020204" pitchFamily="34" charset="0"/>
                <a:cs typeface="Arial" panose="020B0604020202020204" pitchFamily="34" charset="0"/>
              </a:rPr>
              <a:t>välttämättä</a:t>
            </a: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914400" lvl="1" indent="-457200">
              <a:spcBef>
                <a:spcPts val="600"/>
              </a:spcBef>
              <a:spcAft>
                <a:spcPts val="500"/>
              </a:spcAft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Ihmiset ovat nisäkkäitä.</a:t>
            </a:r>
          </a:p>
          <a:p>
            <a:pPr marL="914400" lvl="1" indent="-457200">
              <a:spcAft>
                <a:spcPts val="500"/>
              </a:spcAft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Liisa on ihminen.</a:t>
            </a:r>
          </a:p>
          <a:p>
            <a:pPr marL="914400" lvl="1" indent="-457200">
              <a:spcAft>
                <a:spcPts val="500"/>
              </a:spcAft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Siis: Liisa on nisäkäs.</a:t>
            </a:r>
          </a:p>
          <a:p>
            <a:pPr>
              <a:spcBef>
                <a:spcPts val="1200"/>
              </a:spcBef>
              <a:spcAft>
                <a:spcPts val="500"/>
              </a:spcAft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Loogisesti pätevää päättelyä kutsutaan </a:t>
            </a:r>
            <a:r>
              <a:rPr lang="fi-FI" altLang="fi-FI" b="1">
                <a:latin typeface="Arial" panose="020B0604020202020204" pitchFamily="34" charset="0"/>
                <a:cs typeface="Arial" panose="020B0604020202020204" pitchFamily="34" charset="0"/>
              </a:rPr>
              <a:t>deduktiiviseksi päättelyksi</a:t>
            </a: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 eli </a:t>
            </a:r>
            <a:r>
              <a:rPr lang="fi-FI" altLang="fi-FI" b="1">
                <a:latin typeface="Arial" panose="020B0604020202020204" pitchFamily="34" charset="0"/>
                <a:cs typeface="Arial" panose="020B0604020202020204" pitchFamily="34" charset="0"/>
              </a:rPr>
              <a:t>deduktioksi</a:t>
            </a: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500"/>
              </a:spcAft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500"/>
              </a:spcAft>
              <a:buNone/>
            </a:pPr>
            <a:r>
              <a:rPr lang="fi-FI" altLang="fi-FI" b="1">
                <a:latin typeface="Arial" panose="020B0604020202020204" pitchFamily="34" charset="0"/>
                <a:cs typeface="Arial" panose="020B0604020202020204" pitchFamily="34" charset="0"/>
              </a:rPr>
              <a:t>Harjoitus: </a:t>
            </a: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Päättele mahdollisimman monta välttämätöntä johtopäätöstä premissistä ”</a:t>
            </a:r>
            <a:r>
              <a:rPr lang="fi-FI" altLang="ja-JP">
                <a:latin typeface="Arial" panose="020B0604020202020204" pitchFamily="34" charset="0"/>
                <a:cs typeface="Arial" panose="020B0604020202020204" pitchFamily="34" charset="0"/>
              </a:rPr>
              <a:t>Ksantippa oli Sokrateen vaimo</a:t>
            </a: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altLang="ja-JP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fi-FI" altLang="ja-JP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D436B7-5441-224D-DFD8-FEDD1522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228601"/>
            <a:ext cx="7772400" cy="608013"/>
          </a:xfrm>
        </p:spPr>
        <p:txBody>
          <a:bodyPr>
            <a:normAutofit fontScale="90000"/>
          </a:bodyPr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LOOGISESTI PÄTEVÄ PÄÄTTELY </a:t>
            </a:r>
          </a:p>
        </p:txBody>
      </p:sp>
      <p:sp>
        <p:nvSpPr>
          <p:cNvPr id="50179" name="Sisällön paikkamerkki 2">
            <a:extLst>
              <a:ext uri="{FF2B5EF4-FFF2-40B4-BE49-F238E27FC236}">
                <a16:creationId xmlns:a16="http://schemas.microsoft.com/office/drawing/2014/main" id="{B0A113BE-25BD-B2EB-D875-AA90707B8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3775" y="1341439"/>
            <a:ext cx="8153400" cy="719137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500"/>
              </a:spcAft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Deduktion looginen pätevyys perustuu päätelmän ”muotoon”</a:t>
            </a:r>
            <a:r>
              <a:rPr lang="fi-FI" altLang="ja-JP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Aft>
                <a:spcPts val="500"/>
              </a:spcAft>
            </a:pPr>
            <a:endParaRPr lang="fi-FI" altLang="ja-JP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7B745305-E8F2-33D7-EABD-F957494E4857}"/>
              </a:ext>
            </a:extLst>
          </p:cNvPr>
          <p:cNvSpPr txBox="1"/>
          <p:nvPr/>
        </p:nvSpPr>
        <p:spPr>
          <a:xfrm>
            <a:off x="2711624" y="2132856"/>
            <a:ext cx="7632848" cy="1115690"/>
          </a:xfrm>
          <a:prstGeom prst="rect">
            <a:avLst/>
          </a:prstGeom>
          <a:noFill/>
        </p:spPr>
        <p:txBody>
          <a:bodyPr numCol="3" spcCol="180000">
            <a:spAutoFit/>
          </a:bodyPr>
          <a:lstStyle/>
          <a:p>
            <a:pPr marL="360000" lvl="1" indent="-457200">
              <a:spcBef>
                <a:spcPts val="600"/>
              </a:spcBef>
              <a:spcAft>
                <a:spcPts val="500"/>
              </a:spcAft>
              <a:buFont typeface="Arial" charset="0"/>
              <a:buAutoNum type="arabicPeriod"/>
              <a:defRPr/>
            </a:pPr>
            <a:r>
              <a:rPr lang="fi-FI" dirty="0">
                <a:latin typeface="Arial" charset="0"/>
                <a:ea typeface="MS PGothic" charset="0"/>
                <a:cs typeface="MS PGothic" charset="0"/>
              </a:rPr>
              <a:t>X on Y.</a:t>
            </a:r>
          </a:p>
          <a:p>
            <a:pPr marL="360000" lvl="1" indent="-457200">
              <a:spcAft>
                <a:spcPts val="500"/>
              </a:spcAft>
              <a:buFont typeface="Arial" charset="0"/>
              <a:buAutoNum type="arabicPeriod"/>
              <a:defRPr/>
            </a:pPr>
            <a:r>
              <a:rPr lang="fi-FI" dirty="0">
                <a:latin typeface="Arial" charset="0"/>
                <a:ea typeface="MS PGothic" charset="0"/>
                <a:cs typeface="MS PGothic" charset="0"/>
              </a:rPr>
              <a:t>Z on X.</a:t>
            </a:r>
          </a:p>
          <a:p>
            <a:pPr marL="360000" lvl="1" indent="-457200">
              <a:spcAft>
                <a:spcPts val="500"/>
              </a:spcAft>
              <a:defRPr/>
            </a:pPr>
            <a:r>
              <a:rPr lang="fi-FI" dirty="0">
                <a:latin typeface="Arial" charset="0"/>
                <a:ea typeface="MS PGothic" charset="0"/>
                <a:cs typeface="MS PGothic" charset="0"/>
              </a:rPr>
              <a:t>Siis: Z on Y</a:t>
            </a:r>
          </a:p>
          <a:p>
            <a:pPr marL="360000" lvl="4" indent="-457200">
              <a:spcBef>
                <a:spcPts val="600"/>
              </a:spcBef>
              <a:spcAft>
                <a:spcPts val="500"/>
              </a:spcAft>
              <a:buFont typeface="Times New Roman" charset="0"/>
              <a:buAutoNum type="arabicPeriod"/>
              <a:defRPr/>
            </a:pPr>
            <a:r>
              <a:rPr lang="fi-FI" dirty="0">
                <a:latin typeface="Arial" charset="0"/>
                <a:ea typeface="MS PGothic" charset="0"/>
                <a:cs typeface="MS PGothic" charset="0"/>
              </a:rPr>
              <a:t>Jos X, niin Y</a:t>
            </a:r>
          </a:p>
          <a:p>
            <a:pPr marL="360000" lvl="4" indent="-457200">
              <a:spcAft>
                <a:spcPts val="500"/>
              </a:spcAft>
              <a:buFont typeface="Times New Roman" charset="0"/>
              <a:buAutoNum type="arabicPeriod"/>
              <a:defRPr/>
            </a:pPr>
            <a:r>
              <a:rPr lang="fi-FI" dirty="0">
                <a:latin typeface="Arial" charset="0"/>
                <a:ea typeface="MS PGothic" charset="0"/>
                <a:cs typeface="MS PGothic" charset="0"/>
              </a:rPr>
              <a:t>X</a:t>
            </a:r>
          </a:p>
          <a:p>
            <a:pPr marL="360000" lvl="4" indent="-457200">
              <a:spcAft>
                <a:spcPts val="500"/>
              </a:spcAft>
              <a:defRPr/>
            </a:pPr>
            <a:r>
              <a:rPr lang="fi-FI" dirty="0">
                <a:latin typeface="Arial" charset="0"/>
                <a:ea typeface="MS PGothic" charset="0"/>
                <a:cs typeface="MS PGothic" charset="0"/>
              </a:rPr>
              <a:t>Siis: Y </a:t>
            </a:r>
          </a:p>
          <a:p>
            <a:pPr marL="360000" lvl="4" indent="-457200">
              <a:spcAft>
                <a:spcPts val="500"/>
              </a:spcAft>
              <a:buFont typeface="Times New Roman" charset="0"/>
              <a:buAutoNum type="arabicPeriod"/>
              <a:defRPr/>
            </a:pPr>
            <a:r>
              <a:rPr lang="fi-FI" dirty="0">
                <a:latin typeface="Arial" charset="0"/>
                <a:ea typeface="MS PGothic" charset="0"/>
                <a:cs typeface="MS PGothic" charset="0"/>
              </a:rPr>
              <a:t>X tai Y</a:t>
            </a:r>
          </a:p>
          <a:p>
            <a:pPr marL="360000" lvl="4" indent="-457200">
              <a:spcAft>
                <a:spcPts val="500"/>
              </a:spcAft>
              <a:buFont typeface="Times New Roman" charset="0"/>
              <a:buAutoNum type="arabicPeriod"/>
              <a:defRPr/>
            </a:pPr>
            <a:r>
              <a:rPr lang="fi-FI" dirty="0">
                <a:latin typeface="Arial" charset="0"/>
                <a:ea typeface="MS PGothic" charset="0"/>
                <a:cs typeface="MS PGothic" charset="0"/>
              </a:rPr>
              <a:t>X</a:t>
            </a:r>
          </a:p>
          <a:p>
            <a:pPr marL="360000" lvl="4" indent="-457200">
              <a:spcAft>
                <a:spcPts val="500"/>
              </a:spcAft>
              <a:defRPr/>
            </a:pPr>
            <a:r>
              <a:rPr lang="fi-FI" dirty="0">
                <a:latin typeface="Arial" charset="0"/>
                <a:ea typeface="MS PGothic" charset="0"/>
                <a:cs typeface="MS PGothic" charset="0"/>
              </a:rPr>
              <a:t>Siis: </a:t>
            </a:r>
            <a:r>
              <a:rPr lang="fi-FI" dirty="0" err="1">
                <a:latin typeface="Arial" charset="0"/>
                <a:ea typeface="MS PGothic" charset="0"/>
                <a:cs typeface="MS PGothic" charset="0"/>
              </a:rPr>
              <a:t>ei-Y</a:t>
            </a:r>
            <a:endParaRPr lang="fi-FI" dirty="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44036" name="Tekstiruutu 3">
            <a:extLst>
              <a:ext uri="{FF2B5EF4-FFF2-40B4-BE49-F238E27FC236}">
                <a16:creationId xmlns:a16="http://schemas.microsoft.com/office/drawing/2014/main" id="{6C4E95F3-C305-07CC-645C-F4C6E117C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4" y="3357563"/>
            <a:ext cx="7991475" cy="288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914400" indent="-457200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16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chemeClr val="tx1"/>
                </a:solidFill>
              </a:rPr>
              <a:t>Epätosia premissejä sisältävä päätelmä voi olla </a:t>
            </a:r>
            <a:r>
              <a:rPr lang="fi-FI" altLang="fi-FI" i="1">
                <a:solidFill>
                  <a:schemeClr val="tx1"/>
                </a:solidFill>
              </a:rPr>
              <a:t>muodollisesti</a:t>
            </a:r>
            <a:r>
              <a:rPr lang="fi-FI" altLang="fi-FI">
                <a:solidFill>
                  <a:schemeClr val="tx1"/>
                </a:solidFill>
              </a:rPr>
              <a:t> pätevä: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AutoNum type="arabicPeriod"/>
            </a:pPr>
            <a:r>
              <a:rPr lang="fi-FI" altLang="fi-FI" sz="1800">
                <a:solidFill>
                  <a:schemeClr val="tx1"/>
                </a:solidFill>
              </a:rPr>
              <a:t>Ihminen on kala.</a:t>
            </a:r>
          </a:p>
          <a:p>
            <a:pPr lvl="1">
              <a:lnSpc>
                <a:spcPct val="100000"/>
              </a:lnSpc>
              <a:spcAft>
                <a:spcPts val="500"/>
              </a:spcAft>
              <a:buClrTx/>
              <a:buSzTx/>
              <a:buFont typeface="Arial" panose="020B0604020202020204" pitchFamily="34" charset="0"/>
              <a:buAutoNum type="arabicPeriod"/>
            </a:pPr>
            <a:r>
              <a:rPr lang="fi-FI" altLang="fi-FI" sz="1800">
                <a:solidFill>
                  <a:schemeClr val="tx1"/>
                </a:solidFill>
              </a:rPr>
              <a:t>Liisa on ihminen.</a:t>
            </a:r>
          </a:p>
          <a:p>
            <a:pPr lvl="1">
              <a:lnSpc>
                <a:spcPct val="100000"/>
              </a:lnSpc>
              <a:spcAft>
                <a:spcPts val="500"/>
              </a:spcAft>
              <a:buClrTx/>
              <a:buSzTx/>
              <a:buNone/>
            </a:pPr>
            <a:r>
              <a:rPr lang="fi-FI" altLang="fi-FI" sz="1800">
                <a:solidFill>
                  <a:schemeClr val="tx1"/>
                </a:solidFill>
              </a:rPr>
              <a:t>Siis: Liisa on kala. 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chemeClr val="tx1"/>
                </a:solidFill>
              </a:rPr>
              <a:t>Jos (ja vain jos) deduktion premissit ovat tosia, täytyy johtopäätöksenkin olla välttämättä tosi.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4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4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4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4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Otsikko 1">
            <a:extLst>
              <a:ext uri="{FF2B5EF4-FFF2-40B4-BE49-F238E27FC236}">
                <a16:creationId xmlns:a16="http://schemas.microsoft.com/office/drawing/2014/main" id="{A504F3DB-2F7A-5883-B911-A59B482F2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228600"/>
            <a:ext cx="8153400" cy="838200"/>
          </a:xfrm>
        </p:spPr>
        <p:txBody>
          <a:bodyPr/>
          <a:lstStyle/>
          <a:p>
            <a:r>
              <a:rPr lang="fi-FI" altLang="fi-FI" sz="2700">
                <a:latin typeface="Arial" panose="020B0604020202020204" pitchFamily="34" charset="0"/>
                <a:cs typeface="Arial" panose="020B0604020202020204" pitchFamily="34" charset="0"/>
              </a:rPr>
              <a:t>ARVIOI PÄÄTELMIEN LOOGISTA PÄTEVYYTTÄ:</a:t>
            </a:r>
          </a:p>
        </p:txBody>
      </p:sp>
      <p:sp>
        <p:nvSpPr>
          <p:cNvPr id="41987" name="Sisällön paikkamerkki 2">
            <a:extLst>
              <a:ext uri="{FF2B5EF4-FFF2-40B4-BE49-F238E27FC236}">
                <a16:creationId xmlns:a16="http://schemas.microsoft.com/office/drawing/2014/main" id="{0349D4FE-BC6D-6F73-0BF6-978E162FBF9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209800" y="1371600"/>
            <a:ext cx="3886200" cy="2133600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fi-FI" altLang="fi-FI" sz="2200">
                <a:latin typeface="Arial" panose="020B0604020202020204" pitchFamily="34" charset="0"/>
                <a:cs typeface="Arial" panose="020B0604020202020204" pitchFamily="34" charset="0"/>
              </a:rPr>
              <a:t>Oppikirjassa lukee, että Sokrates oli filosofi.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fi-FI" altLang="fi-FI" sz="2200">
                <a:latin typeface="Arial" panose="020B0604020202020204" pitchFamily="34" charset="0"/>
                <a:cs typeface="Arial" panose="020B0604020202020204" pitchFamily="34" charset="0"/>
              </a:rPr>
              <a:t>Oppikirjat ovat yleensä luotettavia.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r>
              <a:rPr lang="fi-FI" altLang="fi-FI" sz="2200">
                <a:latin typeface="Arial" panose="020B0604020202020204" pitchFamily="34" charset="0"/>
                <a:cs typeface="Arial" panose="020B0604020202020204" pitchFamily="34" charset="0"/>
              </a:rPr>
              <a:t>Siis: Sokrates oli filosofi.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B3657BA5-4713-876A-13D8-56478D307318}"/>
              </a:ext>
            </a:extLst>
          </p:cNvPr>
          <p:cNvSpPr txBox="1">
            <a:spLocks/>
          </p:cNvSpPr>
          <p:nvPr/>
        </p:nvSpPr>
        <p:spPr bwMode="auto">
          <a:xfrm>
            <a:off x="6400800" y="1371600"/>
            <a:ext cx="3886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8224" rIns="0" bIns="0"/>
          <a:lstStyle>
            <a:lvl1pPr marL="457200" indent="-4572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16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fi-FI" altLang="fi-FI" sz="2200"/>
              <a:t>Ihmiset ovat nisäkkäitä.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fi-FI" altLang="fi-FI" sz="2200"/>
              <a:t>Liisa on nisäkäs.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i-FI" altLang="fi-FI" sz="2200"/>
              <a:t>Siis: Liisa on ihminen.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i-FI" altLang="fi-FI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i-FI" altLang="fi-FI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i-FI" alt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86D12E9-5F07-BADB-B044-AC65A9A27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810001"/>
            <a:ext cx="38862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16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AutoNum type="arabicPeriod"/>
            </a:pPr>
            <a:r>
              <a:rPr lang="fi-FI" altLang="fi-FI" sz="2200">
                <a:solidFill>
                  <a:schemeClr val="tx1"/>
                </a:solidFill>
              </a:rPr>
              <a:t>Jos ulkona sataa, siellä tuulee.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AutoNum type="arabicPeriod"/>
            </a:pPr>
            <a:r>
              <a:rPr lang="fi-FI" altLang="fi-FI" sz="2200">
                <a:solidFill>
                  <a:schemeClr val="tx1"/>
                </a:solidFill>
              </a:rPr>
              <a:t>Ulkona ei sada.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</a:pPr>
            <a:r>
              <a:rPr lang="fi-FI" altLang="fi-FI" sz="2200">
                <a:solidFill>
                  <a:schemeClr val="tx1"/>
                </a:solidFill>
              </a:rPr>
              <a:t>Siis: Ulkona ei tuule.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</a:pPr>
            <a:endParaRPr lang="fi-FI" altLang="fi-FI" sz="2200">
              <a:solidFill>
                <a:schemeClr val="tx1"/>
              </a:solidFill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99BB2FA-C68C-4A53-1B9F-30D5ECBE0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0" y="3789363"/>
            <a:ext cx="3886200" cy="267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16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fi-FI" altLang="fi-FI" sz="2200"/>
              <a:t>Jos syön puuroa, voin hyvin.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fi-FI" altLang="fi-FI" sz="2200"/>
              <a:t>Voin hyvin.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i-FI" altLang="fi-FI" sz="2200"/>
              <a:t>Siis: Olen syönyt puuroa.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i-FI" altLang="fi-FI" sz="2200"/>
          </a:p>
          <a:p>
            <a:pPr>
              <a:lnSpc>
                <a:spcPct val="100000"/>
              </a:lnSpc>
              <a:spcAft>
                <a:spcPts val="600"/>
              </a:spcAft>
              <a:buClrTx/>
              <a:buSzTx/>
              <a:buNone/>
            </a:pPr>
            <a:endParaRPr lang="fi-FI" altLang="fi-FI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2421748-16EF-4782-EFEE-F4F0CC6D06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8153400" cy="762000"/>
          </a:xfrm>
        </p:spPr>
        <p:txBody>
          <a:bodyPr/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INDUKTIIVINEN PÄÄTTELY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AB776294-E2FF-8FFC-D902-6FC790B09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066800"/>
            <a:ext cx="8001000" cy="5334000"/>
          </a:xfrm>
        </p:spPr>
        <p:txBody>
          <a:bodyPr>
            <a:normAutofit lnSpcReduction="10000"/>
          </a:bodyPr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Induktiossa yksittäistapauksista päätellään yleinen väittämä: </a:t>
            </a:r>
          </a:p>
          <a:p>
            <a:pPr marL="1314450" lvl="2" indent="-457200"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Kivenmurikka putosi maahan.</a:t>
            </a:r>
          </a:p>
          <a:p>
            <a:pPr marL="1314450" lvl="2" indent="-457200"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Rautakuula putosi maahan.</a:t>
            </a:r>
          </a:p>
          <a:p>
            <a:pPr marL="1314450" lvl="2" indent="-457200"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Laskuvarjohyppääjä putosi maahan. </a:t>
            </a:r>
          </a:p>
          <a:p>
            <a:pPr marL="1314450" lvl="2" indent="-457200"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Lehti putosi maahan.</a:t>
            </a:r>
          </a:p>
          <a:p>
            <a:pPr marL="1314450" lvl="2" indent="-457200"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Jne.</a:t>
            </a:r>
          </a:p>
          <a:p>
            <a:pPr marL="1314450" lvl="2" indent="-457200"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Siis: Kaikki painavat kappaleet putoavat maahan.</a:t>
            </a:r>
          </a:p>
          <a:p>
            <a:pPr>
              <a:spcBef>
                <a:spcPts val="600"/>
              </a:spcBef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Yksittäistapaukset voidaan koota yhteen premissiin:</a:t>
            </a:r>
          </a:p>
          <a:p>
            <a:pPr marL="1314450" lvl="2" indent="-457200">
              <a:buFont typeface="Arial" panose="020B0604020202020204" pitchFamily="34" charset="0"/>
              <a:buAutoNum type="arabicPeriod"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Kaikki tähän saakka havaitut painavat kappaleet ovat pudonneet maahan.</a:t>
            </a:r>
          </a:p>
          <a:p>
            <a:pPr marL="1314450" lvl="2" indent="-457200"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Siis: Kaikki painavat kappaleet putoavat maahan.</a:t>
            </a:r>
          </a:p>
          <a:p>
            <a:pPr>
              <a:spcBef>
                <a:spcPts val="600"/>
              </a:spcBef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Induktio ei ole loogisesti pätevä, sillä johtopäätös ei seuraa premisseistä välttämättä.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403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7FBEA9-16D0-7EB2-0054-691EA48B9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DEDUKTION JA INDUKTION ERO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BB4F95-22C2-D8A0-8EAF-ECF4762A3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088" y="1295401"/>
            <a:ext cx="7859712" cy="498157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i-FI" altLang="fi-FI" b="1">
                <a:latin typeface="Arial" panose="020B0604020202020204" pitchFamily="34" charset="0"/>
                <a:cs typeface="Arial" panose="020B0604020202020204" pitchFamily="34" charset="0"/>
              </a:rPr>
              <a:t>Deduktio:</a:t>
            </a:r>
          </a:p>
          <a:p>
            <a:pPr>
              <a:spcBef>
                <a:spcPts val="600"/>
              </a:spcBef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	1. Ferrarit ovat huonoja autoja.</a:t>
            </a:r>
          </a:p>
          <a:p>
            <a:pPr>
              <a:spcBef>
                <a:spcPts val="600"/>
              </a:spcBef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	2. Jessellä on Ferrari.</a:t>
            </a:r>
          </a:p>
          <a:p>
            <a:pPr>
              <a:spcBef>
                <a:spcPts val="600"/>
              </a:spcBef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	Siis: Jessellä on huono auto.</a:t>
            </a:r>
          </a:p>
          <a:p>
            <a:pPr>
              <a:spcBef>
                <a:spcPts val="600"/>
              </a:spcBef>
              <a:buNone/>
            </a:pPr>
            <a:endParaRPr lang="fi-FI" altLang="fi-FI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fi-FI" altLang="fi-FI" b="1">
                <a:latin typeface="Arial" panose="020B0604020202020204" pitchFamily="34" charset="0"/>
                <a:cs typeface="Arial" panose="020B0604020202020204" pitchFamily="34" charset="0"/>
              </a:rPr>
              <a:t>Induktio:</a:t>
            </a:r>
          </a:p>
          <a:p>
            <a:pPr>
              <a:spcBef>
                <a:spcPts val="600"/>
              </a:spcBef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	1. Jessellä on Ferrari.</a:t>
            </a:r>
          </a:p>
          <a:p>
            <a:pPr>
              <a:spcBef>
                <a:spcPts val="600"/>
              </a:spcBef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	2. Jessellä on huono auto.</a:t>
            </a:r>
          </a:p>
          <a:p>
            <a:pPr>
              <a:spcBef>
                <a:spcPts val="600"/>
              </a:spcBef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	Siis: Ferrarit ovat huonoja.</a:t>
            </a:r>
          </a:p>
          <a:p>
            <a:pPr>
              <a:spcBef>
                <a:spcPts val="600"/>
              </a:spcBef>
              <a:buNone/>
            </a:pPr>
            <a: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891</Words>
  <Application>Microsoft Office PowerPoint</Application>
  <PresentationFormat>Laajakuva</PresentationFormat>
  <Paragraphs>144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Times New Roman</vt:lpstr>
      <vt:lpstr>Office-teema</vt:lpstr>
      <vt:lpstr>PowerPoint-esitys</vt:lpstr>
      <vt:lpstr>ARGUMENTTI JA PÄÄTELMÄ</vt:lpstr>
      <vt:lpstr>MUODOSTA SEURAAVISTA ARGUMENTEISTA PÄÄTELMÄ JA ARVIOI PÄÄTELMÄN PÄTEVYYTTÄ:</vt:lpstr>
      <vt:lpstr>ARGUMENTIN ARVIOINNIN VAIHEET </vt:lpstr>
      <vt:lpstr>LOOGISESTI PÄTEVÄ PÄÄTTELY </vt:lpstr>
      <vt:lpstr>LOOGISESTI PÄTEVÄ PÄÄTTELY </vt:lpstr>
      <vt:lpstr>ARVIOI PÄÄTELMIEN LOOGISTA PÄTEVYYTTÄ:</vt:lpstr>
      <vt:lpstr>INDUKTIIVINEN PÄÄTTELY</vt:lpstr>
      <vt:lpstr>DEDUKTION JA INDUKTION ERO</vt:lpstr>
      <vt:lpstr>INDUKTION ONGELMA</vt:lpstr>
      <vt:lpstr>VIRHEPÄÄTELMÄT   </vt:lpstr>
      <vt:lpstr>ESIMERKKEJÄ VIRHEPÄÄTELMISTÄ:</vt:lpstr>
      <vt:lpstr>FILOSOFINEN KÄSITEANALYYSI</vt:lpstr>
      <vt:lpstr>HARJOITA KÄSITEANALYYSIÄ: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Roms Jochen</dc:creator>
  <cp:lastModifiedBy>Roms Jochen</cp:lastModifiedBy>
  <cp:revision>1</cp:revision>
  <dcterms:created xsi:type="dcterms:W3CDTF">2024-08-22T07:41:56Z</dcterms:created>
  <dcterms:modified xsi:type="dcterms:W3CDTF">2024-08-22T11:12:26Z</dcterms:modified>
</cp:coreProperties>
</file>