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8" r:id="rId6"/>
    <p:sldId id="260" r:id="rId7"/>
    <p:sldId id="261" r:id="rId8"/>
    <p:sldId id="262" r:id="rId9"/>
    <p:sldId id="263" r:id="rId10"/>
    <p:sldId id="264" r:id="rId11"/>
    <p:sldId id="265" r:id="rId12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8"/>
            <p14:sldId id="260"/>
            <p14:sldId id="261"/>
            <p14:sldId id="262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39" autoAdjust="0"/>
    <p:restoredTop sz="86395"/>
  </p:normalViewPr>
  <p:slideViewPr>
    <p:cSldViewPr snapToGrid="0" snapToObjects="1">
      <p:cViewPr varScale="1">
        <p:scale>
          <a:sx n="37" d="100"/>
          <a:sy n="37" d="100"/>
        </p:scale>
        <p:origin x="90" y="72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15.8.2022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15.8.2022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Idea 11. Filosofia on ajattelun taitoa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2. Millaisia ovat filosofiset kysymykset?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IDEA (LOPS21)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FI1 Johdatus filosofiseen ajatteluun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Virittäytyminen aiheeseen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Kuvittele, että tapaat maailman viisaimman ihmisen. Mitä kysyisit häneltä?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Mikä on mielestäsi maailman vaikein kysymys?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Filosofian suuria kysymyksiä on pohdittu vuosituhansia, eikä kaikkiin ole vieläkään saatu vastauksia. Mitä hyötyä pohdinnasta on, jos se ei tuota selvää lopputulosta?</a:t>
            </a:r>
          </a:p>
          <a:p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2</a:t>
            </a:r>
          </a:p>
        </p:txBody>
      </p:sp>
    </p:spTree>
    <p:extLst>
      <p:ext uri="{BB962C8B-B14F-4D97-AF65-F5344CB8AC3E}">
        <p14:creationId xmlns:p14="http://schemas.microsoft.com/office/powerpoint/2010/main" val="356405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Syvään päähän!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381377"/>
            <a:ext cx="21031200" cy="8495083"/>
          </a:xfrm>
        </p:spPr>
        <p:txBody>
          <a:bodyPr>
            <a:normAutofit fontScale="47500" lnSpcReduction="20000"/>
          </a:bodyPr>
          <a:lstStyle/>
          <a:p>
            <a:pPr marL="1143000" indent="-1143000" fontAlgn="base">
              <a:buFont typeface="Arial" panose="020B0604020202020204" pitchFamily="34" charset="0"/>
              <a:buChar char="•"/>
            </a:pPr>
            <a:r>
              <a:rPr lang="fi-FI" sz="11500" dirty="0"/>
              <a:t>Filosofiassa ei pelätä suuria kysymyksiä kuten mikä on totta, varmaa, hyvää tai kaunista.</a:t>
            </a:r>
          </a:p>
          <a:p>
            <a:pPr marL="1143000" indent="-1143000" fontAlgn="base">
              <a:buFont typeface="Arial" panose="020B0604020202020204" pitchFamily="34" charset="0"/>
              <a:buChar char="•"/>
            </a:pPr>
            <a:r>
              <a:rPr lang="fi-FI" sz="11500" dirty="0"/>
              <a:t>Filosofia ei pyri vastaamaan kysymyksiin mittausten ja kokeiden pohjalta vaan </a:t>
            </a:r>
            <a:r>
              <a:rPr lang="fi-FI" sz="11500" b="1" dirty="0"/>
              <a:t>käsitteellisesti argumentoiden.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11400" dirty="0"/>
              <a:t>Filosofiassa kysymyksiin ja vastauksiin suhtaudutaan avoimesti: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sz="9000" dirty="0"/>
              <a:t>Isoja ja vaikeita kysymyksiä saa esittää.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sz="9600" dirty="0"/>
              <a:t>Kukaan auktoriteetti tai mikään oppi ei ole lähtökohtaisesti oikeassa.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sz="9600" dirty="0"/>
              <a:t>Kyseenalaistamista ja kriittisyyttä arvostetaan.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sz="9600" dirty="0"/>
              <a:t>Oma kanta pitää pystyä perustelemaan.</a:t>
            </a:r>
          </a:p>
          <a:p>
            <a:pPr marL="1143000" indent="-1143000" fontAlgn="base">
              <a:buFont typeface="Arial" panose="020B0604020202020204" pitchFamily="34" charset="0"/>
              <a:buChar char="•"/>
            </a:pPr>
            <a:r>
              <a:rPr lang="fi-FI" sz="11500" dirty="0"/>
              <a:t>Filosofia </a:t>
            </a:r>
            <a:r>
              <a:rPr lang="fi-FI" sz="11500" b="1" dirty="0"/>
              <a:t>paljastaa hölynpölyn:</a:t>
            </a:r>
            <a:r>
              <a:rPr lang="fi-FI" sz="11500" dirty="0"/>
              <a:t> väitteiltä vaaditaan perusteluja, tarkkuutta, selkeyttä ja johdonmukaisuutta.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2</a:t>
            </a:r>
          </a:p>
        </p:txBody>
      </p:sp>
    </p:spTree>
    <p:extLst>
      <p:ext uri="{BB962C8B-B14F-4D97-AF65-F5344CB8AC3E}">
        <p14:creationId xmlns:p14="http://schemas.microsoft.com/office/powerpoint/2010/main" val="397397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381377"/>
            <a:ext cx="21031200" cy="8495083"/>
          </a:xfrm>
        </p:spPr>
        <p:txBody>
          <a:bodyPr>
            <a:normAutofit lnSpcReduction="10000"/>
          </a:bodyPr>
          <a:lstStyle/>
          <a:p>
            <a:pPr marL="914400" lvl="1" indent="0">
              <a:buNone/>
            </a:pPr>
            <a:endParaRPr lang="fi-FI" sz="4000" i="1" dirty="0"/>
          </a:p>
          <a:p>
            <a:pPr marL="914400" lvl="1" indent="0" algn="ctr">
              <a:buNone/>
            </a:pPr>
            <a:r>
              <a:rPr lang="fi-FI" i="1" dirty="0"/>
              <a:t>”Filosofiaa on siellä, missä esitetään kysymyksiä, </a:t>
            </a:r>
          </a:p>
          <a:p>
            <a:pPr marL="914400" lvl="1" indent="0" algn="ctr">
              <a:buNone/>
            </a:pPr>
            <a:r>
              <a:rPr lang="fi-FI" i="1" dirty="0"/>
              <a:t>ihmetellään tavanomaista ja epäillään sitä, </a:t>
            </a:r>
          </a:p>
          <a:p>
            <a:pPr marL="914400" lvl="1" indent="0" algn="ctr">
              <a:buNone/>
            </a:pPr>
            <a:r>
              <a:rPr lang="fi-FI" i="1" dirty="0"/>
              <a:t>mihin on totuttu ja mikä on turvallista.” </a:t>
            </a:r>
            <a:br>
              <a:rPr lang="fi-FI" i="1" dirty="0"/>
            </a:br>
            <a:r>
              <a:rPr lang="fi-FI" i="1" dirty="0"/>
              <a:t>- </a:t>
            </a:r>
            <a:r>
              <a:rPr lang="fi-FI" dirty="0"/>
              <a:t>Leila Haaparanta</a:t>
            </a:r>
            <a:r>
              <a:rPr lang="fi-FI" sz="9000" dirty="0"/>
              <a:t/>
            </a:r>
            <a:br>
              <a:rPr lang="fi-FI" sz="9000" dirty="0"/>
            </a:br>
            <a:endParaRPr lang="fi-FI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Oletko kohdannut tilanteen, jossa tutun ja turvallisen kyseenalaistamisesta on seurannut parempi lopputulos?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Miksi filosofia on tarpeellista ja hyödyllistä? Entä onko tilanteita, joissa filosofisesta ajattelusta on haittaa?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2</a:t>
            </a:r>
          </a:p>
        </p:txBody>
      </p:sp>
    </p:spTree>
    <p:extLst>
      <p:ext uri="{BB962C8B-B14F-4D97-AF65-F5344CB8AC3E}">
        <p14:creationId xmlns:p14="http://schemas.microsoft.com/office/powerpoint/2010/main" val="146558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Arkisia ja filosofisia pohdintoja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381377"/>
            <a:ext cx="21031200" cy="8495083"/>
          </a:xfrm>
        </p:spPr>
        <p:txBody>
          <a:bodyPr>
            <a:normAutofit/>
          </a:bodyPr>
          <a:lstStyle/>
          <a:p>
            <a:pPr marL="914400" lvl="1" indent="0">
              <a:buNone/>
            </a:pPr>
            <a:endParaRPr lang="fi-FI" sz="4000" i="1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2</a:t>
            </a:r>
          </a:p>
        </p:txBody>
      </p:sp>
      <p:graphicFrame>
        <p:nvGraphicFramePr>
          <p:cNvPr id="6" name="Taulukko 6">
            <a:extLst>
              <a:ext uri="{FF2B5EF4-FFF2-40B4-BE49-F238E27FC236}">
                <a16:creationId xmlns:a16="http://schemas.microsoft.com/office/drawing/2014/main" id="{C3F5D8B9-A6DD-4D1D-B05B-39DA16A85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175064"/>
              </p:ext>
            </p:extLst>
          </p:nvPr>
        </p:nvGraphicFramePr>
        <p:xfrm>
          <a:off x="4064000" y="3305419"/>
          <a:ext cx="16256000" cy="9013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853446016"/>
                    </a:ext>
                  </a:extLst>
                </a:gridCol>
                <a:gridCol w="8128000">
                  <a:extLst>
                    <a:ext uri="{9D8B030D-6E8A-4147-A177-3AD203B41FA5}">
                      <a16:colId xmlns:a16="http://schemas.microsoft.com/office/drawing/2014/main" val="2214601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ARKINEN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FILOSOFINEN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918424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r>
                        <a:rPr lang="fi-FI" dirty="0"/>
                        <a:t>Paljonko kello on?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Mitä aika on?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691044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r>
                        <a:rPr lang="fi-FI" dirty="0"/>
                        <a:t>Kumpi on kauniimpi, vuorimaisema vai merimaisena?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Mitä on kauneus?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231147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r>
                        <a:rPr lang="fi-FI" dirty="0"/>
                        <a:t>Rakastaakohan tyttöystäväni minua vielä?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Mitä on rakkaus?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688120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r>
                        <a:rPr lang="fi-FI" dirty="0"/>
                        <a:t>Kumpi olisi hyödyllisempää, siivous vai kokeeseen lukeminen?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Mitä on hyöty?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043772"/>
                  </a:ext>
                </a:extLst>
              </a:tr>
              <a:tr h="1738800">
                <a:tc>
                  <a:txBody>
                    <a:bodyPr/>
                    <a:lstStyle/>
                    <a:p>
                      <a:r>
                        <a:rPr lang="fi-FI" dirty="0"/>
                        <a:t>Sanoisinko kaverilleni olevani kipeä, </a:t>
                      </a:r>
                    </a:p>
                    <a:p>
                      <a:r>
                        <a:rPr lang="fi-FI" dirty="0"/>
                        <a:t>kun en jaksaisi hänen juttujaan </a:t>
                      </a:r>
                    </a:p>
                    <a:p>
                      <a:r>
                        <a:rPr lang="fi-FI" dirty="0"/>
                        <a:t>juuri tänä iltana?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Onko valehtelu oikein?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849283"/>
                  </a:ext>
                </a:extLst>
              </a:tr>
              <a:tr h="1738800">
                <a:tc>
                  <a:txBody>
                    <a:bodyPr/>
                    <a:lstStyle/>
                    <a:p>
                      <a:r>
                        <a:rPr lang="fi-FI" dirty="0"/>
                        <a:t>Raskinko ostaa 100 euroa maksavan takin?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Missä mielessä esine on arvokas?</a:t>
                      </a:r>
                    </a:p>
                    <a:p>
                      <a:r>
                        <a:rPr lang="fi-FI" dirty="0"/>
                        <a:t>Mitä arvo tarkoittaa?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961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739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Filosofian osa-alueet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381377"/>
            <a:ext cx="21031200" cy="8495083"/>
          </a:xfrm>
        </p:spPr>
        <p:txBody>
          <a:bodyPr>
            <a:normAutofit/>
          </a:bodyPr>
          <a:lstStyle/>
          <a:p>
            <a:pPr marL="914400" lvl="1" indent="0">
              <a:buNone/>
            </a:pPr>
            <a:endParaRPr lang="fi-FI" sz="4000" i="1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2</a:t>
            </a:r>
          </a:p>
        </p:txBody>
      </p:sp>
      <p:graphicFrame>
        <p:nvGraphicFramePr>
          <p:cNvPr id="6" name="Taulukko 6">
            <a:extLst>
              <a:ext uri="{FF2B5EF4-FFF2-40B4-BE49-F238E27FC236}">
                <a16:creationId xmlns:a16="http://schemas.microsoft.com/office/drawing/2014/main" id="{C3F5D8B9-A6DD-4D1D-B05B-39DA16A85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530755"/>
              </p:ext>
            </p:extLst>
          </p:nvPr>
        </p:nvGraphicFramePr>
        <p:xfrm>
          <a:off x="4064000" y="3316838"/>
          <a:ext cx="16256000" cy="4312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853446016"/>
                    </a:ext>
                  </a:extLst>
                </a:gridCol>
                <a:gridCol w="8128000">
                  <a:extLst>
                    <a:ext uri="{9D8B030D-6E8A-4147-A177-3AD203B41FA5}">
                      <a16:colId xmlns:a16="http://schemas.microsoft.com/office/drawing/2014/main" val="22146016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i-FI" dirty="0"/>
                        <a:t>TEOREETTINEN FILOSOFIA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TARKASTELUN KOHTEENA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918424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r>
                        <a:rPr lang="fi-FI" dirty="0"/>
                        <a:t>Metafysiikka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Todellisuuden perusluonne: </a:t>
                      </a:r>
                    </a:p>
                    <a:p>
                      <a:r>
                        <a:rPr lang="fi-FI" dirty="0"/>
                        <a:t>mitä on olemassa?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691044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r>
                        <a:rPr lang="fi-FI" dirty="0"/>
                        <a:t>Tietoteoria eli epistemologia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Mitä voi tietää? Mitä tieto on?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231147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r>
                        <a:rPr lang="fi-FI" dirty="0"/>
                        <a:t>Logiikka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Millaista on pätevä ja johdonmukainen päättely?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688120"/>
                  </a:ext>
                </a:extLst>
              </a:tr>
            </a:tbl>
          </a:graphicData>
        </a:graphic>
      </p:graphicFrame>
      <p:graphicFrame>
        <p:nvGraphicFramePr>
          <p:cNvPr id="7" name="Taulukko 6">
            <a:extLst>
              <a:ext uri="{FF2B5EF4-FFF2-40B4-BE49-F238E27FC236}">
                <a16:creationId xmlns:a16="http://schemas.microsoft.com/office/drawing/2014/main" id="{D0EF67E8-7293-4236-9B76-EA45FE843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720414"/>
              </p:ext>
            </p:extLst>
          </p:nvPr>
        </p:nvGraphicFramePr>
        <p:xfrm>
          <a:off x="4064000" y="8059465"/>
          <a:ext cx="16256000" cy="4312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930261767"/>
                    </a:ext>
                  </a:extLst>
                </a:gridCol>
                <a:gridCol w="8128000">
                  <a:extLst>
                    <a:ext uri="{9D8B030D-6E8A-4147-A177-3AD203B41FA5}">
                      <a16:colId xmlns:a16="http://schemas.microsoft.com/office/drawing/2014/main" val="506726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i-FI" dirty="0"/>
                        <a:t>KÄYTÄNNÖLLINEN FILOSOFIA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TARKASTELUN KOHTEENA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12294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r>
                        <a:rPr lang="fi-FI" dirty="0"/>
                        <a:t>Etiikka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Hyvä ja paha, oikea ja väärä.</a:t>
                      </a:r>
                    </a:p>
                    <a:p>
                      <a:r>
                        <a:rPr lang="fi-FI" dirty="0"/>
                        <a:t>Mitä on hyvä elämä?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703317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r>
                        <a:rPr lang="fi-FI" dirty="0"/>
                        <a:t>Yhteiskuntafilosofia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Millainen on hyvä yhteiskunta?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591996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r>
                        <a:rPr lang="fi-FI" dirty="0"/>
                        <a:t>Estetiikka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Mitä on kauneus?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88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490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filosofit tekevät?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381377"/>
            <a:ext cx="21031200" cy="8495083"/>
          </a:xfrm>
        </p:spPr>
        <p:txBody>
          <a:bodyPr>
            <a:normAutofit fontScale="92500" lnSpcReduction="20000"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Filosofiaa harjoitetaan </a:t>
            </a:r>
            <a:endParaRPr lang="fi-FI" sz="5400" dirty="0"/>
          </a:p>
          <a:p>
            <a:pPr lvl="1" fontAlgn="base"/>
            <a:r>
              <a:rPr lang="fi-FI" dirty="0"/>
              <a:t>ajattelemalla</a:t>
            </a:r>
          </a:p>
          <a:p>
            <a:pPr lvl="1" fontAlgn="base"/>
            <a:r>
              <a:rPr lang="fi-FI" dirty="0"/>
              <a:t>keskustelemalla</a:t>
            </a:r>
          </a:p>
          <a:p>
            <a:pPr lvl="1" fontAlgn="base"/>
            <a:r>
              <a:rPr lang="fi-FI" dirty="0"/>
              <a:t>kirjoittamalla ja lukemalla.</a:t>
            </a:r>
          </a:p>
          <a:p>
            <a:pPr marL="914400" lvl="1" indent="0" fontAlgn="base">
              <a:buNone/>
            </a:pPr>
            <a:endParaRPr lang="fi-FI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Filosofia hyödyntää usein </a:t>
            </a:r>
            <a:r>
              <a:rPr lang="fi-FI" b="1" dirty="0"/>
              <a:t>ajatuskokeita, </a:t>
            </a:r>
            <a:r>
              <a:rPr lang="fi-FI" dirty="0"/>
              <a:t>joiden tavoitteena on </a:t>
            </a:r>
            <a:endParaRPr lang="fi-FI" sz="5400" dirty="0"/>
          </a:p>
          <a:p>
            <a:pPr lvl="1" fontAlgn="base"/>
            <a:r>
              <a:rPr lang="fi-FI" dirty="0"/>
              <a:t>mahdollisten ratkaisujen kartoittaminen</a:t>
            </a:r>
          </a:p>
          <a:p>
            <a:pPr lvl="1" fontAlgn="base"/>
            <a:r>
              <a:rPr lang="fi-FI" dirty="0"/>
              <a:t>periaatteen tai teorian testaaminen käsitteellisesti</a:t>
            </a:r>
          </a:p>
          <a:p>
            <a:pPr lvl="1" fontAlgn="base"/>
            <a:r>
              <a:rPr lang="fi-FI" dirty="0"/>
              <a:t>johdonmukaisuuden koetteleminen</a:t>
            </a:r>
          </a:p>
          <a:p>
            <a:pPr lvl="1" fontAlgn="base"/>
            <a:r>
              <a:rPr lang="fi-FI" dirty="0"/>
              <a:t>ennakko-oletusten ja intuition haastaminen.</a:t>
            </a:r>
          </a:p>
          <a:p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2</a:t>
            </a:r>
          </a:p>
        </p:txBody>
      </p:sp>
    </p:spTree>
    <p:extLst>
      <p:ext uri="{BB962C8B-B14F-4D97-AF65-F5344CB8AC3E}">
        <p14:creationId xmlns:p14="http://schemas.microsoft.com/office/powerpoint/2010/main" val="196532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86000" y="3305179"/>
            <a:ext cx="20421600" cy="8495083"/>
          </a:xfrm>
        </p:spPr>
        <p:txBody>
          <a:bodyPr>
            <a:normAutofit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Etsi esimerkki filosofisesta ajatuskokeesta. </a:t>
            </a:r>
            <a:br>
              <a:rPr lang="fi-FI" dirty="0"/>
            </a:br>
            <a:r>
              <a:rPr lang="fi-FI" dirty="0"/>
              <a:t>Vinkki: vaihtoehtoja löytyy enemmän englanniksi hakusanalla </a:t>
            </a:r>
            <a:r>
              <a:rPr lang="fi-FI" i="1" dirty="0" err="1"/>
              <a:t>thought</a:t>
            </a:r>
            <a:r>
              <a:rPr lang="fi-FI" i="1" dirty="0"/>
              <a:t> </a:t>
            </a:r>
            <a:r>
              <a:rPr lang="fi-FI" i="1" dirty="0" err="1"/>
              <a:t>experiment</a:t>
            </a:r>
            <a:r>
              <a:rPr lang="fi-FI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Liittyykö ajatuskokeeseen kysymys? Jos liittyy, miten vastaisit siihen?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Esittele ajatuskoe vieruskaverille tai ryhmälle.</a:t>
            </a:r>
            <a:endParaRPr lang="fi-FI" sz="5400" dirty="0"/>
          </a:p>
          <a:p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2</a:t>
            </a:r>
          </a:p>
        </p:txBody>
      </p:sp>
    </p:spTree>
    <p:extLst>
      <p:ext uri="{BB962C8B-B14F-4D97-AF65-F5344CB8AC3E}">
        <p14:creationId xmlns:p14="http://schemas.microsoft.com/office/powerpoint/2010/main" val="176069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D330BE2FF61EB4F9F095CEE9DE28A4F" ma:contentTypeVersion="12" ma:contentTypeDescription="Luo uusi asiakirja." ma:contentTypeScope="" ma:versionID="2d172205e6b1e9f90410461194ccb86e">
  <xsd:schema xmlns:xsd="http://www.w3.org/2001/XMLSchema" xmlns:xs="http://www.w3.org/2001/XMLSchema" xmlns:p="http://schemas.microsoft.com/office/2006/metadata/properties" xmlns:ns3="842ccd07-6dee-4268-8983-d0cc307909f3" xmlns:ns4="ae6f4c56-1b40-49ce-a64e-cede96ac5a44" targetNamespace="http://schemas.microsoft.com/office/2006/metadata/properties" ma:root="true" ma:fieldsID="0c59c07ba59b230843aced3d90a01ec9" ns3:_="" ns4:_="">
    <xsd:import namespace="842ccd07-6dee-4268-8983-d0cc307909f3"/>
    <xsd:import namespace="ae6f4c56-1b40-49ce-a64e-cede96ac5a4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ccd07-6dee-4268-8983-d0cc307909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f4c56-1b40-49ce-a64e-cede96ac5a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terms/"/>
    <ds:schemaRef ds:uri="ae6f4c56-1b40-49ce-a64e-cede96ac5a44"/>
    <ds:schemaRef ds:uri="http://schemas.microsoft.com/office/2006/documentManagement/types"/>
    <ds:schemaRef ds:uri="http://purl.org/dc/dcmitype/"/>
    <ds:schemaRef ds:uri="842ccd07-6dee-4268-8983-d0cc307909f3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68172A-2A43-435E-B34A-69985D1B89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2ccd07-6dee-4268-8983-d0cc307909f3"/>
    <ds:schemaRef ds:uri="ae6f4c56-1b40-49ce-a64e-cede96ac5a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2030</TotalTime>
  <Words>467</Words>
  <Application>Microsoft Office PowerPoint</Application>
  <PresentationFormat>Mukautettu</PresentationFormat>
  <Paragraphs>92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Bebas Neue</vt:lpstr>
      <vt:lpstr>Calibri</vt:lpstr>
      <vt:lpstr>Lato</vt:lpstr>
      <vt:lpstr>Office-teema</vt:lpstr>
      <vt:lpstr>2. Millaisia ovat filosofiset kysymykset?</vt:lpstr>
      <vt:lpstr>Virittäytyminen aiheeseen</vt:lpstr>
      <vt:lpstr>Syvään päähän!</vt:lpstr>
      <vt:lpstr>Tehtävä</vt:lpstr>
      <vt:lpstr>Arkisia ja filosofisia pohdintoja</vt:lpstr>
      <vt:lpstr>Filosofian osa-alueet</vt:lpstr>
      <vt:lpstr>Mitä filosofit tekevät?</vt:lpstr>
      <vt:lpstr>Tehtävä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Roms Jochen</cp:lastModifiedBy>
  <cp:revision>20</cp:revision>
  <cp:lastPrinted>2017-11-30T08:45:33Z</cp:lastPrinted>
  <dcterms:created xsi:type="dcterms:W3CDTF">2020-05-05T09:10:38Z</dcterms:created>
  <dcterms:modified xsi:type="dcterms:W3CDTF">2022-08-15T06:08:20Z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0x0101001D330BE2FF61EB4F9F095CEE9DE28A4F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