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24384000" cy="13716000"/>
  <p:notesSz cx="6797675" cy="9872663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BAADD-1485-40E4-AAE1-5F66AF71CA49}" v="9" dt="2024-08-27T07:15:55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44" y="32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FC6BAADD-1485-40E4-AAE1-5F66AF71CA49}"/>
    <pc:docChg chg="modSld modNotesMaster modHandout">
      <pc:chgData name="Roms Jochen" userId="6c7e881b-e3eb-4c36-82b5-49636a4b2079" providerId="ADAL" clId="{FC6BAADD-1485-40E4-AAE1-5F66AF71CA49}" dt="2024-08-27T07:15:55.652" v="8"/>
      <pc:docMkLst>
        <pc:docMk/>
      </pc:docMkLst>
      <pc:sldChg chg="modAnim">
        <pc:chgData name="Roms Jochen" userId="6c7e881b-e3eb-4c36-82b5-49636a4b2079" providerId="ADAL" clId="{FC6BAADD-1485-40E4-AAE1-5F66AF71CA49}" dt="2024-08-27T07:15:01.241" v="2"/>
        <pc:sldMkLst>
          <pc:docMk/>
          <pc:sldMk cId="3037814370" sldId="259"/>
        </pc:sldMkLst>
      </pc:sldChg>
      <pc:sldChg chg="modAnim">
        <pc:chgData name="Roms Jochen" userId="6c7e881b-e3eb-4c36-82b5-49636a4b2079" providerId="ADAL" clId="{FC6BAADD-1485-40E4-AAE1-5F66AF71CA49}" dt="2024-08-27T07:15:19.021" v="4"/>
        <pc:sldMkLst>
          <pc:docMk/>
          <pc:sldMk cId="1042499762" sldId="260"/>
        </pc:sldMkLst>
      </pc:sldChg>
      <pc:sldChg chg="modAnim">
        <pc:chgData name="Roms Jochen" userId="6c7e881b-e3eb-4c36-82b5-49636a4b2079" providerId="ADAL" clId="{FC6BAADD-1485-40E4-AAE1-5F66AF71CA49}" dt="2024-08-27T07:15:31.401" v="6"/>
        <pc:sldMkLst>
          <pc:docMk/>
          <pc:sldMk cId="20248698" sldId="261"/>
        </pc:sldMkLst>
      </pc:sldChg>
      <pc:sldChg chg="modAnim">
        <pc:chgData name="Roms Jochen" userId="6c7e881b-e3eb-4c36-82b5-49636a4b2079" providerId="ADAL" clId="{FC6BAADD-1485-40E4-AAE1-5F66AF71CA49}" dt="2024-08-27T07:15:55.652" v="8"/>
        <pc:sldMkLst>
          <pc:docMk/>
          <pc:sldMk cId="3738128791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77137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99" y="9377137"/>
            <a:ext cx="2946189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26.8.2024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Erilaisia suhtautumistapoja tietoon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i-FI" dirty="0"/>
              <a:t>Lue tarina </a:t>
            </a:r>
            <a:r>
              <a:rPr lang="fi-FI" i="1" dirty="0"/>
              <a:t>Miksi Miran ja </a:t>
            </a:r>
            <a:r>
              <a:rPr lang="fi-FI" i="1" dirty="0" err="1"/>
              <a:t>Aadan</a:t>
            </a:r>
            <a:r>
              <a:rPr lang="fi-FI" i="1" dirty="0"/>
              <a:t> maailmat eivät kohtaa? </a:t>
            </a:r>
            <a:br>
              <a:rPr lang="fi-FI" i="1" dirty="0"/>
            </a:br>
            <a:r>
              <a:rPr lang="fi-FI" dirty="0"/>
              <a:t>(Idea 1, s.64–65, luvun 7 toinen alaluku).</a:t>
            </a:r>
          </a:p>
          <a:p>
            <a:br>
              <a:rPr lang="fi-FI" dirty="0"/>
            </a:br>
            <a:r>
              <a:rPr lang="fi-FI" dirty="0"/>
              <a:t>Pohdi ja keskustele: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kuvailisit tarinan eri osapuolten tapaa suhtautua tietoon?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Vertaile suhtautumistapojen hyviä ja huonoja puolia. Onko jokin suhtautumistapa muita parempi?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Millaisissa tilanteissa jokin muu arvo on tärkeämpi kuin oikeassa oleminen?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Dogmatismi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Dogmatismin mukaan 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Jokin tieto tai oppi (eli </a:t>
            </a:r>
            <a:r>
              <a:rPr lang="fi-FI" i="1" dirty="0"/>
              <a:t>dogmi</a:t>
            </a:r>
            <a:r>
              <a:rPr lang="fi-FI" dirty="0"/>
              <a:t>) on ehdoton totuus </a:t>
            </a:r>
            <a:endParaRPr lang="fi-FI" sz="48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Tai: Jokin auktoriteetti on lähtökohtaisesti luotettava.</a:t>
            </a:r>
            <a:endParaRPr lang="fi-FI" sz="48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Epäilyä, kriittisyyttä tai edes todisteita ei tarvita,</a:t>
            </a:r>
            <a:r>
              <a:rPr lang="fi-FI" sz="5400" dirty="0"/>
              <a:t> </a:t>
            </a:r>
            <a:r>
              <a:rPr lang="fi-FI" dirty="0"/>
              <a:t>vaan tiedonlähteeseen pitää vain luottaa.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Dogmatismia selittää</a:t>
            </a:r>
            <a:endParaRPr lang="fi-FI" sz="5400" dirty="0"/>
          </a:p>
          <a:p>
            <a:pPr lvl="1" fontAlgn="base"/>
            <a:r>
              <a:rPr lang="fi-FI" dirty="0"/>
              <a:t>Valta-asemat</a:t>
            </a:r>
          </a:p>
          <a:p>
            <a:pPr lvl="1" fontAlgn="base"/>
            <a:r>
              <a:rPr lang="fi-FI" dirty="0"/>
              <a:t>Sokea luottamus auktoriteettiin</a:t>
            </a:r>
          </a:p>
          <a:p>
            <a:pPr lvl="1" fontAlgn="base"/>
            <a:r>
              <a:rPr lang="fi-FI" dirty="0"/>
              <a:t>Älyllinen laiskuus</a:t>
            </a:r>
          </a:p>
          <a:p>
            <a:pPr lvl="1" fontAlgn="base"/>
            <a:r>
              <a:rPr lang="fi-FI" dirty="0"/>
              <a:t>Maailmankatsomus ja identiteetti.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Huom. Myös omiin kantoihin ja mielipiteisiin voi suhtautua dogmaattisesti.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3037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Relativismi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Relativismin mukaan tieto riippuu näkökulmasta.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Asiat ovat suhteellisia (eli </a:t>
            </a:r>
            <a:r>
              <a:rPr lang="fi-FI" i="1" dirty="0"/>
              <a:t>relatiivisia</a:t>
            </a:r>
            <a:r>
              <a:rPr lang="fi-FI" dirty="0"/>
              <a:t>), eivät ehdottomia (eli </a:t>
            </a:r>
            <a:r>
              <a:rPr lang="fi-FI" i="1" dirty="0"/>
              <a:t>absoluuttisia</a:t>
            </a:r>
            <a:r>
              <a:rPr lang="fi-FI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Relativisti ei välttämättä ajattele, että aivan kaikki olisi suhteellista, vaan esim.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Makuasiat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Etiikka eli oikea ja väärä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Kulttuuri.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Relativismi voidaan ulottaa myös tietoon.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</a:t>
            </a:r>
            <a:r>
              <a:rPr lang="fi-FI" b="1" dirty="0"/>
              <a:t>postmodernismi</a:t>
            </a:r>
            <a:r>
              <a:rPr lang="fi-FI" dirty="0"/>
              <a:t>: jopa tieteen tulokset ovat vain ihmisten luomia sopimuksenvaraisia rakennelmia.</a:t>
            </a:r>
            <a:endParaRPr lang="fi-FI" sz="4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10424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Skeptisismi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Äärimmäinen kanta: varmaa tietoa ei voi saavuttaa.</a:t>
            </a:r>
            <a:endParaRPr lang="fi-FI" sz="5400" dirty="0"/>
          </a:p>
          <a:p>
            <a:pPr lvl="1" fontAlgn="base"/>
            <a:r>
              <a:rPr lang="fi-FI" dirty="0"/>
              <a:t>Esim. </a:t>
            </a:r>
            <a:r>
              <a:rPr lang="fi-FI" b="1" dirty="0"/>
              <a:t>Antiikin skeptikot:</a:t>
            </a:r>
            <a:r>
              <a:rPr lang="fi-FI" dirty="0"/>
              <a:t> Tiedon tavoittelu uhkaa mielenrauhaa, joten siitä kannattaa luopua.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Äärimmilleen vietynä skeptisismi on </a:t>
            </a:r>
            <a:r>
              <a:rPr lang="fi-FI" b="1" dirty="0"/>
              <a:t>paradoksi</a:t>
            </a:r>
            <a:r>
              <a:rPr lang="fi-FI" dirty="0"/>
              <a:t>: </a:t>
            </a:r>
            <a:endParaRPr lang="fi-FI" sz="5400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/>
              <a:t>Jos mitään ei voi tietää varmaksi, ei voi tietää edes sitä, että mitään ei voi tietää.</a:t>
            </a:r>
            <a:endParaRPr lang="fi-FI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Tai: </a:t>
            </a:r>
            <a:r>
              <a:rPr lang="fi-FI" i="1" dirty="0"/>
              <a:t>Jos tietää, että mitään ei voi tietää, tietää ainakin, että mitään ei voi tietää.</a:t>
            </a: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Huomaa seuraavien kantojen ero:</a:t>
            </a:r>
            <a:endParaRPr lang="fi-FI" sz="5400" dirty="0"/>
          </a:p>
          <a:p>
            <a:pPr lvl="1" fontAlgn="base"/>
            <a:r>
              <a:rPr lang="fi-FI" b="1" dirty="0"/>
              <a:t>Universaali skeptisismi </a:t>
            </a:r>
            <a:r>
              <a:rPr lang="fi-FI" dirty="0"/>
              <a:t>kyseenalaistaa kaiken tiedon.</a:t>
            </a:r>
          </a:p>
          <a:p>
            <a:pPr lvl="1" fontAlgn="base"/>
            <a:r>
              <a:rPr lang="fi-FI" b="1" dirty="0"/>
              <a:t>Rajattu skeptisismi</a:t>
            </a:r>
            <a:r>
              <a:rPr lang="fi-FI" dirty="0"/>
              <a:t> kyseenalaistaa tiedon tietyistä asioista.</a:t>
            </a:r>
          </a:p>
          <a:p>
            <a:pPr lvl="2" fontAlgn="base"/>
            <a:r>
              <a:rPr lang="fi-FI" dirty="0"/>
              <a:t> Esim. rajatieto, yliluonnollinen, tuonpuoleinen...</a:t>
            </a:r>
            <a:endParaRPr lang="fi-FI" sz="8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202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Kriittinen realismi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Realismi:</a:t>
            </a:r>
            <a:r>
              <a:rPr lang="fi-FI" dirty="0"/>
              <a:t> todellisuudesta voi saada luotettavaa tietoa.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Kriittisyys</a:t>
            </a:r>
            <a:r>
              <a:rPr lang="fi-FI" dirty="0"/>
              <a:t>: tietoa pitää tavoitella kriittisen menetelmän</a:t>
            </a:r>
            <a:r>
              <a:rPr lang="fi-FI" b="1" dirty="0"/>
              <a:t> </a:t>
            </a:r>
            <a:r>
              <a:rPr lang="fi-FI" dirty="0"/>
              <a:t>(esim. tiede) avulla.</a:t>
            </a:r>
            <a:endParaRPr lang="fi-FI" sz="5400" dirty="0"/>
          </a:p>
          <a:p>
            <a:pPr lvl="1" fontAlgn="base"/>
            <a:r>
              <a:rPr lang="fi-FI" dirty="0"/>
              <a:t>Huom. Ero skeptisismiin: kriittiselle realistille epäily ei ole ajattelun päätepiste, vaan </a:t>
            </a:r>
            <a:r>
              <a:rPr lang="fi-FI" b="1" dirty="0"/>
              <a:t>väline</a:t>
            </a:r>
            <a:r>
              <a:rPr lang="fi-FI" dirty="0"/>
              <a:t> tiedon tavoittelussa.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Tieteellisen menetelmän kehityksen ansiosta tieto muuttuu tarkemmaksi ja lähestyy totuutta.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Yksi todiste kehityksestä on tieteelliseen tietoon pohjautuvat käytännön sovellukset.</a:t>
            </a:r>
            <a:endParaRPr lang="fi-FI" sz="5400" dirty="0"/>
          </a:p>
          <a:p>
            <a:pPr lvl="1" fontAlgn="base"/>
            <a:r>
              <a:rPr lang="fi-FI" dirty="0"/>
              <a:t>Esim. tekniikka ja lääketiede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37381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Taitava ajattelija ei yksinkertaista:</a:t>
            </a:r>
            <a:r>
              <a:rPr lang="fi-FI" dirty="0"/>
              <a:t> yksi ja sama suhtautumistapa ei välttämättä ole paras joka tilanteessa.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Pohdi miten dogmaatikko, relativisti, skeptikko ja kriittinen realisti suhtautuisivat seuraaviin kysymyksiin: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syöpä voidaan parantaa?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Mikä on ihmiselle paras ruokavalio?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Jumalaa olemassa?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Vertaile eri suhtautumistapojen hyviä ja huonoja puolia.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7</a:t>
            </a:r>
          </a:p>
        </p:txBody>
      </p:sp>
    </p:spTree>
    <p:extLst>
      <p:ext uri="{BB962C8B-B14F-4D97-AF65-F5344CB8AC3E}">
        <p14:creationId xmlns:p14="http://schemas.microsoft.com/office/powerpoint/2010/main" val="26353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314475-8DF0-40AC-A049-ABC7D976F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schemas.openxmlformats.org/package/2006/metadata/core-properties"/>
    <ds:schemaRef ds:uri="ae6f4c56-1b40-49ce-a64e-cede96ac5a4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842ccd07-6dee-4268-8983-d0cc307909f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454</Words>
  <Application>Microsoft Office PowerPoint</Application>
  <PresentationFormat>Mukautettu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7. Erilaisia suhtautumistapoja tietoon</vt:lpstr>
      <vt:lpstr>Virittäytyminen aiheeseen</vt:lpstr>
      <vt:lpstr>Dogmatismi</vt:lpstr>
      <vt:lpstr>Relativismi</vt:lpstr>
      <vt:lpstr>Skeptisismi</vt:lpstr>
      <vt:lpstr>Kriittinen realismi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16</cp:revision>
  <cp:lastPrinted>2024-08-27T07:06:32Z</cp:lastPrinted>
  <dcterms:created xsi:type="dcterms:W3CDTF">2020-05-05T09:10:38Z</dcterms:created>
  <dcterms:modified xsi:type="dcterms:W3CDTF">2024-08-27T07:16:04Z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