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59" r:id="rId7"/>
    <p:sldId id="261" r:id="rId8"/>
    <p:sldId id="262" r:id="rId9"/>
    <p:sldId id="263" r:id="rId10"/>
    <p:sldId id="264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78" autoAdjust="0"/>
    <p:restoredTop sz="86395"/>
  </p:normalViewPr>
  <p:slideViewPr>
    <p:cSldViewPr snapToGrid="0" snapToObjects="1">
      <p:cViewPr varScale="1">
        <p:scale>
          <a:sx n="37" d="100"/>
          <a:sy n="37" d="100"/>
        </p:scale>
        <p:origin x="84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14.4.2022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14.4.2022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3. Missä ja miten filosofia sai alkunsa?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fi-FI" sz="5000" dirty="0"/>
              <a:t>Sokrates tunnetaan esimerkiksi seuraavista ajatuksista:</a:t>
            </a:r>
            <a:br>
              <a:rPr lang="fi-FI" sz="5000" dirty="0"/>
            </a:br>
            <a:endParaRPr lang="fi-FI" sz="5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5000" i="1" dirty="0"/>
              <a:t>Viisain on se, joka tietää, kuinka vähän tietää.</a:t>
            </a:r>
            <a:endParaRPr lang="fi-FI" sz="5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5000" i="1" dirty="0"/>
              <a:t>Tunne itsesi! Se on kaiken elämänviisauden alku.</a:t>
            </a:r>
            <a:endParaRPr lang="fi-FI" sz="5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5000" i="1" dirty="0"/>
              <a:t>On parempi kärsiä vääryyttä kuin tehdä sitä.</a:t>
            </a:r>
            <a:endParaRPr lang="fi-FI" sz="5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5000" i="1" dirty="0"/>
              <a:t>Kuljen mielelläni torilla. Siellä näen kaikki ne tavarat, joita ilman tulen toimeen.</a:t>
            </a:r>
            <a:endParaRPr lang="fi-FI" sz="5000" dirty="0"/>
          </a:p>
          <a:p>
            <a:r>
              <a:rPr lang="fi-FI" sz="5000" dirty="0"/>
              <a:t/>
            </a:r>
            <a:br>
              <a:rPr lang="fi-FI" sz="5000" dirty="0"/>
            </a:br>
            <a:r>
              <a:rPr lang="fi-FI" sz="5000" dirty="0"/>
              <a:t>Keskustele ja ota kantaa lainauksiin.</a:t>
            </a:r>
          </a:p>
          <a:p>
            <a:r>
              <a:rPr lang="fi-FI" sz="4000" dirty="0"/>
              <a:t/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3</a:t>
            </a:r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Ensimmäiset rohkeat ja omaperäiset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fontAlgn="base"/>
            <a:r>
              <a:rPr lang="fi-FI" sz="5000" dirty="0"/>
              <a:t>Länsimainen filosofia syntyi </a:t>
            </a:r>
            <a:r>
              <a:rPr lang="fi-FI" sz="5000" b="1" dirty="0"/>
              <a:t>antiikin Kreikassa</a:t>
            </a:r>
            <a:r>
              <a:rPr lang="fi-FI" sz="5000" dirty="0"/>
              <a:t>:</a:t>
            </a:r>
          </a:p>
          <a:p>
            <a:pPr lvl="1" fontAlgn="base"/>
            <a:r>
              <a:rPr lang="fi-FI" sz="5000" dirty="0"/>
              <a:t>Maailmaa ja luontoa selitettiin uskonnollisten myyttien avulla.</a:t>
            </a:r>
          </a:p>
          <a:p>
            <a:pPr lvl="1" fontAlgn="base"/>
            <a:r>
              <a:rPr lang="fi-FI" sz="5000" dirty="0"/>
              <a:t>Vauraalla yläluokalla oli paljon vapaa-aikaa.</a:t>
            </a:r>
          </a:p>
          <a:p>
            <a:pPr lvl="1" fontAlgn="base"/>
            <a:r>
              <a:rPr lang="fi-FI" sz="5000" dirty="0"/>
              <a:t>Demokratiassa puhetaidon ja julkisen ajattelun merkitys korostui: </a:t>
            </a:r>
            <a:br>
              <a:rPr lang="fi-FI" sz="5000" dirty="0"/>
            </a:br>
            <a:r>
              <a:rPr lang="fi-FI" sz="5000" dirty="0"/>
              <a:t>ns. </a:t>
            </a:r>
            <a:r>
              <a:rPr lang="fi-FI" sz="5000" b="1" dirty="0"/>
              <a:t>sofistit </a:t>
            </a:r>
            <a:r>
              <a:rPr lang="fi-FI" sz="5000" dirty="0"/>
              <a:t>kauppasivat hallitsevalle luokalle tärkeitä tietoja ja taitoja.</a:t>
            </a:r>
          </a:p>
          <a:p>
            <a:r>
              <a:rPr lang="fi-FI" sz="5000" dirty="0"/>
              <a:t/>
            </a:r>
            <a:br>
              <a:rPr lang="fi-FI" sz="5000" dirty="0"/>
            </a:br>
            <a:r>
              <a:rPr lang="fi-FI" sz="5000" dirty="0"/>
              <a:t>Filosofian juuret ovat kahdessa aikakauden perinteen haastamisessa:</a:t>
            </a:r>
          </a:p>
          <a:p>
            <a:pPr marL="914400" indent="-914400" fontAlgn="base">
              <a:buFont typeface="+mj-lt"/>
              <a:buAutoNum type="arabicPeriod"/>
            </a:pPr>
            <a:r>
              <a:rPr lang="fi-FI" sz="5000" b="1" dirty="0"/>
              <a:t>Luonnonfilosofit:</a:t>
            </a:r>
            <a:r>
              <a:rPr lang="fi-FI" sz="5000" dirty="0"/>
              <a:t> Maailma pitää selittää ja ymmärtää järjellä eikä uskonnollisilla myyteillä.</a:t>
            </a:r>
            <a:endParaRPr lang="fi-FI" sz="5000" b="1" dirty="0"/>
          </a:p>
          <a:p>
            <a:pPr marL="914400" indent="-914400">
              <a:buFont typeface="+mj-lt"/>
              <a:buAutoNum type="arabicPeriod"/>
            </a:pPr>
            <a:r>
              <a:rPr lang="fi-FI" sz="5000" b="1" dirty="0"/>
              <a:t>Sokrates:</a:t>
            </a:r>
            <a:r>
              <a:rPr lang="fi-FI" sz="5000" dirty="0"/>
              <a:t> Viisautta ei pidä omistaa, vaan rakastaa kuin hyvää ystävää.</a:t>
            </a:r>
            <a:r>
              <a:rPr lang="fi-FI" sz="9600" dirty="0"/>
              <a:t/>
            </a:r>
            <a:br>
              <a:rPr lang="fi-FI" sz="9600" dirty="0"/>
            </a:br>
            <a:endParaRPr lang="fi-FI" sz="96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3</a:t>
            </a:r>
          </a:p>
        </p:txBody>
      </p:sp>
    </p:spTree>
    <p:extLst>
      <p:ext uri="{BB962C8B-B14F-4D97-AF65-F5344CB8AC3E}">
        <p14:creationId xmlns:p14="http://schemas.microsoft.com/office/powerpoint/2010/main" val="11999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Sokrates – paarma, joka pakotti ajattelemaan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3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8E47AD3-6559-0C44-B305-AC3E2C7BE3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00375"/>
            <a:ext cx="21031200" cy="9330592"/>
          </a:xfrm>
        </p:spPr>
        <p:txBody>
          <a:bodyPr>
            <a:no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800" dirty="0"/>
              <a:t>Antiikin Ateenassa elänyt “länsimaisen filosofian isä”.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800" dirty="0"/>
              <a:t>Haastoi viisautta kaupittelevat sofistit: viisaus ei ole kauppatavara, vaan hyvä ystävä.</a:t>
            </a:r>
          </a:p>
          <a:p>
            <a:pPr lvl="1" fontAlgn="base">
              <a:buFontTx/>
              <a:buChar char="-"/>
            </a:pPr>
            <a:r>
              <a:rPr lang="fi-FI" sz="4400" dirty="0"/>
              <a:t>Huom. kreik. </a:t>
            </a:r>
            <a:r>
              <a:rPr lang="fi-FI" sz="4400" dirty="0" err="1"/>
              <a:t>filia</a:t>
            </a:r>
            <a:r>
              <a:rPr lang="fi-FI" sz="4400" dirty="0"/>
              <a:t> = ystävyys, rakkaus / </a:t>
            </a:r>
            <a:r>
              <a:rPr lang="fi-FI" sz="4400" dirty="0" err="1"/>
              <a:t>sofia</a:t>
            </a:r>
            <a:r>
              <a:rPr lang="fi-FI" sz="4400" dirty="0"/>
              <a:t> = viisaus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800" dirty="0"/>
              <a:t>Sokrates filosofoi vuoropuhelun eli </a:t>
            </a:r>
            <a:r>
              <a:rPr lang="fi-FI" sz="4800" b="1" dirty="0"/>
              <a:t>dialogin</a:t>
            </a:r>
            <a:r>
              <a:rPr lang="fi-FI" sz="4800" dirty="0"/>
              <a:t> avulla.</a:t>
            </a:r>
          </a:p>
          <a:p>
            <a:pPr lvl="1" fontAlgn="base">
              <a:buFontTx/>
              <a:buChar char="-"/>
            </a:pPr>
            <a:r>
              <a:rPr lang="fi-FI" sz="4400" b="1" dirty="0" err="1"/>
              <a:t>Sokraattinen</a:t>
            </a:r>
            <a:r>
              <a:rPr lang="fi-FI" sz="4400" b="1" dirty="0"/>
              <a:t> menetelmä: </a:t>
            </a:r>
            <a:r>
              <a:rPr lang="fi-FI" sz="4400" dirty="0"/>
              <a:t>tietämättömäksi tekeytyminen, kyseenalaistaminen, rakentava kritisointi ja perusteiden vaatiminen.</a:t>
            </a:r>
          </a:p>
          <a:p>
            <a:pPr lvl="1" fontAlgn="base">
              <a:buFontTx/>
              <a:buChar char="-"/>
            </a:pPr>
            <a:r>
              <a:rPr lang="fi-FI" sz="4400" b="1" dirty="0"/>
              <a:t>Ajattelun kätilö:</a:t>
            </a:r>
            <a:r>
              <a:rPr lang="fi-FI" sz="4400" dirty="0"/>
              <a:t> Sokrates ei opettanut valmista oppia, vaan haastoi keskustelukumppaninsa ajattelemaan itse.</a:t>
            </a:r>
          </a:p>
          <a:p>
            <a:pPr lvl="1" fontAlgn="base">
              <a:buFontTx/>
              <a:buChar char="-"/>
            </a:pPr>
            <a:r>
              <a:rPr lang="fi-FI" sz="4400" b="1" dirty="0"/>
              <a:t>Paarma: </a:t>
            </a:r>
            <a:r>
              <a:rPr lang="fi-FI" sz="4400" dirty="0"/>
              <a:t>auktoriteettien ja vallanpitäjien kyseenalaistaminen johti lopulta kuolemantuomioon.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800" dirty="0"/>
              <a:t>Sokrates ei jättänyt jälkeensä kirjallista tuotantoa, mutta hänen ajattelunsa tunnetaan oppilaiden kautta.</a:t>
            </a:r>
          </a:p>
        </p:txBody>
      </p:sp>
    </p:spTree>
    <p:extLst>
      <p:ext uri="{BB962C8B-B14F-4D97-AF65-F5344CB8AC3E}">
        <p14:creationId xmlns:p14="http://schemas.microsoft.com/office/powerpoint/2010/main" val="30562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Filosofian jättiläisiä Ateenan kaduilla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3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C076343-0BE3-9744-A378-BFCFD54A43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6200" dirty="0"/>
              <a:t>Sokrateen tunnetuin oppilas on </a:t>
            </a:r>
            <a:r>
              <a:rPr lang="fi-FI" sz="6200" b="1" dirty="0"/>
              <a:t>Platon.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  <a:p>
            <a:pPr lvl="1" fontAlgn="base">
              <a:buFontTx/>
              <a:buChar char="-"/>
            </a:pPr>
            <a:r>
              <a:rPr lang="fi-FI" sz="5700" dirty="0"/>
              <a:t>Kirjoitti dialogeja, joiden päähenkilö oli usein Sokrates.</a:t>
            </a:r>
          </a:p>
          <a:p>
            <a:pPr lvl="1" fontAlgn="base">
              <a:buFontTx/>
              <a:buChar char="-"/>
            </a:pPr>
            <a:r>
              <a:rPr lang="fi-FI" sz="5700" dirty="0"/>
              <a:t>Otti kantaa kaikkiin filosofian tärkeimpiin kysymyksiin ja osa-alueisiin.</a:t>
            </a:r>
          </a:p>
          <a:p>
            <a:pPr lvl="1" fontAlgn="base">
              <a:buFontTx/>
              <a:buChar char="-"/>
            </a:pPr>
            <a:r>
              <a:rPr lang="fi-FI" sz="5700" dirty="0"/>
              <a:t>Mitä on totuus? Mitä voi tietää? Mitä on hyvyys?</a:t>
            </a:r>
          </a:p>
          <a:p>
            <a:pPr lvl="1" fontAlgn="base">
              <a:buFontTx/>
              <a:buChar char="-"/>
            </a:pPr>
            <a:r>
              <a:rPr lang="fi-FI" sz="5700" b="1" dirty="0"/>
              <a:t>Rationalismi:</a:t>
            </a:r>
            <a:r>
              <a:rPr lang="fi-FI" sz="5700" dirty="0"/>
              <a:t> Vastaukset löytyvät </a:t>
            </a:r>
            <a:r>
              <a:rPr lang="fi-FI" sz="5700" b="1" dirty="0"/>
              <a:t>järjen</a:t>
            </a:r>
            <a:r>
              <a:rPr lang="fi-FI" sz="5700" dirty="0"/>
              <a:t> avulla.</a:t>
            </a:r>
          </a:p>
          <a:p>
            <a:pPr lvl="1" fontAlgn="base">
              <a:buFontTx/>
              <a:buChar char="-"/>
            </a:pPr>
            <a:r>
              <a:rPr lang="fi-FI" sz="5700" dirty="0"/>
              <a:t>Tieto perustuu muuttumattomiin ja täydellisiin </a:t>
            </a:r>
            <a:r>
              <a:rPr lang="fi-FI" sz="5700" b="1" dirty="0"/>
              <a:t>ideoihin</a:t>
            </a:r>
            <a:r>
              <a:rPr lang="fi-FI" sz="5700" dirty="0"/>
              <a:t>.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6200" dirty="0"/>
              <a:t>Platonin tunnetuin oppilas on vuorostaan </a:t>
            </a:r>
            <a:r>
              <a:rPr lang="fi-FI" sz="6200" b="1" dirty="0"/>
              <a:t>Aristoteles</a:t>
            </a:r>
            <a:r>
              <a:rPr lang="fi-FI" sz="6200" dirty="0"/>
              <a:t>.</a:t>
            </a:r>
            <a:r>
              <a:rPr lang="fi-FI" sz="6200" b="1" dirty="0"/>
              <a:t/>
            </a:r>
            <a:br>
              <a:rPr lang="fi-FI" sz="6200" b="1" dirty="0"/>
            </a:br>
            <a:endParaRPr lang="fi-FI" sz="6200" dirty="0"/>
          </a:p>
          <a:p>
            <a:pPr lvl="1" fontAlgn="base">
              <a:buFontTx/>
              <a:buChar char="-"/>
            </a:pPr>
            <a:r>
              <a:rPr lang="fi-FI" sz="5700" dirty="0"/>
              <a:t>Haastoi lähes koko opettajansa filosofian.</a:t>
            </a:r>
          </a:p>
          <a:p>
            <a:pPr lvl="1" fontAlgn="base">
              <a:buFontTx/>
              <a:buChar char="-"/>
            </a:pPr>
            <a:r>
              <a:rPr lang="fi-FI" sz="5700" dirty="0"/>
              <a:t>Tietoa ei saavuteta vain järkeilemällä, vaan </a:t>
            </a:r>
            <a:r>
              <a:rPr lang="fi-FI" sz="5700" b="1" dirty="0"/>
              <a:t>tarkkailemalla, tutkimalla</a:t>
            </a:r>
            <a:r>
              <a:rPr lang="fi-FI" sz="5700" dirty="0"/>
              <a:t> ja </a:t>
            </a:r>
            <a:r>
              <a:rPr lang="fi-FI" sz="5700" b="1" dirty="0"/>
              <a:t>luokittelemalla</a:t>
            </a:r>
            <a:r>
              <a:rPr lang="fi-FI" sz="5700" dirty="0"/>
              <a:t>.</a:t>
            </a:r>
          </a:p>
          <a:p>
            <a:pPr lvl="1" fontAlgn="base">
              <a:buFontTx/>
              <a:buChar char="-"/>
            </a:pPr>
            <a:r>
              <a:rPr lang="fi-FI" sz="5700" dirty="0"/>
              <a:t>Aristoteleen tieto-oppi on länsimaisen tieteen perusta.</a:t>
            </a:r>
          </a:p>
          <a:p>
            <a:pPr lvl="1" fontAlgn="base">
              <a:buFontTx/>
              <a:buChar char="-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923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Missä ovat filosofian historian naiset?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3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2D0232F5-231D-F34F-A494-5154104964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Filosofian historian tunnetuimmat ajattelijat ovat suurelta osin miehiä. Miksi?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Syy löytyy eurooppalaisen yhteiskunnan historiasta:</a:t>
            </a:r>
            <a:endParaRPr lang="fi-FI" sz="5400" dirty="0"/>
          </a:p>
          <a:p>
            <a:pPr lvl="1" fontAlgn="base">
              <a:buFontTx/>
              <a:buChar char="-"/>
            </a:pPr>
            <a:r>
              <a:rPr lang="fi-FI" dirty="0"/>
              <a:t>Miehet hallitsivat kodin ulkopuolista elämää: tiedettä, politiikkaa, taidetta ja myös filosofiaa.</a:t>
            </a:r>
          </a:p>
          <a:p>
            <a:pPr lvl="1" fontAlgn="base">
              <a:buFontTx/>
              <a:buChar char="-"/>
            </a:pPr>
            <a:r>
              <a:rPr lang="fi-FI" dirty="0"/>
              <a:t>Naisten ensisijainen tehtävä oli kodin ylläpito ja lasten kasvattaminen.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Varhaiset naisfilosofit kritisoivat naisten alistettua asemaa, miehistä vallankäyttöä ja oikeuksien puutetta.</a:t>
            </a:r>
            <a:endParaRPr lang="fi-FI" sz="5400" dirty="0"/>
          </a:p>
          <a:p>
            <a:pPr lvl="1" fontAlgn="base">
              <a:buFontTx/>
              <a:buChar char="-"/>
            </a:pPr>
            <a:r>
              <a:rPr lang="fi-FI" dirty="0"/>
              <a:t>Esim. Mary </a:t>
            </a:r>
            <a:r>
              <a:rPr lang="fi-FI" dirty="0" err="1"/>
              <a:t>Wollstonecraft</a:t>
            </a:r>
            <a:r>
              <a:rPr lang="fi-FI" dirty="0"/>
              <a:t> (1759-1797) ja Simone de Beauvoir (1908-1986)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Haastaminen on tuottanut myös tulosta.</a:t>
            </a:r>
            <a:endParaRPr lang="fi-FI" sz="5400" dirty="0"/>
          </a:p>
          <a:p>
            <a:pPr lvl="1" fontAlgn="base">
              <a:buFontTx/>
              <a:buChar char="-"/>
            </a:pPr>
            <a:r>
              <a:rPr lang="fi-FI" dirty="0"/>
              <a:t>Tasa-arvokehitys: nykyään merkittävä osa filosofeista, tutkijoista, taiteilijoista ja poliitikoista on naisia.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95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Tehtävä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3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2D0232F5-231D-F34F-A494-5154104964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Sokrates kulki ihmisten keskuudessa ja tivasi heiltä perusteluja siihen, miksi he uskovat niin kuin uskovat.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1. Toimiko Sokrates oikein? Eikö ihmisillä ole oikeus olla kaikessa rauhassa sitä mieltä kuin ovat?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2. Mihin itse vedät rajan: milloin puutut toisten näkemyksiin, jos ne ovat mielestäsi perusteettomia?</a:t>
            </a:r>
          </a:p>
          <a:p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15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3AA726-B404-4339-89CB-65F4355EA5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</TotalTime>
  <Words>539</Words>
  <Application>Microsoft Office PowerPoint</Application>
  <PresentationFormat>Mukautettu</PresentationFormat>
  <Paragraphs>65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Bebas Neue</vt:lpstr>
      <vt:lpstr>Calibri</vt:lpstr>
      <vt:lpstr>Lato</vt:lpstr>
      <vt:lpstr>Office-teema</vt:lpstr>
      <vt:lpstr>3. Missä ja miten filosofia sai alkunsa?</vt:lpstr>
      <vt:lpstr>Virittäytyminen aiheeseen</vt:lpstr>
      <vt:lpstr>Ensimmäiset rohkeat ja omaperäiset</vt:lpstr>
      <vt:lpstr>Sokrates – paarma, joka pakotti ajattelemaan</vt:lpstr>
      <vt:lpstr>Filosofian jättiläisiä Ateenan kaduilla</vt:lpstr>
      <vt:lpstr>Missä ovat filosofian historian naiset?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24</cp:revision>
  <cp:lastPrinted>2017-11-30T08:45:33Z</cp:lastPrinted>
  <dcterms:created xsi:type="dcterms:W3CDTF">2020-05-05T09:10:38Z</dcterms:created>
  <dcterms:modified xsi:type="dcterms:W3CDTF">2022-04-14T11:41:57Z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