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9" r:id="rId15"/>
    <p:sldId id="268" r:id="rId16"/>
  </p:sldIdLst>
  <p:sldSz cx="24384000" cy="13716000"/>
  <p:notesSz cx="6797675" cy="9926638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9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039" autoAdjust="0"/>
    <p:restoredTop sz="95179"/>
  </p:normalViewPr>
  <p:slideViewPr>
    <p:cSldViewPr snapToGrid="0" snapToObjects="1">
      <p:cViewPr varScale="1">
        <p:scale>
          <a:sx n="34" d="100"/>
          <a:sy n="34" d="100"/>
        </p:scale>
        <p:origin x="144" y="328"/>
      </p:cViewPr>
      <p:guideLst/>
    </p:cSldViewPr>
  </p:slideViewPr>
  <p:outlineViewPr>
    <p:cViewPr>
      <p:scale>
        <a:sx n="33" d="100"/>
        <a:sy n="33" d="100"/>
      </p:scale>
      <p:origin x="0" y="-515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s Jochen" userId="6c7e881b-e3eb-4c36-82b5-49636a4b2079" providerId="ADAL" clId="{D37FAC8D-A1E3-47E2-ADCC-9EEEB2069DB4}"/>
    <pc:docChg chg="modSld sldOrd">
      <pc:chgData name="Roms Jochen" userId="6c7e881b-e3eb-4c36-82b5-49636a4b2079" providerId="ADAL" clId="{D37FAC8D-A1E3-47E2-ADCC-9EEEB2069DB4}" dt="2024-09-06T09:20:49.975" v="1"/>
      <pc:docMkLst>
        <pc:docMk/>
      </pc:docMkLst>
      <pc:sldChg chg="ord">
        <pc:chgData name="Roms Jochen" userId="6c7e881b-e3eb-4c36-82b5-49636a4b2079" providerId="ADAL" clId="{D37FAC8D-A1E3-47E2-ADCC-9EEEB2069DB4}" dt="2024-09-06T09:20:49.975" v="1"/>
        <pc:sldMkLst>
          <pc:docMk/>
          <pc:sldMk cId="763568998" sldId="25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82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9899" y="0"/>
            <a:ext cx="2946189" cy="4982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6.9.2024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1" y="9428403"/>
            <a:ext cx="2946189" cy="4982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9899" y="9428403"/>
            <a:ext cx="2946189" cy="4982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6.9.2024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Tehtävän avaus:</a:t>
            </a:r>
          </a:p>
          <a:p>
            <a:pPr marL="171450" indent="-171450" rtl="0" fontAlgn="t">
              <a:buFont typeface="Arial" panose="020B0604020202020204" pitchFamily="34" charset="0"/>
              <a:buChar char="•"/>
            </a:pP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Joidenkin ajattelijoiden mukaan on olemassa vain erilaisten ominaisuuksien kimppuja, eikä mitään substanssia, johon ominaisuudet kiinnittyvät. (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Locke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marL="171450" indent="-171450" rtl="0" fontAlgn="t">
              <a:buFont typeface="Arial" panose="020B0604020202020204" pitchFamily="34" charset="0"/>
              <a:buChar char="•"/>
            </a:pP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Toisaalta voidaan ajatella olevan olemassa jokin substanssi, jonka olemassaolo ei riipu siihen liittyvistä attribuuteista. (Descartes ja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Spinoza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F5846-7FDB-7A41-BFAE-11B7D8CCC68D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0453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 dirty="0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Idea 11. Filosofia on ajattelun taitoa</a:t>
            </a: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rf.ch/play/tv/srf-myschool/video/filosofix-theseus-28?urn=urn:srf:video:169e67de-4f5c-4519-af41-a590fc422632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14. Mitä on olemassa?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IDEA (LOPS21)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dirty="0"/>
              <a:t>FI1 Johdatus filosofiseen ajatteluun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Dualismi: </a:t>
            </a:r>
            <a:br>
              <a:rPr lang="fi-FI" dirty="0"/>
            </a:br>
            <a:r>
              <a:rPr lang="fi-FI" dirty="0"/>
              <a:t>todellisuus koostuu hengestä ja aineesta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AC2EEA-1BCA-4373-8D37-533E4DB8ABC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Todellisuus koostuu kahdesta substanssista, ideoista ja materiasta.</a:t>
            </a:r>
            <a:endParaRPr lang="fi-FI" sz="5400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Descartes: ruumis (aine) ja sielu (henki)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Sielu on ensisijainen.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Eläimet ovat pelkkiä biologisia mekanismeja, lihallisia koneita vailla sielua, tietoisuutta tai tunteita.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 err="1"/>
              <a:t>Kartesiolainen</a:t>
            </a:r>
            <a:r>
              <a:rPr lang="fi-FI" dirty="0"/>
              <a:t> dualismi vaikutti eurooppalaiseen ajatteluun (esim. lääketieteeseen) vuosisatoja.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Mieli–ruumis-ongelma: kuinka kaksi täysin erilaista substanssia voivat olla vuorovaikutuksessa keskenään?</a:t>
            </a:r>
            <a:endParaRPr lang="fi-FI" sz="540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14</a:t>
            </a:r>
          </a:p>
        </p:txBody>
      </p:sp>
    </p:spTree>
    <p:extLst>
      <p:ext uri="{BB962C8B-B14F-4D97-AF65-F5344CB8AC3E}">
        <p14:creationId xmlns:p14="http://schemas.microsoft.com/office/powerpoint/2010/main" val="223078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Popperin</a:t>
            </a:r>
            <a:r>
              <a:rPr lang="fi-FI" dirty="0"/>
              <a:t> kolme maailmaa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14</a:t>
            </a:r>
          </a:p>
        </p:txBody>
      </p:sp>
      <p:sp>
        <p:nvSpPr>
          <p:cNvPr id="6" name="Vuokaaviosymboli: Liitin 5">
            <a:extLst>
              <a:ext uri="{FF2B5EF4-FFF2-40B4-BE49-F238E27FC236}">
                <a16:creationId xmlns:a16="http://schemas.microsoft.com/office/drawing/2014/main" id="{62FFBC03-20EB-448B-A0C3-61BB14B1B06B}"/>
              </a:ext>
            </a:extLst>
          </p:cNvPr>
          <p:cNvSpPr/>
          <p:nvPr/>
        </p:nvSpPr>
        <p:spPr>
          <a:xfrm>
            <a:off x="2536724" y="5486399"/>
            <a:ext cx="7020231" cy="6986015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000" b="1" dirty="0">
                <a:solidFill>
                  <a:schemeClr val="tx1"/>
                </a:solidFill>
              </a:rPr>
              <a:t>Maailma 1:</a:t>
            </a:r>
            <a:r>
              <a:rPr lang="fi-FI" sz="4000" b="1" dirty="0">
                <a:solidFill>
                  <a:schemeClr val="tx1"/>
                </a:solidFill>
              </a:rPr>
              <a:t> fyysinen maailma </a:t>
            </a:r>
            <a:r>
              <a:rPr lang="fi-FI" sz="4000" dirty="0">
                <a:solidFill>
                  <a:schemeClr val="tx1"/>
                </a:solidFill>
              </a:rPr>
              <a:t>(kivi, auto, painovoima, tuuli…)</a:t>
            </a:r>
          </a:p>
        </p:txBody>
      </p:sp>
      <p:sp>
        <p:nvSpPr>
          <p:cNvPr id="7" name="Vuokaaviosymboli: Liitin 6">
            <a:extLst>
              <a:ext uri="{FF2B5EF4-FFF2-40B4-BE49-F238E27FC236}">
                <a16:creationId xmlns:a16="http://schemas.microsoft.com/office/drawing/2014/main" id="{B224B616-3077-4971-9290-298FAC3A1F50}"/>
              </a:ext>
            </a:extLst>
          </p:cNvPr>
          <p:cNvSpPr/>
          <p:nvPr/>
        </p:nvSpPr>
        <p:spPr>
          <a:xfrm>
            <a:off x="16665486" y="5709246"/>
            <a:ext cx="7020232" cy="6763169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000" b="1" dirty="0">
                <a:solidFill>
                  <a:schemeClr val="tx1"/>
                </a:solidFill>
              </a:rPr>
              <a:t>Maailma 3: </a:t>
            </a:r>
            <a:r>
              <a:rPr lang="fi-FI" sz="4000" b="1" dirty="0">
                <a:solidFill>
                  <a:schemeClr val="tx1"/>
                </a:solidFill>
              </a:rPr>
              <a:t>kulttuurissa jaettujen, abstraktien luomusten maailma </a:t>
            </a:r>
          </a:p>
          <a:p>
            <a:pPr algn="ctr"/>
            <a:r>
              <a:rPr lang="fi-FI" sz="4000" dirty="0">
                <a:solidFill>
                  <a:schemeClr val="tx1"/>
                </a:solidFill>
              </a:rPr>
              <a:t>(joulupukki, merenneito, uhkapeli…)</a:t>
            </a:r>
          </a:p>
        </p:txBody>
      </p:sp>
      <p:sp>
        <p:nvSpPr>
          <p:cNvPr id="8" name="Vuokaaviosymboli: Liitin 7">
            <a:extLst>
              <a:ext uri="{FF2B5EF4-FFF2-40B4-BE49-F238E27FC236}">
                <a16:creationId xmlns:a16="http://schemas.microsoft.com/office/drawing/2014/main" id="{C770E8C3-7A7F-402F-A272-1D43F325F132}"/>
              </a:ext>
            </a:extLst>
          </p:cNvPr>
          <p:cNvSpPr/>
          <p:nvPr/>
        </p:nvSpPr>
        <p:spPr>
          <a:xfrm>
            <a:off x="9596470" y="3893575"/>
            <a:ext cx="6774427" cy="676316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000" b="1" dirty="0">
                <a:solidFill>
                  <a:schemeClr val="tx1"/>
                </a:solidFill>
              </a:rPr>
              <a:t>Maailma 2: </a:t>
            </a:r>
            <a:r>
              <a:rPr lang="fi-FI" sz="4000" b="1" dirty="0">
                <a:solidFill>
                  <a:schemeClr val="tx1"/>
                </a:solidFill>
              </a:rPr>
              <a:t>mentaalinen maailma</a:t>
            </a:r>
          </a:p>
          <a:p>
            <a:pPr algn="ctr"/>
            <a:r>
              <a:rPr lang="fi-FI" sz="4000" dirty="0">
                <a:solidFill>
                  <a:schemeClr val="tx1"/>
                </a:solidFill>
              </a:rPr>
              <a:t>(ajatukset, </a:t>
            </a:r>
          </a:p>
          <a:p>
            <a:pPr algn="ctr"/>
            <a:r>
              <a:rPr lang="fi-FI" sz="4000" dirty="0">
                <a:solidFill>
                  <a:schemeClr val="tx1"/>
                </a:solidFill>
              </a:rPr>
              <a:t>toiveet, pelot…)</a:t>
            </a: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EACA4ED3-CAE1-46DF-B274-03D87AF49A1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381432" y="2892753"/>
            <a:ext cx="10328787" cy="1000822"/>
          </a:xfrm>
        </p:spPr>
        <p:txBody>
          <a:bodyPr>
            <a:normAutofit/>
          </a:bodyPr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Erilaisia olemassaolon tapoja:</a:t>
            </a:r>
          </a:p>
        </p:txBody>
      </p:sp>
    </p:spTree>
    <p:extLst>
      <p:ext uri="{BB962C8B-B14F-4D97-AF65-F5344CB8AC3E}">
        <p14:creationId xmlns:p14="http://schemas.microsoft.com/office/powerpoint/2010/main" val="209395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Tehtävä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AC2EEA-1BCA-4373-8D37-533E4DB8ABC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fi-FI" i="1" dirty="0"/>
              <a:t>Idea 1</a:t>
            </a:r>
            <a:r>
              <a:rPr lang="fi-FI" dirty="0"/>
              <a:t>, luku 14, tehtävä 2 (s. 132):</a:t>
            </a:r>
          </a:p>
          <a:p>
            <a:br>
              <a:rPr lang="fi-FI" dirty="0"/>
            </a:br>
            <a:r>
              <a:rPr lang="fi-FI" dirty="0"/>
              <a:t>Jos punaisesta ruususta otettaisiin pois kaikki sen ominaisuudet (ruusun tuoksu, muoto, väri jne.), jäisikö jäljelle jokin olio, johon ominaisuudet ovat kiinnittyneet?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12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14</a:t>
            </a:r>
          </a:p>
        </p:txBody>
      </p:sp>
    </p:spTree>
    <p:extLst>
      <p:ext uri="{BB962C8B-B14F-4D97-AF65-F5344CB8AC3E}">
        <p14:creationId xmlns:p14="http://schemas.microsoft.com/office/powerpoint/2010/main" val="427831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Virittäytyminen aiheeseen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AC2EEA-1BCA-4373-8D37-533E4DB8ABC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Katsotaan </a:t>
            </a:r>
            <a:r>
              <a:rPr lang="fi-FI" dirty="0">
                <a:hlinkClick r:id="rId2"/>
              </a:rPr>
              <a:t>video</a:t>
            </a:r>
            <a:r>
              <a:rPr lang="fi-FI" dirty="0"/>
              <a:t> </a:t>
            </a:r>
            <a:r>
              <a:rPr lang="fi-FI" dirty="0" err="1"/>
              <a:t>Theseuksen</a:t>
            </a:r>
            <a:r>
              <a:rPr lang="fi-FI" dirty="0"/>
              <a:t> laiva -ajatuskokeesta (linkki videoon myös digikirjan luvussa 14).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Kumpi laiva mielestänne on </a:t>
            </a:r>
            <a:r>
              <a:rPr lang="fi-FI" dirty="0" err="1"/>
              <a:t>Theseuksen</a:t>
            </a:r>
            <a:r>
              <a:rPr lang="fi-FI" dirty="0"/>
              <a:t> laiva? Miksi?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Mitä filosofista peruskysymystä </a:t>
            </a:r>
            <a:r>
              <a:rPr lang="fi-FI" dirty="0" err="1"/>
              <a:t>Theseuksen</a:t>
            </a:r>
            <a:r>
              <a:rPr lang="fi-FI" dirty="0"/>
              <a:t> laivan ongelma kuvaa?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14</a:t>
            </a:r>
          </a:p>
        </p:txBody>
      </p:sp>
    </p:spTree>
    <p:extLst>
      <p:ext uri="{BB962C8B-B14F-4D97-AF65-F5344CB8AC3E}">
        <p14:creationId xmlns:p14="http://schemas.microsoft.com/office/powerpoint/2010/main" val="356405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Substanssi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AC2EEA-1BCA-4373-8D37-533E4DB8ABC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Vastaa kreikan sanaa </a:t>
            </a:r>
            <a:r>
              <a:rPr lang="fi-FI" i="1" dirty="0" err="1"/>
              <a:t>ousia</a:t>
            </a:r>
            <a:r>
              <a:rPr lang="fi-FI" dirty="0"/>
              <a:t>, joka tarkoittaa ”olemista”.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Vastaa latinan sanaa </a:t>
            </a:r>
            <a:r>
              <a:rPr lang="fi-FI" i="1" dirty="0" err="1"/>
              <a:t>substantia</a:t>
            </a:r>
            <a:r>
              <a:rPr lang="fi-FI" dirty="0"/>
              <a:t>, joka tarkoittaa ”jotain, joka pohjustaa asioita”.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Substanssi on todellisuuden perusaines, josta kaikki pohjimmiltaan koostuu.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14</a:t>
            </a:r>
          </a:p>
        </p:txBody>
      </p:sp>
    </p:spTree>
    <p:extLst>
      <p:ext uri="{BB962C8B-B14F-4D97-AF65-F5344CB8AC3E}">
        <p14:creationId xmlns:p14="http://schemas.microsoft.com/office/powerpoint/2010/main" val="76356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Materialismi: todellisuus perustuu aineeseen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AC2EEA-1BCA-4373-8D37-533E4DB8ABC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/>
          </a:bodyPr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Substanssi = aine, materia</a:t>
            </a:r>
            <a:endParaRPr lang="fi-FI" sz="5400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Todellisuus koostuu aineesta, eikä muuta ole olemassa.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 err="1"/>
              <a:t>Demokritos</a:t>
            </a:r>
            <a:r>
              <a:rPr lang="fi-FI" dirty="0"/>
              <a:t> ja </a:t>
            </a:r>
            <a:r>
              <a:rPr lang="fi-FI" i="1" dirty="0"/>
              <a:t>atomit</a:t>
            </a:r>
            <a:r>
              <a:rPr lang="fi-FI" dirty="0"/>
              <a:t> (jakamattomat osaset) todellisuuden perustana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Materialismi on luonnontieteiden lähtökohta.</a:t>
            </a:r>
            <a:endParaRPr lang="fi-FI" sz="5400" dirty="0"/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Esim. lääketieteessä ihmisen hyvinvointia hoidetaan vaikuttamalla kehoon.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Esim. sillan kantavuus perustuu sen aineellisiin ominaisuuksiin.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Materialismin mukaan myös mielen liikkeet ja koko tietoisuus ovat lopulta aineellisia ilmiöitä.</a:t>
            </a:r>
            <a:endParaRPr lang="fi-FI" sz="540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14</a:t>
            </a:r>
          </a:p>
        </p:txBody>
      </p:sp>
    </p:spTree>
    <p:extLst>
      <p:ext uri="{BB962C8B-B14F-4D97-AF65-F5344CB8AC3E}">
        <p14:creationId xmlns:p14="http://schemas.microsoft.com/office/powerpoint/2010/main" val="274082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Idealismi: </a:t>
            </a:r>
            <a:br>
              <a:rPr lang="fi-FI" dirty="0"/>
            </a:br>
            <a:r>
              <a:rPr lang="fi-FI" dirty="0"/>
              <a:t>todellisuus on pohjimmiltaan henkistä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AC2EEA-1BCA-4373-8D37-533E4DB8ABC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Substanssi = henki, ideat, käsitteet, jotain ei-materiaalista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Todellisuus on pohjimmiltaan henkinen.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Ideat ja käsitteet ovat todellisuuden perusta.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14</a:t>
            </a:r>
          </a:p>
        </p:txBody>
      </p:sp>
    </p:spTree>
    <p:extLst>
      <p:ext uri="{BB962C8B-B14F-4D97-AF65-F5344CB8AC3E}">
        <p14:creationId xmlns:p14="http://schemas.microsoft.com/office/powerpoint/2010/main" val="57933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Platon: näkyvä maailma on pelkkä kopio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AC2EEA-1BCA-4373-8D37-533E4DB8ABC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Platon: objektiivinen idealismi</a:t>
            </a:r>
            <a:endParaRPr lang="fi-FI" sz="5400" dirty="0"/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Objektiivisuus tässä yhteydessä tarkoittaa sitä, että todellisuus ei ole riippuvainen ihmisten olemassaolosta. 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Eli todellisuus on olemassa vaikka ihmisiä ei enää olisikaan.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b="1" dirty="0"/>
              <a:t>Ideaoppi</a:t>
            </a:r>
            <a:r>
              <a:rPr lang="fi-FI" dirty="0"/>
              <a:t>: 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Todellisuus koostuu kahdesta maailmasta: ideoiden maailmasta ja näkyvästä fyysisestä maailmasta.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Ideoiden maailma on ensisijainen ja muuttumaton. Siellä sijaitsevat kaikki näkyvän maailman muuttuvien olioiden taustalla olevat pysyvät ”muotit”, ideat.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Näkyvä fyysinen maailma heijastaa ideoiden maailman pysyviä muotoja. </a:t>
            </a:r>
          </a:p>
          <a:p>
            <a:pPr marL="3143250" lvl="2" indent="-857250" fontAlgn="base">
              <a:buFont typeface="Arial" panose="020B0604020202020204" pitchFamily="34" charset="0"/>
              <a:buChar char="•"/>
            </a:pPr>
            <a:r>
              <a:rPr lang="fi-FI" dirty="0"/>
              <a:t>vrt. pipari ja sen muotti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14</a:t>
            </a:r>
          </a:p>
        </p:txBody>
      </p:sp>
    </p:spTree>
    <p:extLst>
      <p:ext uri="{BB962C8B-B14F-4D97-AF65-F5344CB8AC3E}">
        <p14:creationId xmlns:p14="http://schemas.microsoft.com/office/powerpoint/2010/main" val="301148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Onko todellisuus meistä riippuvainen?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AC2EEA-1BCA-4373-8D37-533E4DB8ABC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Subjektiivinen idealismi </a:t>
            </a:r>
            <a:endParaRPr lang="fi-FI" sz="5400" dirty="0"/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Miksi mielen ulkopuolella pitäisi olla yhtään mitään?</a:t>
            </a:r>
          </a:p>
          <a:p>
            <a:pPr marL="3143250" lvl="2" indent="-857250" fontAlgn="base">
              <a:buFont typeface="Arial" panose="020B0604020202020204" pitchFamily="34" charset="0"/>
              <a:buChar char="•"/>
            </a:pPr>
            <a:r>
              <a:rPr lang="fi-FI" dirty="0"/>
              <a:t>Oleminen on havaituksi tulemista.</a:t>
            </a:r>
          </a:p>
          <a:p>
            <a:pPr marL="3143250" lvl="2" indent="-857250" fontAlgn="base">
              <a:buFont typeface="Arial" panose="020B0604020202020204" pitchFamily="34" charset="0"/>
              <a:buChar char="•"/>
            </a:pPr>
            <a:r>
              <a:rPr lang="fi-FI" dirty="0"/>
              <a:t>Havaintojen ulkopuolista todellisuutta ei ole.</a:t>
            </a:r>
          </a:p>
          <a:p>
            <a:pPr marL="3143250" lvl="2" indent="-857250" fontAlgn="base">
              <a:buFont typeface="Arial" panose="020B0604020202020204" pitchFamily="34" charset="0"/>
              <a:buChar char="•"/>
            </a:pPr>
            <a:r>
              <a:rPr lang="fi-FI" dirty="0"/>
              <a:t>Asiat ovat olemassa vain, jos joku havaitsee ne.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Mitä käytännön ongelmia tähän näkemykseen liittyy?</a:t>
            </a:r>
            <a:endParaRPr lang="fi-FI" sz="5400" dirty="0"/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14</a:t>
            </a:r>
          </a:p>
        </p:txBody>
      </p:sp>
    </p:spTree>
    <p:extLst>
      <p:ext uri="{BB962C8B-B14F-4D97-AF65-F5344CB8AC3E}">
        <p14:creationId xmlns:p14="http://schemas.microsoft.com/office/powerpoint/2010/main" val="254465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Ronald </a:t>
            </a:r>
            <a:r>
              <a:rPr lang="fi-FI" dirty="0" err="1"/>
              <a:t>Knox</a:t>
            </a:r>
            <a:r>
              <a:rPr lang="fi-FI" dirty="0"/>
              <a:t>: </a:t>
            </a:r>
            <a:r>
              <a:rPr lang="fi-FI" dirty="0" err="1"/>
              <a:t>God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Quad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AC2EEA-1BCA-4373-8D37-533E4DB8ABC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4497049" y="3443587"/>
            <a:ext cx="7296151" cy="8145947"/>
          </a:xfrm>
        </p:spPr>
        <p:txBody>
          <a:bodyPr>
            <a:normAutofit fontScale="55000" lnSpcReduction="20000"/>
          </a:bodyPr>
          <a:lstStyle/>
          <a:p>
            <a:r>
              <a:rPr lang="fi-FI" i="1" dirty="0" err="1"/>
              <a:t>There</a:t>
            </a:r>
            <a:r>
              <a:rPr lang="fi-FI" i="1" dirty="0"/>
              <a:t> </a:t>
            </a:r>
            <a:r>
              <a:rPr lang="fi-FI" i="1" dirty="0" err="1"/>
              <a:t>once</a:t>
            </a:r>
            <a:r>
              <a:rPr lang="fi-FI" i="1" dirty="0"/>
              <a:t> </a:t>
            </a:r>
            <a:r>
              <a:rPr lang="fi-FI" i="1" dirty="0" err="1"/>
              <a:t>was</a:t>
            </a:r>
            <a:r>
              <a:rPr lang="fi-FI" i="1" dirty="0"/>
              <a:t> a </a:t>
            </a:r>
            <a:r>
              <a:rPr lang="fi-FI" i="1" dirty="0" err="1"/>
              <a:t>man</a:t>
            </a:r>
            <a:r>
              <a:rPr lang="fi-FI" i="1" dirty="0"/>
              <a:t> </a:t>
            </a:r>
            <a:r>
              <a:rPr lang="fi-FI" i="1" dirty="0" err="1"/>
              <a:t>who</a:t>
            </a:r>
            <a:r>
              <a:rPr lang="fi-FI" i="1" dirty="0"/>
              <a:t> </a:t>
            </a:r>
            <a:r>
              <a:rPr lang="fi-FI" i="1" dirty="0" err="1"/>
              <a:t>said</a:t>
            </a:r>
            <a:r>
              <a:rPr lang="fi-FI" i="1" dirty="0"/>
              <a:t> "</a:t>
            </a:r>
            <a:r>
              <a:rPr lang="fi-FI" i="1" dirty="0" err="1"/>
              <a:t>God</a:t>
            </a:r>
            <a:endParaRPr lang="fi-FI" dirty="0"/>
          </a:p>
          <a:p>
            <a:r>
              <a:rPr lang="fi-FI" i="1" dirty="0" err="1"/>
              <a:t>Must</a:t>
            </a:r>
            <a:r>
              <a:rPr lang="fi-FI" i="1" dirty="0"/>
              <a:t> </a:t>
            </a:r>
            <a:r>
              <a:rPr lang="fi-FI" i="1" dirty="0" err="1"/>
              <a:t>think</a:t>
            </a:r>
            <a:r>
              <a:rPr lang="fi-FI" i="1" dirty="0"/>
              <a:t> it </a:t>
            </a:r>
            <a:r>
              <a:rPr lang="fi-FI" i="1" dirty="0" err="1"/>
              <a:t>exceedingly</a:t>
            </a:r>
            <a:r>
              <a:rPr lang="fi-FI" i="1" dirty="0"/>
              <a:t> </a:t>
            </a:r>
            <a:r>
              <a:rPr lang="fi-FI" i="1" dirty="0" err="1"/>
              <a:t>odd</a:t>
            </a:r>
            <a:endParaRPr lang="fi-FI" dirty="0"/>
          </a:p>
          <a:p>
            <a:r>
              <a:rPr lang="fi-FI" i="1" dirty="0"/>
              <a:t>If he </a:t>
            </a:r>
            <a:r>
              <a:rPr lang="fi-FI" i="1" dirty="0" err="1"/>
              <a:t>finds</a:t>
            </a:r>
            <a:r>
              <a:rPr lang="fi-FI" i="1" dirty="0"/>
              <a:t> </a:t>
            </a:r>
            <a:r>
              <a:rPr lang="fi-FI" i="1" dirty="0" err="1"/>
              <a:t>that</a:t>
            </a:r>
            <a:r>
              <a:rPr lang="fi-FI" i="1" dirty="0"/>
              <a:t> </a:t>
            </a:r>
            <a:r>
              <a:rPr lang="fi-FI" i="1" dirty="0" err="1"/>
              <a:t>this</a:t>
            </a:r>
            <a:r>
              <a:rPr lang="fi-FI" i="1" dirty="0"/>
              <a:t> </a:t>
            </a:r>
            <a:r>
              <a:rPr lang="fi-FI" i="1" dirty="0" err="1"/>
              <a:t>tree</a:t>
            </a:r>
            <a:endParaRPr lang="fi-FI" dirty="0"/>
          </a:p>
          <a:p>
            <a:r>
              <a:rPr lang="fi-FI" i="1" dirty="0" err="1"/>
              <a:t>Continues</a:t>
            </a:r>
            <a:r>
              <a:rPr lang="fi-FI" i="1" dirty="0"/>
              <a:t> to </a:t>
            </a:r>
            <a:r>
              <a:rPr lang="fi-FI" i="1" dirty="0" err="1"/>
              <a:t>be</a:t>
            </a:r>
            <a:endParaRPr lang="fi-FI" dirty="0"/>
          </a:p>
          <a:p>
            <a:r>
              <a:rPr lang="fi-FI" i="1" dirty="0" err="1"/>
              <a:t>When</a:t>
            </a:r>
            <a:r>
              <a:rPr lang="fi-FI" i="1" dirty="0"/>
              <a:t> </a:t>
            </a:r>
            <a:r>
              <a:rPr lang="fi-FI" i="1" dirty="0" err="1"/>
              <a:t>there's</a:t>
            </a:r>
            <a:r>
              <a:rPr lang="fi-FI" i="1" dirty="0"/>
              <a:t> no </a:t>
            </a:r>
            <a:r>
              <a:rPr lang="fi-FI" i="1" dirty="0" err="1"/>
              <a:t>one</a:t>
            </a:r>
            <a:r>
              <a:rPr lang="fi-FI" i="1" dirty="0"/>
              <a:t> </a:t>
            </a:r>
            <a:r>
              <a:rPr lang="fi-FI" i="1" dirty="0" err="1"/>
              <a:t>about</a:t>
            </a:r>
            <a:r>
              <a:rPr lang="fi-FI" i="1" dirty="0"/>
              <a:t> in </a:t>
            </a:r>
            <a:r>
              <a:rPr lang="fi-FI" i="1" dirty="0" err="1"/>
              <a:t>the</a:t>
            </a:r>
            <a:r>
              <a:rPr lang="fi-FI" i="1" dirty="0"/>
              <a:t> </a:t>
            </a:r>
            <a:r>
              <a:rPr lang="fi-FI" i="1" dirty="0" err="1"/>
              <a:t>Quad</a:t>
            </a:r>
            <a:r>
              <a:rPr lang="fi-FI" i="1" dirty="0"/>
              <a:t>."</a:t>
            </a:r>
            <a:endParaRPr lang="fi-FI" dirty="0"/>
          </a:p>
          <a:p>
            <a:r>
              <a:rPr lang="fi-FI" i="1" dirty="0"/>
              <a:t> </a:t>
            </a:r>
            <a:endParaRPr lang="fi-FI" dirty="0"/>
          </a:p>
          <a:p>
            <a:br>
              <a:rPr lang="fi-FI" dirty="0"/>
            </a:br>
            <a:r>
              <a:rPr lang="fi-FI" i="1" dirty="0" err="1"/>
              <a:t>Dear</a:t>
            </a:r>
            <a:r>
              <a:rPr lang="fi-FI" i="1" dirty="0"/>
              <a:t> Sir,</a:t>
            </a:r>
            <a:endParaRPr lang="fi-FI" dirty="0"/>
          </a:p>
          <a:p>
            <a:r>
              <a:rPr lang="fi-FI" i="1" dirty="0" err="1"/>
              <a:t>Your</a:t>
            </a:r>
            <a:r>
              <a:rPr lang="fi-FI" i="1" dirty="0"/>
              <a:t> </a:t>
            </a:r>
            <a:r>
              <a:rPr lang="fi-FI" i="1" dirty="0" err="1"/>
              <a:t>astonishment's</a:t>
            </a:r>
            <a:r>
              <a:rPr lang="fi-FI" i="1" dirty="0"/>
              <a:t> </a:t>
            </a:r>
            <a:r>
              <a:rPr lang="fi-FI" i="1" dirty="0" err="1"/>
              <a:t>odd</a:t>
            </a:r>
            <a:r>
              <a:rPr lang="fi-FI" i="1" dirty="0"/>
              <a:t>.</a:t>
            </a:r>
            <a:endParaRPr lang="fi-FI" dirty="0"/>
          </a:p>
          <a:p>
            <a:r>
              <a:rPr lang="fi-FI" i="1" dirty="0"/>
              <a:t>I am </a:t>
            </a:r>
            <a:r>
              <a:rPr lang="fi-FI" i="1" dirty="0" err="1"/>
              <a:t>always</a:t>
            </a:r>
            <a:r>
              <a:rPr lang="fi-FI" i="1" dirty="0"/>
              <a:t> </a:t>
            </a:r>
            <a:r>
              <a:rPr lang="fi-FI" i="1" dirty="0" err="1"/>
              <a:t>about</a:t>
            </a:r>
            <a:r>
              <a:rPr lang="fi-FI" i="1" dirty="0"/>
              <a:t> in </a:t>
            </a:r>
            <a:r>
              <a:rPr lang="fi-FI" i="1" dirty="0" err="1"/>
              <a:t>the</a:t>
            </a:r>
            <a:r>
              <a:rPr lang="fi-FI" i="1" dirty="0"/>
              <a:t> </a:t>
            </a:r>
            <a:r>
              <a:rPr lang="fi-FI" i="1" dirty="0" err="1"/>
              <a:t>Quad</a:t>
            </a:r>
            <a:r>
              <a:rPr lang="fi-FI" i="1" dirty="0"/>
              <a:t>.</a:t>
            </a:r>
            <a:endParaRPr lang="fi-FI" dirty="0"/>
          </a:p>
          <a:p>
            <a:r>
              <a:rPr lang="fi-FI" i="1" dirty="0"/>
              <a:t>And </a:t>
            </a:r>
            <a:r>
              <a:rPr lang="fi-FI" i="1" dirty="0" err="1"/>
              <a:t>that's</a:t>
            </a:r>
            <a:r>
              <a:rPr lang="fi-FI" i="1" dirty="0"/>
              <a:t> </a:t>
            </a:r>
            <a:r>
              <a:rPr lang="fi-FI" i="1" dirty="0" err="1"/>
              <a:t>why</a:t>
            </a:r>
            <a:r>
              <a:rPr lang="fi-FI" i="1" dirty="0"/>
              <a:t> </a:t>
            </a:r>
            <a:r>
              <a:rPr lang="fi-FI" i="1" dirty="0" err="1"/>
              <a:t>the</a:t>
            </a:r>
            <a:r>
              <a:rPr lang="fi-FI" i="1" dirty="0"/>
              <a:t> </a:t>
            </a:r>
            <a:r>
              <a:rPr lang="fi-FI" i="1" dirty="0" err="1"/>
              <a:t>tree</a:t>
            </a:r>
            <a:endParaRPr lang="fi-FI" dirty="0"/>
          </a:p>
          <a:p>
            <a:r>
              <a:rPr lang="fi-FI" i="1" dirty="0" err="1"/>
              <a:t>Will</a:t>
            </a:r>
            <a:r>
              <a:rPr lang="fi-FI" i="1" dirty="0"/>
              <a:t> </a:t>
            </a:r>
            <a:r>
              <a:rPr lang="fi-FI" i="1" dirty="0" err="1"/>
              <a:t>continue</a:t>
            </a:r>
            <a:r>
              <a:rPr lang="fi-FI" i="1" dirty="0"/>
              <a:t> to </a:t>
            </a:r>
            <a:r>
              <a:rPr lang="fi-FI" i="1" dirty="0" err="1"/>
              <a:t>be</a:t>
            </a:r>
            <a:endParaRPr lang="fi-FI" dirty="0"/>
          </a:p>
          <a:p>
            <a:r>
              <a:rPr lang="fi-FI" i="1" dirty="0" err="1"/>
              <a:t>Since</a:t>
            </a:r>
            <a:r>
              <a:rPr lang="fi-FI" i="1" dirty="0"/>
              <a:t> </a:t>
            </a:r>
            <a:r>
              <a:rPr lang="fi-FI" i="1" dirty="0" err="1"/>
              <a:t>observed</a:t>
            </a:r>
            <a:r>
              <a:rPr lang="fi-FI" i="1" dirty="0"/>
              <a:t> </a:t>
            </a:r>
            <a:r>
              <a:rPr lang="fi-FI" i="1" dirty="0" err="1"/>
              <a:t>by</a:t>
            </a:r>
            <a:r>
              <a:rPr lang="fi-FI" i="1" dirty="0"/>
              <a:t>,</a:t>
            </a:r>
            <a:endParaRPr lang="fi-FI" dirty="0"/>
          </a:p>
          <a:p>
            <a:r>
              <a:rPr lang="fi-FI" i="1" dirty="0"/>
              <a:t>                           </a:t>
            </a:r>
            <a:r>
              <a:rPr lang="fi-FI" i="1" dirty="0" err="1"/>
              <a:t>Yours</a:t>
            </a:r>
            <a:r>
              <a:rPr lang="fi-FI" i="1" dirty="0"/>
              <a:t> </a:t>
            </a:r>
            <a:r>
              <a:rPr lang="fi-FI" i="1" dirty="0" err="1"/>
              <a:t>faithfully</a:t>
            </a:r>
            <a:r>
              <a:rPr lang="fi-FI" i="1" dirty="0"/>
              <a:t>, </a:t>
            </a:r>
            <a:r>
              <a:rPr lang="fi-FI" i="1" dirty="0" err="1"/>
              <a:t>God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14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BF32ED08-90C6-8648-8085-087363564657}"/>
              </a:ext>
            </a:extLst>
          </p:cNvPr>
          <p:cNvSpPr txBox="1"/>
          <p:nvPr/>
        </p:nvSpPr>
        <p:spPr>
          <a:xfrm>
            <a:off x="2590800" y="3405485"/>
            <a:ext cx="11525249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4400" dirty="0"/>
              <a:t>Lukekaa viereinen Ronald </a:t>
            </a:r>
            <a:r>
              <a:rPr lang="fi-FI" sz="4400" dirty="0" err="1"/>
              <a:t>Knoxin</a:t>
            </a:r>
            <a:r>
              <a:rPr lang="fi-FI" sz="4400" dirty="0"/>
              <a:t> limerikki.</a:t>
            </a:r>
          </a:p>
          <a:p>
            <a:pPr lvl="1"/>
            <a:r>
              <a:rPr lang="fi-FI" sz="4400" dirty="0"/>
              <a:t>(</a:t>
            </a:r>
            <a:r>
              <a:rPr lang="fi-FI" sz="4400" dirty="0" err="1"/>
              <a:t>quad</a:t>
            </a:r>
            <a:r>
              <a:rPr lang="fi-FI" sz="4400" dirty="0"/>
              <a:t> = sisäpiha)</a:t>
            </a:r>
            <a:br>
              <a:rPr lang="fi-FI" sz="4400" dirty="0"/>
            </a:br>
            <a:endParaRPr lang="fi-FI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4400" dirty="0"/>
              <a:t>Ensimmäinen osa limerikkiä on kritiikki Berkeleyn filosofiaa kohtaan. Mistä kritiikissä on kyse?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i-FI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4400" dirty="0"/>
              <a:t>Toinen osa limerikkiä on Berkeleyn vastaus kritiikkiin. Miten hän vastaa ensimmäisen osan kritiikkiin?</a:t>
            </a:r>
            <a:endParaRPr lang="fi-FI" sz="3600" dirty="0"/>
          </a:p>
          <a:p>
            <a:endParaRPr lang="fi-FI" sz="3600" dirty="0"/>
          </a:p>
        </p:txBody>
      </p:sp>
    </p:spTree>
    <p:extLst>
      <p:ext uri="{BB962C8B-B14F-4D97-AF65-F5344CB8AC3E}">
        <p14:creationId xmlns:p14="http://schemas.microsoft.com/office/powerpoint/2010/main" val="89217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Onko todellisuus meistä riippuvainen?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AC2EEA-1BCA-4373-8D37-533E4DB8ABC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 err="1"/>
              <a:t>Berkeleyn</a:t>
            </a:r>
            <a:r>
              <a:rPr lang="fi-FI" dirty="0"/>
              <a:t> vastaus: Jumala varmistaa havaintojen säännönmukaisuuden ja jatkuvuuden.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 err="1"/>
              <a:t>Berkeleyn</a:t>
            </a:r>
            <a:r>
              <a:rPr lang="fi-FI" dirty="0"/>
              <a:t> vetoaminen Jumalaan on kuitenkin ongelmallista: se näyttää </a:t>
            </a:r>
            <a:r>
              <a:rPr lang="fi-FI" dirty="0" err="1"/>
              <a:t>argumentatiiviselta</a:t>
            </a:r>
            <a:r>
              <a:rPr lang="fi-FI" dirty="0"/>
              <a:t> väistöliikkeeltä.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Voidaankin kysyä, kykeneekö </a:t>
            </a:r>
            <a:r>
              <a:rPr lang="fi-FI" dirty="0" err="1"/>
              <a:t>Berkeley</a:t>
            </a:r>
            <a:r>
              <a:rPr lang="fi-FI" dirty="0"/>
              <a:t> todistamaan Jumalan olemassaolon omalla teoriallaan. 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Miten havaintoja tiedonlähteenä painottava empirismi voi todistaa Jumalan olemassaolon?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14</a:t>
            </a:r>
          </a:p>
        </p:txBody>
      </p:sp>
    </p:spTree>
    <p:extLst>
      <p:ext uri="{BB962C8B-B14F-4D97-AF65-F5344CB8AC3E}">
        <p14:creationId xmlns:p14="http://schemas.microsoft.com/office/powerpoint/2010/main" val="199289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1D330BE2FF61EB4F9F095CEE9DE28A4F" ma:contentTypeVersion="12" ma:contentTypeDescription="Luo uusi asiakirja." ma:contentTypeScope="" ma:versionID="2d172205e6b1e9f90410461194ccb86e">
  <xsd:schema xmlns:xsd="http://www.w3.org/2001/XMLSchema" xmlns:xs="http://www.w3.org/2001/XMLSchema" xmlns:p="http://schemas.microsoft.com/office/2006/metadata/properties" xmlns:ns3="842ccd07-6dee-4268-8983-d0cc307909f3" xmlns:ns4="ae6f4c56-1b40-49ce-a64e-cede96ac5a44" targetNamespace="http://schemas.microsoft.com/office/2006/metadata/properties" ma:root="true" ma:fieldsID="0c59c07ba59b230843aced3d90a01ec9" ns3:_="" ns4:_="">
    <xsd:import namespace="842ccd07-6dee-4268-8983-d0cc307909f3"/>
    <xsd:import namespace="ae6f4c56-1b40-49ce-a64e-cede96ac5a4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AutoKeyPoints" minOccurs="0"/>
                <xsd:element ref="ns4:MediaServiceKeyPoint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2ccd07-6dee-4268-8983-d0cc307909f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Jakamisvihjeen hajautus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f4c56-1b40-49ce-a64e-cede96ac5a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5FD0C98-58C5-4E27-BE4F-52CAEBDB35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2ccd07-6dee-4268-8983-d0cc307909f3"/>
    <ds:schemaRef ds:uri="ae6f4c56-1b40-49ce-a64e-cede96ac5a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D2F0D0-8F4F-4C1E-BF9B-EC70314015DD}">
  <ds:schemaRefs>
    <ds:schemaRef ds:uri="842ccd07-6dee-4268-8983-d0cc307909f3"/>
    <ds:schemaRef ds:uri="ae6f4c56-1b40-49ce-a64e-cede96ac5a44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13641</TotalTime>
  <Words>745</Words>
  <Application>Microsoft Office PowerPoint</Application>
  <PresentationFormat>Mukautettu</PresentationFormat>
  <Paragraphs>107</Paragraphs>
  <Slides>12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Office-teema</vt:lpstr>
      <vt:lpstr>14. Mitä on olemassa?</vt:lpstr>
      <vt:lpstr>Virittäytyminen aiheeseen</vt:lpstr>
      <vt:lpstr>Substanssi</vt:lpstr>
      <vt:lpstr>Materialismi: todellisuus perustuu aineeseen</vt:lpstr>
      <vt:lpstr>Idealismi:  todellisuus on pohjimmiltaan henkistä</vt:lpstr>
      <vt:lpstr>Platon: näkyvä maailma on pelkkä kopio</vt:lpstr>
      <vt:lpstr>Onko todellisuus meistä riippuvainen?</vt:lpstr>
      <vt:lpstr>Ronald Knox: God in the Quad</vt:lpstr>
      <vt:lpstr>Onko todellisuus meistä riippuvainen?</vt:lpstr>
      <vt:lpstr>Dualismi:  todellisuus koostuu hengestä ja aineesta</vt:lpstr>
      <vt:lpstr>Popperin kolme maailmaa</vt:lpstr>
      <vt:lpstr>Tehtävä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Oppimisen palvelut ppt-pohja 2020</dc:title>
  <dc:creator>Väänänen Anna</dc:creator>
  <cp:keywords>powerpoint; oppimisen palvelut; OOP-powerpointpohja; ppt-pohja</cp:keywords>
  <cp:lastModifiedBy>Roms Jochen</cp:lastModifiedBy>
  <cp:revision>29</cp:revision>
  <cp:lastPrinted>2022-01-20T11:02:55Z</cp:lastPrinted>
  <dcterms:created xsi:type="dcterms:W3CDTF">2020-05-05T09:10:38Z</dcterms:created>
  <dcterms:modified xsi:type="dcterms:W3CDTF">2024-09-06T09:21:00Z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0x0101001D330BE2FF61EB4F9F095CEE9DE28A4F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