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60" r:id="rId7"/>
    <p:sldId id="265" r:id="rId8"/>
    <p:sldId id="259" r:id="rId9"/>
    <p:sldId id="261" r:id="rId10"/>
    <p:sldId id="262" r:id="rId11"/>
    <p:sldId id="263" r:id="rId12"/>
    <p:sldId id="264" r:id="rId13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60"/>
            <p14:sldId id="265"/>
            <p14:sldId id="259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1668CB-9125-4C84-94FE-F6E505EDF2B3}" v="4" dt="2023-05-08T08:51:10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78" autoAdjust="0"/>
    <p:restoredTop sz="95179"/>
  </p:normalViewPr>
  <p:slideViewPr>
    <p:cSldViewPr snapToGrid="0" snapToObjects="1">
      <p:cViewPr varScale="1">
        <p:scale>
          <a:sx n="34" d="100"/>
          <a:sy n="34" d="100"/>
        </p:scale>
        <p:origin x="144" y="328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s Jochen" userId="6c7e881b-e3eb-4c36-82b5-49636a4b2079" providerId="ADAL" clId="{D11668CB-9125-4C84-94FE-F6E505EDF2B3}"/>
    <pc:docChg chg="modSld">
      <pc:chgData name="Roms Jochen" userId="6c7e881b-e3eb-4c36-82b5-49636a4b2079" providerId="ADAL" clId="{D11668CB-9125-4C84-94FE-F6E505EDF2B3}" dt="2023-05-08T08:51:10.520" v="3"/>
      <pc:docMkLst>
        <pc:docMk/>
      </pc:docMkLst>
      <pc:sldChg chg="modAnim">
        <pc:chgData name="Roms Jochen" userId="6c7e881b-e3eb-4c36-82b5-49636a4b2079" providerId="ADAL" clId="{D11668CB-9125-4C84-94FE-F6E505EDF2B3}" dt="2023-05-08T08:50:54.421" v="1"/>
        <pc:sldMkLst>
          <pc:docMk/>
          <pc:sldMk cId="331279768" sldId="261"/>
        </pc:sldMkLst>
      </pc:sldChg>
      <pc:sldChg chg="modAnim">
        <pc:chgData name="Roms Jochen" userId="6c7e881b-e3eb-4c36-82b5-49636a4b2079" providerId="ADAL" clId="{D11668CB-9125-4C84-94FE-F6E505EDF2B3}" dt="2023-05-08T08:51:10.520" v="3"/>
        <pc:sldMkLst>
          <pc:docMk/>
          <pc:sldMk cId="3444341439" sldId="2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8.5.2023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8.5.2023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Tehtävän avaus:</a:t>
            </a: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Onko meillä mitään keinoja tietää, millaisena muut eläimet, vaikkapa koira tai ankerias, aistivat todellisuuden?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Ihminen voi tehdä päätelmiä eläinten havaintomaailmasta tutkimalla empiirisesti eläimen aivoja, aisteja tai käyttäytymistä, mutta emme koskaan voi saada elämyksellistä otetta siihen, kuinka eläimet kokevat maailman.</a:t>
            </a:r>
            <a:b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Miten niiden kokemus eroaa ihmisen todellisuudesta?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Riippuu eläimestä ja sen aistikyvyistä: lepakko suunnistaa kaikuluotauksen avulla ja koira hahmottaa maailmaa pitkälti hajuaistin kautta.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Vaikka todellisuuden voi ajatella olevan sama, erilaisin aivoin ja aistein se näyttäytyy täysin erilaisena.</a:t>
            </a:r>
            <a:b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Kenen/minkä todellisuuskäsitys on lähinnä ”oikeaa”?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Filosofiassa on problematisoitu koko ”oikean” objektiivisen todellisuuden olemassaolo: idealistisen käsityksen mukaan todellisuuden havainnoijat ovat omien aistiensa ja tietokykynsä vankeja.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Mikä olisi se täydellinen aistien kombinaatio, jolla saisi tarkimman kuvan maailmasta? Vain kuvitteellinen olio, jolla olisi täydellinen aistien ja järjen yhdistelmä voisi saada ”oikean” kuvan maailmasta – vai voisiko sekään?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51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12. Kant: </a:t>
            </a:r>
            <a:br>
              <a:rPr lang="fi-FI" dirty="0"/>
            </a:br>
            <a:r>
              <a:rPr lang="fi-FI" dirty="0"/>
              <a:t>rationalismin ja empirismin yhdistäjä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IDEA (LOPS21)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FI1 Johdatus filosofiseen ajatteluun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2963606"/>
            <a:ext cx="5153025" cy="7385161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Katsokaa kuvaa ja pohtikaa, mitä eri henkilöt havaitsevat, ajattelevat ja näkevät kyseisessä ympäristössä.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C4CFF43-7E80-324C-A9EF-012CF2957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700" y="2963606"/>
            <a:ext cx="14693900" cy="936736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48E31F9A-C4A6-FC4E-9923-750660BFB09A}"/>
              </a:ext>
            </a:extLst>
          </p:cNvPr>
          <p:cNvSpPr txBox="1"/>
          <p:nvPr/>
        </p:nvSpPr>
        <p:spPr>
          <a:xfrm>
            <a:off x="18450407" y="12330967"/>
            <a:ext cx="4781550" cy="55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Kuvalähde: </a:t>
            </a:r>
            <a:r>
              <a:rPr lang="fi-FI" dirty="0" err="1"/>
              <a:t>Pixabay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4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52043" y="2913262"/>
            <a:ext cx="6861657" cy="9367361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ympäristössä näkee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 err="1"/>
              <a:t>skeittari</a:t>
            </a:r>
            <a:endParaRPr lang="fi-FI" dirty="0"/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parkourin harrastaja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puutarhuri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graffititaiteilija?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C4CFF43-7E80-324C-A9EF-012CF2957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057" y="2892881"/>
            <a:ext cx="14693900" cy="9367361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8B6F7DA-000C-C148-A52D-24EB6D4F64C0}"/>
              </a:ext>
            </a:extLst>
          </p:cNvPr>
          <p:cNvSpPr txBox="1"/>
          <p:nvPr/>
        </p:nvSpPr>
        <p:spPr>
          <a:xfrm>
            <a:off x="18450407" y="12330967"/>
            <a:ext cx="4781550" cy="55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Kuvalähde: </a:t>
            </a:r>
            <a:r>
              <a:rPr lang="fi-FI" dirty="0" err="1"/>
              <a:t>Pixabay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969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52043" y="2913262"/>
            <a:ext cx="6861657" cy="9367361"/>
          </a:xfrm>
        </p:spPr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selittäisit sen, että eri henkilöt havaitsevat eri asioita tässä samassa ympäristössä?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Oletko itse huomannut vastaavanlaisia tilanteita omassa elämässäsi?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C4CFF43-7E80-324C-A9EF-012CF2957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057" y="2892881"/>
            <a:ext cx="14693900" cy="936736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F6C2EF2E-479C-964C-ABF6-9ABD5F15203A}"/>
              </a:ext>
            </a:extLst>
          </p:cNvPr>
          <p:cNvSpPr txBox="1"/>
          <p:nvPr/>
        </p:nvSpPr>
        <p:spPr>
          <a:xfrm>
            <a:off x="18450407" y="12330967"/>
            <a:ext cx="4781550" cy="55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Kuvalähde: </a:t>
            </a:r>
            <a:r>
              <a:rPr lang="fi-FI" dirty="0" err="1"/>
              <a:t>Pixabay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10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Yksin järki tai havainto ei riitä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fi-FI" dirty="0"/>
              <a:t>”</a:t>
            </a:r>
            <a:r>
              <a:rPr lang="fi-FI" i="1" dirty="0"/>
              <a:t>Havainnot ilman käsitteitä ovat sokeita ja käsitteet ilman havaintoja tyhjiä.”</a:t>
            </a:r>
          </a:p>
          <a:p>
            <a:pPr algn="ctr" fontAlgn="base"/>
            <a:r>
              <a:rPr lang="fi-FI" dirty="0"/>
              <a:t>- Immanuel Kant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Pohtikaa, mitä yllä oleva lainaus tarkoittaa. 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Keksittekö omasta elämästä esimerkkejä, jotka voisivat liittyä Kantin ajatukseen? Huomioikaa, että lainauksessa on kaksi osaa.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12</a:t>
            </a:r>
          </a:p>
        </p:txBody>
      </p:sp>
    </p:spTree>
    <p:extLst>
      <p:ext uri="{BB962C8B-B14F-4D97-AF65-F5344CB8AC3E}">
        <p14:creationId xmlns:p14="http://schemas.microsoft.com/office/powerpoint/2010/main" val="39766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Yksin järki tai havainto ei riitä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i="1" dirty="0"/>
              <a:t>Havainnot ilman käsitteitä ovat sokeita</a:t>
            </a:r>
            <a:r>
              <a:rPr lang="fi-FI" dirty="0"/>
              <a:t>:</a:t>
            </a:r>
            <a:endParaRPr lang="fi-FI" sz="54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Emme ymmärrä mitä havaitsemme, jos meillä ei ole sille käsitettä.</a:t>
            </a:r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Esim. Näen jotain, mutta ymmärrän sen puuksi vasta kun tiedän, mikä puu on.</a:t>
            </a:r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Samaten kun näen puun, tunnistan sen vaahteraksi, koivuksi tai tammeksi vasta, kun olen oppinut niiden käsitteet.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i="1" dirty="0"/>
              <a:t>Käsitteet ilman havaintoja ovat tyhjiä</a:t>
            </a:r>
            <a:r>
              <a:rPr lang="fi-FI" dirty="0"/>
              <a:t>: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Emme voi ymmärtää käsitteitä ilman, että meillä on havaintoja, joiden pohjalta ne voidaan muodostaa.</a:t>
            </a:r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Puun käsitettä ei voi ymmärtää, jos ei ole koskaan nähnyt puuta.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12</a:t>
            </a:r>
          </a:p>
        </p:txBody>
      </p:sp>
    </p:spTree>
    <p:extLst>
      <p:ext uri="{BB962C8B-B14F-4D97-AF65-F5344CB8AC3E}">
        <p14:creationId xmlns:p14="http://schemas.microsoft.com/office/powerpoint/2010/main" val="33127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Yksin järki tai havainto ei riitä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Kant muodosti rationalismista ja empirismistä yhdistelmän, </a:t>
            </a:r>
            <a:r>
              <a:rPr lang="fi-FI" i="1" dirty="0"/>
              <a:t>synteesin</a:t>
            </a:r>
            <a:r>
              <a:rPr lang="fi-FI" dirty="0"/>
              <a:t>.</a:t>
            </a: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Vastaus Humen syy-seuraussuhdekritiikkiin: vaikka kausaliteettia ei voi havaita, sen voi </a:t>
            </a:r>
            <a:r>
              <a:rPr lang="fi-FI" i="1" dirty="0"/>
              <a:t>oikeuttaa tiedollisesti.</a:t>
            </a:r>
            <a:endParaRPr lang="fi-FI" sz="5400" i="1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Eli vaikka emme voi havaita syy-seuraussuhdetta, se on välttämätön osa jokaista havaintoamme ja sen avulla maailma on ymmärrettävä.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Tietomme maailmasta perustuu havaintoon ja mielemme jäsentää havaintoja kategorioiden (esim. syy-seuraussuhde) ja havainnonmuotojen (esim. aika ja paikka) avulla.</a:t>
            </a:r>
            <a:endParaRPr lang="fi-FI" sz="54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Havaintomme ovat ymmärrettäviä vain kun ne suodattuvat ymmärryksemme läpi.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Ihmisellä on siis tietoa </a:t>
            </a:r>
            <a:endParaRPr lang="fi-FI" sz="5400" dirty="0"/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sekä </a:t>
            </a:r>
            <a:r>
              <a:rPr lang="fi-FI" i="1" dirty="0"/>
              <a:t>a </a:t>
            </a:r>
            <a:r>
              <a:rPr lang="fi-FI" i="1" dirty="0" err="1"/>
              <a:t>priori</a:t>
            </a:r>
            <a:r>
              <a:rPr lang="fi-FI" dirty="0"/>
              <a:t> (ennen kokemusta, esim. tieto syy-seuraussuhteesta) 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että  </a:t>
            </a:r>
            <a:r>
              <a:rPr lang="fi-FI" i="1" dirty="0"/>
              <a:t>a posteriori</a:t>
            </a:r>
            <a:r>
              <a:rPr lang="fi-FI" dirty="0"/>
              <a:t> (kokemuksen jälkeen).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12</a:t>
            </a:r>
          </a:p>
        </p:txBody>
      </p:sp>
    </p:spTree>
    <p:extLst>
      <p:ext uri="{BB962C8B-B14F-4D97-AF65-F5344CB8AC3E}">
        <p14:creationId xmlns:p14="http://schemas.microsoft.com/office/powerpoint/2010/main" val="34443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Puhtaita havaintoja ei ole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Maailma on kyllä olemassa sellaisena kuin se on, mutta ihmismieli ei sitä puhtaana tavoita.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Asiat ja oliot sellaisenaan (</a:t>
            </a:r>
            <a:r>
              <a:rPr lang="fi-FI" i="1" dirty="0" err="1"/>
              <a:t>das</a:t>
            </a:r>
            <a:r>
              <a:rPr lang="fi-FI" i="1" dirty="0"/>
              <a:t> </a:t>
            </a:r>
            <a:r>
              <a:rPr lang="fi-FI" i="1" dirty="0" err="1"/>
              <a:t>Ding</a:t>
            </a:r>
            <a:r>
              <a:rPr lang="fi-FI" i="1" dirty="0"/>
              <a:t> an </a:t>
            </a:r>
            <a:r>
              <a:rPr lang="fi-FI" i="1" dirty="0" err="1"/>
              <a:t>Sich</a:t>
            </a:r>
            <a:r>
              <a:rPr lang="fi-FI" dirty="0"/>
              <a:t>) ovat meille tavoittamattomia – voimme tietää vain sen miten ne meille ilmenevät.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Järjen rakenteet antavat muodon ja aistihavainnot sisällön.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12</a:t>
            </a:r>
          </a:p>
        </p:txBody>
      </p:sp>
    </p:spTree>
    <p:extLst>
      <p:ext uri="{BB962C8B-B14F-4D97-AF65-F5344CB8AC3E}">
        <p14:creationId xmlns:p14="http://schemas.microsoft.com/office/powerpoint/2010/main" val="31786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i="1" dirty="0"/>
              <a:t>Idea 1</a:t>
            </a:r>
            <a:r>
              <a:rPr lang="fi-FI" dirty="0"/>
              <a:t>, luku 12, tehtävä 3 (s. 105):</a:t>
            </a:r>
          </a:p>
          <a:p>
            <a:endParaRPr lang="fi-FI" dirty="0"/>
          </a:p>
          <a:p>
            <a:r>
              <a:rPr lang="fi-FI" dirty="0"/>
              <a:t>Vastaa kysymyksiin.</a:t>
            </a:r>
            <a:br>
              <a:rPr lang="fi-FI" dirty="0"/>
            </a:br>
            <a:endParaRPr lang="fi-FI" dirty="0"/>
          </a:p>
          <a:p>
            <a:r>
              <a:rPr lang="fi-FI" dirty="0"/>
              <a:t>a) Onko meillä mitään keinoja tietää, millaisena muut eläimet, vaikkapa koira tai ankerias, aistivat todellisuuden. </a:t>
            </a:r>
          </a:p>
          <a:p>
            <a:br>
              <a:rPr lang="fi-FI" dirty="0"/>
            </a:br>
            <a:r>
              <a:rPr lang="fi-FI" dirty="0"/>
              <a:t>b) Miten niiden kokemus eroaa ihmisen todellisuudesta? </a:t>
            </a:r>
          </a:p>
          <a:p>
            <a:br>
              <a:rPr lang="fi-FI" dirty="0"/>
            </a:br>
            <a:r>
              <a:rPr lang="fi-FI" dirty="0"/>
              <a:t>c) Kenen/minkä todellisuuskäsitys on lähimpänä ”oikeaa”?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12</a:t>
            </a:r>
          </a:p>
        </p:txBody>
      </p:sp>
    </p:spTree>
    <p:extLst>
      <p:ext uri="{BB962C8B-B14F-4D97-AF65-F5344CB8AC3E}">
        <p14:creationId xmlns:p14="http://schemas.microsoft.com/office/powerpoint/2010/main" val="334949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2" ma:contentTypeDescription="Luo uusi asiakirja." ma:contentTypeScope="" ma:versionID="2d172205e6b1e9f90410461194ccb86e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0c59c07ba59b230843aced3d90a01ec9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4F0851-B8C9-413A-93A1-B2F04DA93E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842ccd07-6dee-4268-8983-d0cc307909f3"/>
    <ds:schemaRef ds:uri="ae6f4c56-1b40-49ce-a64e-cede96ac5a4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</TotalTime>
  <Words>662</Words>
  <Application>Microsoft Office PowerPoint</Application>
  <PresentationFormat>Mukautettu</PresentationFormat>
  <Paragraphs>79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12. Kant:  rationalismin ja empirismin yhdistäjä</vt:lpstr>
      <vt:lpstr>Virittäytyminen aiheeseen</vt:lpstr>
      <vt:lpstr>Virittäytyminen aiheeseen</vt:lpstr>
      <vt:lpstr>Virittäytyminen aiheeseen</vt:lpstr>
      <vt:lpstr>Yksin järki tai havainto ei riitä</vt:lpstr>
      <vt:lpstr>Yksin järki tai havainto ei riitä</vt:lpstr>
      <vt:lpstr>Yksin järki tai havainto ei riitä</vt:lpstr>
      <vt:lpstr>Puhtaita havaintoja ei ole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Roms Jochen</cp:lastModifiedBy>
  <cp:revision>24</cp:revision>
  <cp:lastPrinted>2017-11-30T08:45:33Z</cp:lastPrinted>
  <dcterms:created xsi:type="dcterms:W3CDTF">2020-05-05T09:10:38Z</dcterms:created>
  <dcterms:modified xsi:type="dcterms:W3CDTF">2023-05-08T08:51:10Z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