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67" r:id="rId5"/>
    <p:sldId id="270" r:id="rId6"/>
    <p:sldId id="289" r:id="rId7"/>
    <p:sldId id="268" r:id="rId8"/>
    <p:sldId id="271" r:id="rId9"/>
    <p:sldId id="279" r:id="rId10"/>
    <p:sldId id="272" r:id="rId11"/>
    <p:sldId id="273" r:id="rId12"/>
    <p:sldId id="274" r:id="rId13"/>
    <p:sldId id="286" r:id="rId14"/>
    <p:sldId id="275" r:id="rId15"/>
    <p:sldId id="276" r:id="rId16"/>
    <p:sldId id="277" r:id="rId17"/>
    <p:sldId id="278" r:id="rId18"/>
    <p:sldId id="287" r:id="rId19"/>
    <p:sldId id="280" r:id="rId20"/>
    <p:sldId id="281" r:id="rId21"/>
    <p:sldId id="282" r:id="rId22"/>
    <p:sldId id="266" r:id="rId23"/>
    <p:sldId id="284" r:id="rId24"/>
    <p:sldId id="283" r:id="rId25"/>
    <p:sldId id="288" r:id="rId2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186" autoAdjust="0"/>
  </p:normalViewPr>
  <p:slideViewPr>
    <p:cSldViewPr snapToGrid="0">
      <p:cViewPr varScale="1">
        <p:scale>
          <a:sx n="53" d="100"/>
          <a:sy n="53" d="100"/>
        </p:scale>
        <p:origin x="22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D39FA-AA33-4CA2-B336-1D97D4CC5458}" type="datetimeFigureOut">
              <a:rPr lang="fi-FI" smtClean="0"/>
              <a:t>25.4.2023</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5CCCC-DE7B-45F4-8931-EC4A29B32EF0}" type="slidenum">
              <a:rPr lang="fi-FI" smtClean="0"/>
              <a:t>‹#›</a:t>
            </a:fld>
            <a:endParaRPr lang="fi-FI"/>
          </a:p>
        </p:txBody>
      </p:sp>
    </p:spTree>
    <p:extLst>
      <p:ext uri="{BB962C8B-B14F-4D97-AF65-F5344CB8AC3E}">
        <p14:creationId xmlns:p14="http://schemas.microsoft.com/office/powerpoint/2010/main" val="29102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Mutaatioiden aiheuttajaa ei aina tiedetä. Ympäristötekijöitä, jotka aiheuttavat mutaatioita kutsutaan mutageeneiksi.</a:t>
            </a:r>
          </a:p>
        </p:txBody>
      </p:sp>
      <p:sp>
        <p:nvSpPr>
          <p:cNvPr id="4" name="Dian numeron paikkamerkki 3"/>
          <p:cNvSpPr>
            <a:spLocks noGrp="1"/>
          </p:cNvSpPr>
          <p:nvPr>
            <p:ph type="sldNum" sz="quarter" idx="5"/>
          </p:nvPr>
        </p:nvSpPr>
        <p:spPr/>
        <p:txBody>
          <a:bodyPr/>
          <a:lstStyle/>
          <a:p>
            <a:fld id="{BA75CCCC-DE7B-45F4-8931-EC4A29B32EF0}" type="slidenum">
              <a:rPr lang="fi-FI" smtClean="0"/>
              <a:t>2</a:t>
            </a:fld>
            <a:endParaRPr lang="fi-FI"/>
          </a:p>
        </p:txBody>
      </p:sp>
    </p:spTree>
    <p:extLst>
      <p:ext uri="{BB962C8B-B14F-4D97-AF65-F5344CB8AC3E}">
        <p14:creationId xmlns:p14="http://schemas.microsoft.com/office/powerpoint/2010/main" val="100627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Syöpäkasvaimet ovat seurausta somaattisten solujen mutaatioista. Somaattisen solun mutaatio ei kuitenkaan periydy jälkeläisille. Sukusoluissa tapahtuvat mutaatiot sen sijaan siirtyvät hedelmöityksen </a:t>
            </a:r>
            <a:r>
              <a:rPr lang="fi-FI"/>
              <a:t>myötä jälkeläisille. </a:t>
            </a:r>
          </a:p>
        </p:txBody>
      </p:sp>
      <p:sp>
        <p:nvSpPr>
          <p:cNvPr id="4" name="Dian numeron paikkamerkki 3"/>
          <p:cNvSpPr>
            <a:spLocks noGrp="1"/>
          </p:cNvSpPr>
          <p:nvPr>
            <p:ph type="sldNum" sz="quarter" idx="5"/>
          </p:nvPr>
        </p:nvSpPr>
        <p:spPr/>
        <p:txBody>
          <a:bodyPr/>
          <a:lstStyle/>
          <a:p>
            <a:fld id="{BA75CCCC-DE7B-45F4-8931-EC4A29B32EF0}" type="slidenum">
              <a:rPr lang="fi-FI" smtClean="0"/>
              <a:t>21</a:t>
            </a:fld>
            <a:endParaRPr lang="fi-FI"/>
          </a:p>
        </p:txBody>
      </p:sp>
    </p:spTree>
    <p:extLst>
      <p:ext uri="{BB962C8B-B14F-4D97-AF65-F5344CB8AC3E}">
        <p14:creationId xmlns:p14="http://schemas.microsoft.com/office/powerpoint/2010/main" val="416784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Ultraviolettisäteily vaurioittaa DNA-molekyylin kaksoisjuostetta. Runsaan ultraviolettisäteilyn seurauksena DNA-juosteessa olevat </a:t>
            </a:r>
            <a:r>
              <a:rPr lang="fi-FI" dirty="0" err="1"/>
              <a:t>tymiini</a:t>
            </a:r>
            <a:r>
              <a:rPr lang="fi-FI" dirty="0"/>
              <a:t>- ja </a:t>
            </a:r>
            <a:r>
              <a:rPr lang="fi-FI" dirty="0" err="1"/>
              <a:t>sytosiiniemäkset</a:t>
            </a:r>
            <a:r>
              <a:rPr lang="fi-FI" dirty="0"/>
              <a:t> saattavat pariutua keskenään ja vaurioittaa näin kaksoisjuosteen rakennetta. Seurauksena on mutaatio.</a:t>
            </a:r>
          </a:p>
        </p:txBody>
      </p:sp>
      <p:sp>
        <p:nvSpPr>
          <p:cNvPr id="4" name="Dian numeron paikkamerkki 3"/>
          <p:cNvSpPr>
            <a:spLocks noGrp="1"/>
          </p:cNvSpPr>
          <p:nvPr>
            <p:ph type="sldNum" sz="quarter" idx="5"/>
          </p:nvPr>
        </p:nvSpPr>
        <p:spPr/>
        <p:txBody>
          <a:bodyPr/>
          <a:lstStyle/>
          <a:p>
            <a:fld id="{BA75CCCC-DE7B-45F4-8931-EC4A29B32EF0}" type="slidenum">
              <a:rPr lang="fi-FI" smtClean="0"/>
              <a:t>5</a:t>
            </a:fld>
            <a:endParaRPr lang="fi-FI"/>
          </a:p>
        </p:txBody>
      </p:sp>
    </p:spTree>
    <p:extLst>
      <p:ext uri="{BB962C8B-B14F-4D97-AF65-F5344CB8AC3E}">
        <p14:creationId xmlns:p14="http://schemas.microsoft.com/office/powerpoint/2010/main" val="200639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Sirppisoluanemia on pistemutaatiosta johtuva sairaus, jossa hemoglobiinia muodostava geeni mutatoituu. Tämän vuoksi punasolujen muoto muuttuu sirppimäiseksi ja ohueksi. Terve punasolu on kiekkomainen ja kuopalla molemmin puolin. Tällainen rakenne mahdollistaa suuren hapenottopinta-alan. Sirppimäinen punasolu ei poikkeuksellisen rakenteensa vuoksi pysty kuljettamaan happea yhtä tehokkaasti kuin normaali punasolu. Erikoisen muotonsa lisäksi sirppisolut ovat jäykkiä, joten ne jäävät helposti kiinni pieniin hiussuoniin ja aiheuttavat </a:t>
            </a:r>
            <a:r>
              <a:rPr lang="fi-FI" dirty="0" err="1"/>
              <a:t>hengenvaarallisisa</a:t>
            </a:r>
            <a:r>
              <a:rPr lang="fi-FI" dirty="0"/>
              <a:t> suonitukoksia.</a:t>
            </a:r>
          </a:p>
        </p:txBody>
      </p:sp>
      <p:sp>
        <p:nvSpPr>
          <p:cNvPr id="4" name="Dian numeron paikkamerkki 3"/>
          <p:cNvSpPr>
            <a:spLocks noGrp="1"/>
          </p:cNvSpPr>
          <p:nvPr>
            <p:ph type="sldNum" sz="quarter" idx="5"/>
          </p:nvPr>
        </p:nvSpPr>
        <p:spPr/>
        <p:txBody>
          <a:bodyPr/>
          <a:lstStyle/>
          <a:p>
            <a:fld id="{BA75CCCC-DE7B-45F4-8931-EC4A29B32EF0}" type="slidenum">
              <a:rPr lang="fi-FI" smtClean="0"/>
              <a:t>9</a:t>
            </a:fld>
            <a:endParaRPr lang="fi-FI"/>
          </a:p>
        </p:txBody>
      </p:sp>
    </p:spTree>
    <p:extLst>
      <p:ext uri="{BB962C8B-B14F-4D97-AF65-F5344CB8AC3E}">
        <p14:creationId xmlns:p14="http://schemas.microsoft.com/office/powerpoint/2010/main" val="19423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A75CCCC-DE7B-45F4-8931-EC4A29B32EF0}" type="slidenum">
              <a:rPr lang="fi-FI" smtClean="0"/>
              <a:t>10</a:t>
            </a:fld>
            <a:endParaRPr lang="fi-FI"/>
          </a:p>
        </p:txBody>
      </p:sp>
    </p:spTree>
    <p:extLst>
      <p:ext uri="{BB962C8B-B14F-4D97-AF65-F5344CB8AC3E}">
        <p14:creationId xmlns:p14="http://schemas.microsoft.com/office/powerpoint/2010/main" val="138292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Häviämässä kromosomin osa häviää kokonaan. Kromosomi lyhenee.</a:t>
            </a:r>
          </a:p>
          <a:p>
            <a:r>
              <a:rPr lang="fi-FI" dirty="0"/>
              <a:t>Kahdentumassa kromosomiin liittyy toinen samanlainen osa toisesta kromosomista. Kromosomi pitenee.</a:t>
            </a:r>
          </a:p>
          <a:p>
            <a:r>
              <a:rPr lang="fi-FI" dirty="0"/>
              <a:t>Kääntymässä irronnut kromosomin osa kääntyy ja liittyy takaisin paikalleen. Samalla geenien järjestys muuttuu päinvastaiseksi. </a:t>
            </a:r>
          </a:p>
        </p:txBody>
      </p:sp>
      <p:sp>
        <p:nvSpPr>
          <p:cNvPr id="4" name="Dian numeron paikkamerkki 3"/>
          <p:cNvSpPr>
            <a:spLocks noGrp="1"/>
          </p:cNvSpPr>
          <p:nvPr>
            <p:ph type="sldNum" sz="quarter" idx="5"/>
          </p:nvPr>
        </p:nvSpPr>
        <p:spPr/>
        <p:txBody>
          <a:bodyPr/>
          <a:lstStyle/>
          <a:p>
            <a:fld id="{BA75CCCC-DE7B-45F4-8931-EC4A29B32EF0}" type="slidenum">
              <a:rPr lang="fi-FI" smtClean="0"/>
              <a:t>11</a:t>
            </a:fld>
            <a:endParaRPr lang="fi-FI"/>
          </a:p>
        </p:txBody>
      </p:sp>
    </p:spTree>
    <p:extLst>
      <p:ext uri="{BB962C8B-B14F-4D97-AF65-F5344CB8AC3E}">
        <p14:creationId xmlns:p14="http://schemas.microsoft.com/office/powerpoint/2010/main" val="146392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Liittymässä irronnut kromosomin osa liittyy joko saman kromosomin eri paikkaan tai kokonaan eri kromosomiin.</a:t>
            </a:r>
          </a:p>
          <a:p>
            <a:r>
              <a:rPr lang="fi-FI" dirty="0"/>
              <a:t>Siirtymässä kahdesta eri kromosomista irronneet palat vaihtavat keskenään paikkaansa.</a:t>
            </a:r>
          </a:p>
        </p:txBody>
      </p:sp>
      <p:sp>
        <p:nvSpPr>
          <p:cNvPr id="4" name="Dian numeron paikkamerkki 3"/>
          <p:cNvSpPr>
            <a:spLocks noGrp="1"/>
          </p:cNvSpPr>
          <p:nvPr>
            <p:ph type="sldNum" sz="quarter" idx="5"/>
          </p:nvPr>
        </p:nvSpPr>
        <p:spPr/>
        <p:txBody>
          <a:bodyPr/>
          <a:lstStyle/>
          <a:p>
            <a:fld id="{BA75CCCC-DE7B-45F4-8931-EC4A29B32EF0}" type="slidenum">
              <a:rPr lang="fi-FI" smtClean="0"/>
              <a:t>12</a:t>
            </a:fld>
            <a:endParaRPr lang="fi-FI"/>
          </a:p>
        </p:txBody>
      </p:sp>
    </p:spTree>
    <p:extLst>
      <p:ext uri="{BB962C8B-B14F-4D97-AF65-F5344CB8AC3E}">
        <p14:creationId xmlns:p14="http://schemas.microsoft.com/office/powerpoint/2010/main" val="213966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johtuu häviämästä kromosomissa. </a:t>
            </a:r>
            <a:r>
              <a:rPr lang="fi-FI" dirty="0" err="1"/>
              <a:t>CDC:tä</a:t>
            </a:r>
            <a:r>
              <a:rPr lang="fi-FI" dirty="0"/>
              <a:t> sairastavat ihmiset ovat yleensä pienikasvuisia, pienipäisiä sekä eritasoisesti kehitysvammaisia. Myös eri elinten rakennepoikkeavuuksia ilmenee usein.  Suomessa syntyy vuosittain 1-3 CDC-lasta. Oireyhtymä on saanut nimensä siitä, että CDC-vauvan itku on kimeä, kissanpoikasen </a:t>
            </a:r>
            <a:r>
              <a:rPr lang="fi-FI" dirty="0" err="1"/>
              <a:t>naukunaa</a:t>
            </a:r>
            <a:r>
              <a:rPr lang="fi-FI" dirty="0"/>
              <a:t> muistuttava ääni.</a:t>
            </a:r>
          </a:p>
        </p:txBody>
      </p:sp>
      <p:sp>
        <p:nvSpPr>
          <p:cNvPr id="4" name="Dian numeron paikkamerkki 3"/>
          <p:cNvSpPr>
            <a:spLocks noGrp="1"/>
          </p:cNvSpPr>
          <p:nvPr>
            <p:ph type="sldNum" sz="quarter" idx="5"/>
          </p:nvPr>
        </p:nvSpPr>
        <p:spPr/>
        <p:txBody>
          <a:bodyPr/>
          <a:lstStyle/>
          <a:p>
            <a:fld id="{BA75CCCC-DE7B-45F4-8931-EC4A29B32EF0}" type="slidenum">
              <a:rPr lang="fi-FI" smtClean="0"/>
              <a:t>13</a:t>
            </a:fld>
            <a:endParaRPr lang="fi-FI"/>
          </a:p>
        </p:txBody>
      </p:sp>
    </p:spTree>
    <p:extLst>
      <p:ext uri="{BB962C8B-B14F-4D97-AF65-F5344CB8AC3E}">
        <p14:creationId xmlns:p14="http://schemas.microsoft.com/office/powerpoint/2010/main" val="258550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Polyploidiassa</a:t>
            </a:r>
            <a:r>
              <a:rPr lang="fi-FI" dirty="0"/>
              <a:t> peruskromosomistoja on enemmän kuin kaksi. </a:t>
            </a:r>
            <a:r>
              <a:rPr lang="fi-FI" dirty="0" err="1"/>
              <a:t>Polyploidisessa</a:t>
            </a:r>
            <a:r>
              <a:rPr lang="fi-FI" dirty="0"/>
              <a:t> sipulissa peruskromosomisto on kaksinkertaistunut. </a:t>
            </a:r>
            <a:r>
              <a:rPr lang="fi-FI" dirty="0" err="1"/>
              <a:t>Polyploidinen</a:t>
            </a:r>
            <a:r>
              <a:rPr lang="fi-FI" dirty="0"/>
              <a:t> kasvi on yleensä kooltaan suurempi kuin normaali yksilö ja tuottaa myös suurikokoisempia sipuleita. Ihminen voi jalostaa </a:t>
            </a:r>
            <a:r>
              <a:rPr lang="fi-FI" dirty="0" err="1"/>
              <a:t>polyploidisia</a:t>
            </a:r>
            <a:r>
              <a:rPr lang="fi-FI" dirty="0"/>
              <a:t> kasveja myös keinotekoisesti esimerkiksi saadakseen suurempia satoja.</a:t>
            </a:r>
          </a:p>
        </p:txBody>
      </p:sp>
      <p:sp>
        <p:nvSpPr>
          <p:cNvPr id="4" name="Dian numeron paikkamerkki 3"/>
          <p:cNvSpPr>
            <a:spLocks noGrp="1"/>
          </p:cNvSpPr>
          <p:nvPr>
            <p:ph type="sldNum" sz="quarter" idx="5"/>
          </p:nvPr>
        </p:nvSpPr>
        <p:spPr/>
        <p:txBody>
          <a:bodyPr/>
          <a:lstStyle/>
          <a:p>
            <a:fld id="{BA75CCCC-DE7B-45F4-8931-EC4A29B32EF0}" type="slidenum">
              <a:rPr lang="fi-FI" smtClean="0"/>
              <a:t>18</a:t>
            </a:fld>
            <a:endParaRPr lang="fi-FI"/>
          </a:p>
        </p:txBody>
      </p:sp>
    </p:spTree>
    <p:extLst>
      <p:ext uri="{BB962C8B-B14F-4D97-AF65-F5344CB8AC3E}">
        <p14:creationId xmlns:p14="http://schemas.microsoft.com/office/powerpoint/2010/main" val="190272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Terveessä solussa mutaatioiden ilmeneminen ja niiden korjaaminen ovat tasapainossa. Jos mutaatioita ilmenee enemmän kuin niitä korjataan, solu vaurioituu. Vaurioituneita soluja voidaan poistaa apoptoosilla, mutta osa vaurioituneista soluista voi muuttua syöpäsoluiksi. </a:t>
            </a:r>
          </a:p>
        </p:txBody>
      </p:sp>
      <p:sp>
        <p:nvSpPr>
          <p:cNvPr id="4" name="Dian numeron paikkamerkki 3"/>
          <p:cNvSpPr>
            <a:spLocks noGrp="1"/>
          </p:cNvSpPr>
          <p:nvPr>
            <p:ph type="sldNum" sz="quarter" idx="5"/>
          </p:nvPr>
        </p:nvSpPr>
        <p:spPr/>
        <p:txBody>
          <a:bodyPr/>
          <a:lstStyle/>
          <a:p>
            <a:fld id="{BA75CCCC-DE7B-45F4-8931-EC4A29B32EF0}" type="slidenum">
              <a:rPr lang="fi-FI" smtClean="0"/>
              <a:t>20</a:t>
            </a:fld>
            <a:endParaRPr lang="fi-FI"/>
          </a:p>
        </p:txBody>
      </p:sp>
    </p:spTree>
    <p:extLst>
      <p:ext uri="{BB962C8B-B14F-4D97-AF65-F5344CB8AC3E}">
        <p14:creationId xmlns:p14="http://schemas.microsoft.com/office/powerpoint/2010/main" val="268637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17611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2876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69169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478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33839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5507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2DA114C-3C18-4E16-969A-BB0D3DA14EC7}" type="datetimeFigureOut">
              <a:rPr lang="fi-FI" smtClean="0"/>
              <a:t>25.4.2023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1161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E2DA114C-3C18-4E16-969A-BB0D3DA14EC7}" type="datetimeFigureOut">
              <a:rPr lang="fi-FI" smtClean="0"/>
              <a:t>25.4.2023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808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A114C-3C18-4E16-969A-BB0D3DA14EC7}" type="datetimeFigureOut">
              <a:rPr lang="fi-FI" smtClean="0"/>
              <a:t>25.4.2023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94356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8886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84780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A114C-3C18-4E16-969A-BB0D3DA14EC7}" type="datetimeFigureOut">
              <a:rPr lang="fi-FI" smtClean="0"/>
              <a:t>25.4.2023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302D8-A733-405E-BCB0-3B4749432E49}" type="slidenum">
              <a:rPr lang="fi-FI" smtClean="0"/>
              <a:t>‹#›</a:t>
            </a:fld>
            <a:endParaRPr lang="fi-FI"/>
          </a:p>
        </p:txBody>
      </p:sp>
    </p:spTree>
    <p:extLst>
      <p:ext uri="{BB962C8B-B14F-4D97-AF65-F5344CB8AC3E}">
        <p14:creationId xmlns:p14="http://schemas.microsoft.com/office/powerpoint/2010/main" val="197808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4B69BF1E-A9D2-12CD-D8D4-3DC5167CF04A}"/>
              </a:ext>
            </a:extLst>
          </p:cNvPr>
          <p:cNvGrpSpPr/>
          <p:nvPr/>
        </p:nvGrpSpPr>
        <p:grpSpPr>
          <a:xfrm>
            <a:off x="0" y="724619"/>
            <a:ext cx="9144000" cy="6193766"/>
            <a:chOff x="0" y="724619"/>
            <a:chExt cx="9144000" cy="6193766"/>
          </a:xfrm>
        </p:grpSpPr>
        <p:pic>
          <p:nvPicPr>
            <p:cNvPr id="4" name="Kuva 3" descr="Kuva, joka sisältää kohteen teksti, pingviini, vesilintu, lintu&#10;&#10;Kuvaus luotu automaattisesti">
              <a:extLst>
                <a:ext uri="{FF2B5EF4-FFF2-40B4-BE49-F238E27FC236}">
                  <a16:creationId xmlns:a16="http://schemas.microsoft.com/office/drawing/2014/main" id="{F2059CAE-58DA-D683-FD20-34FE4C423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619"/>
              <a:ext cx="9144000" cy="6193766"/>
            </a:xfrm>
            <a:prstGeom prst="rect">
              <a:avLst/>
            </a:prstGeom>
          </p:spPr>
        </p:pic>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1984"/>
              <a:ext cx="926694" cy="556016"/>
            </a:xfrm>
            <a:prstGeom prst="rect">
              <a:avLst/>
            </a:prstGeom>
          </p:spPr>
        </p:pic>
        <p:pic>
          <p:nvPicPr>
            <p:cNvPr id="6" name="Kuva 5">
              <a:extLst>
                <a:ext uri="{FF2B5EF4-FFF2-40B4-BE49-F238E27FC236}">
                  <a16:creationId xmlns:a16="http://schemas.microsoft.com/office/drawing/2014/main" id="{262C47DE-32D0-F5F6-109C-299D1216F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527" y="1158365"/>
              <a:ext cx="371475" cy="314325"/>
            </a:xfrm>
            <a:prstGeom prst="rect">
              <a:avLst/>
            </a:prstGeom>
          </p:spPr>
        </p:pic>
      </p:grpSp>
    </p:spTree>
    <p:extLst>
      <p:ext uri="{BB962C8B-B14F-4D97-AF65-F5344CB8AC3E}">
        <p14:creationId xmlns:p14="http://schemas.microsoft.com/office/powerpoint/2010/main" val="370885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10" name="Kuva 9">
            <a:extLst>
              <a:ext uri="{FF2B5EF4-FFF2-40B4-BE49-F238E27FC236}">
                <a16:creationId xmlns:a16="http://schemas.microsoft.com/office/drawing/2014/main" id="{3CDE4DDB-E49C-6377-08A3-BBB7EFA1E519}"/>
              </a:ext>
            </a:extLst>
          </p:cNvPr>
          <p:cNvPicPr>
            <a:picLocks noChangeAspect="1"/>
          </p:cNvPicPr>
          <p:nvPr/>
        </p:nvPicPr>
        <p:blipFill>
          <a:blip r:embed="rId4"/>
          <a:stretch>
            <a:fillRect/>
          </a:stretch>
        </p:blipFill>
        <p:spPr>
          <a:xfrm>
            <a:off x="814387" y="1667324"/>
            <a:ext cx="7515225" cy="3057525"/>
          </a:xfrm>
          <a:prstGeom prst="rect">
            <a:avLst/>
          </a:prstGeom>
        </p:spPr>
      </p:pic>
    </p:spTree>
    <p:extLst>
      <p:ext uri="{BB962C8B-B14F-4D97-AF65-F5344CB8AC3E}">
        <p14:creationId xmlns:p14="http://schemas.microsoft.com/office/powerpoint/2010/main" val="15331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46E07DA3-33DF-E216-201B-A69544B89A23}"/>
              </a:ext>
            </a:extLst>
          </p:cNvPr>
          <p:cNvGrpSpPr/>
          <p:nvPr/>
        </p:nvGrpSpPr>
        <p:grpSpPr>
          <a:xfrm>
            <a:off x="848535" y="622160"/>
            <a:ext cx="8295465" cy="6234390"/>
            <a:chOff x="848535" y="622160"/>
            <a:chExt cx="8295465" cy="623439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ABCF5025-1899-30EF-C24D-454F884BB192}"/>
                </a:ext>
              </a:extLst>
            </p:cNvPr>
            <p:cNvPicPr>
              <a:picLocks noChangeAspect="1"/>
            </p:cNvPicPr>
            <p:nvPr/>
          </p:nvPicPr>
          <p:blipFill>
            <a:blip r:embed="rId4"/>
            <a:stretch>
              <a:fillRect/>
            </a:stretch>
          </p:blipFill>
          <p:spPr>
            <a:xfrm>
              <a:off x="848535" y="1147829"/>
              <a:ext cx="2145777" cy="4291554"/>
            </a:xfrm>
            <a:prstGeom prst="rect">
              <a:avLst/>
            </a:prstGeom>
          </p:spPr>
        </p:pic>
        <p:pic>
          <p:nvPicPr>
            <p:cNvPr id="6" name="Kuva 5">
              <a:extLst>
                <a:ext uri="{FF2B5EF4-FFF2-40B4-BE49-F238E27FC236}">
                  <a16:creationId xmlns:a16="http://schemas.microsoft.com/office/drawing/2014/main" id="{D2227FAD-3BDA-19E3-D20A-3CB1377CBFB2}"/>
                </a:ext>
              </a:extLst>
            </p:cNvPr>
            <p:cNvPicPr>
              <a:picLocks noChangeAspect="1"/>
            </p:cNvPicPr>
            <p:nvPr/>
          </p:nvPicPr>
          <p:blipFill>
            <a:blip r:embed="rId5"/>
            <a:stretch>
              <a:fillRect/>
            </a:stretch>
          </p:blipFill>
          <p:spPr>
            <a:xfrm>
              <a:off x="3353649" y="1122717"/>
              <a:ext cx="2145777" cy="5158596"/>
            </a:xfrm>
            <a:prstGeom prst="rect">
              <a:avLst/>
            </a:prstGeom>
          </p:spPr>
        </p:pic>
        <p:pic>
          <p:nvPicPr>
            <p:cNvPr id="8" name="Kuva 7">
              <a:extLst>
                <a:ext uri="{FF2B5EF4-FFF2-40B4-BE49-F238E27FC236}">
                  <a16:creationId xmlns:a16="http://schemas.microsoft.com/office/drawing/2014/main" id="{43BBCC4D-65A1-297B-D868-CC195AEF667F}"/>
                </a:ext>
              </a:extLst>
            </p:cNvPr>
            <p:cNvPicPr>
              <a:picLocks noChangeAspect="1"/>
            </p:cNvPicPr>
            <p:nvPr/>
          </p:nvPicPr>
          <p:blipFill>
            <a:blip r:embed="rId6"/>
            <a:stretch>
              <a:fillRect/>
            </a:stretch>
          </p:blipFill>
          <p:spPr>
            <a:xfrm>
              <a:off x="6028921" y="1162598"/>
              <a:ext cx="2057314" cy="4262017"/>
            </a:xfrm>
            <a:prstGeom prst="rect">
              <a:avLst/>
            </a:prstGeom>
          </p:spPr>
        </p:pic>
        <p:sp>
          <p:nvSpPr>
            <p:cNvPr id="9" name="Tekstiruutu 8">
              <a:extLst>
                <a:ext uri="{FF2B5EF4-FFF2-40B4-BE49-F238E27FC236}">
                  <a16:creationId xmlns:a16="http://schemas.microsoft.com/office/drawing/2014/main" id="{976920F2-DD1A-6DB3-0CD0-58F2EEDD4273}"/>
                </a:ext>
              </a:extLst>
            </p:cNvPr>
            <p:cNvSpPr txBox="1"/>
            <p:nvPr/>
          </p:nvSpPr>
          <p:spPr>
            <a:xfrm>
              <a:off x="1233578" y="622160"/>
              <a:ext cx="5762445" cy="461665"/>
            </a:xfrm>
            <a:prstGeom prst="rect">
              <a:avLst/>
            </a:prstGeom>
            <a:noFill/>
          </p:spPr>
          <p:txBody>
            <a:bodyPr wrap="square" rtlCol="0">
              <a:spAutoFit/>
            </a:bodyPr>
            <a:lstStyle/>
            <a:p>
              <a:r>
                <a:rPr lang="fi-FI" sz="2400" b="1" dirty="0">
                  <a:solidFill>
                    <a:schemeClr val="accent5"/>
                  </a:solidFill>
                </a:rPr>
                <a:t>Kromosomimutaatioiden tyypit 1</a:t>
              </a:r>
              <a:endParaRPr lang="en-FI" sz="2400" b="1" dirty="0">
                <a:solidFill>
                  <a:schemeClr val="accent5"/>
                </a:solidFill>
              </a:endParaRPr>
            </a:p>
          </p:txBody>
        </p:sp>
      </p:grpSp>
    </p:spTree>
    <p:extLst>
      <p:ext uri="{BB962C8B-B14F-4D97-AF65-F5344CB8AC3E}">
        <p14:creationId xmlns:p14="http://schemas.microsoft.com/office/powerpoint/2010/main" val="296002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7A2B9859-18CE-C43C-8195-63D74B0BEC7C}"/>
              </a:ext>
            </a:extLst>
          </p:cNvPr>
          <p:cNvGrpSpPr/>
          <p:nvPr/>
        </p:nvGrpSpPr>
        <p:grpSpPr>
          <a:xfrm>
            <a:off x="1019457" y="776377"/>
            <a:ext cx="8124543" cy="6080173"/>
            <a:chOff x="1019457" y="776377"/>
            <a:chExt cx="8124543" cy="6080173"/>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BAA38A0E-2ACE-5615-51C9-615E427D786D}"/>
                </a:ext>
              </a:extLst>
            </p:cNvPr>
            <p:cNvPicPr>
              <a:picLocks noChangeAspect="1"/>
            </p:cNvPicPr>
            <p:nvPr/>
          </p:nvPicPr>
          <p:blipFill>
            <a:blip r:embed="rId4"/>
            <a:stretch>
              <a:fillRect/>
            </a:stretch>
          </p:blipFill>
          <p:spPr>
            <a:xfrm>
              <a:off x="4971589" y="1764098"/>
              <a:ext cx="3152956" cy="3329804"/>
            </a:xfrm>
            <a:prstGeom prst="rect">
              <a:avLst/>
            </a:prstGeom>
          </p:spPr>
        </p:pic>
        <p:pic>
          <p:nvPicPr>
            <p:cNvPr id="6" name="Kuva 5">
              <a:extLst>
                <a:ext uri="{FF2B5EF4-FFF2-40B4-BE49-F238E27FC236}">
                  <a16:creationId xmlns:a16="http://schemas.microsoft.com/office/drawing/2014/main" id="{2E4ABA33-D9CA-C9A2-3C7D-154A76704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57" y="1764098"/>
              <a:ext cx="3152955" cy="3329804"/>
            </a:xfrm>
            <a:prstGeom prst="rect">
              <a:avLst/>
            </a:prstGeom>
          </p:spPr>
        </p:pic>
        <p:sp>
          <p:nvSpPr>
            <p:cNvPr id="7" name="Tekstiruutu 6">
              <a:extLst>
                <a:ext uri="{FF2B5EF4-FFF2-40B4-BE49-F238E27FC236}">
                  <a16:creationId xmlns:a16="http://schemas.microsoft.com/office/drawing/2014/main" id="{E12A445E-B7C9-6E91-F792-99DDA6BD0ECF}"/>
                </a:ext>
              </a:extLst>
            </p:cNvPr>
            <p:cNvSpPr txBox="1"/>
            <p:nvPr/>
          </p:nvSpPr>
          <p:spPr>
            <a:xfrm>
              <a:off x="1019457" y="776377"/>
              <a:ext cx="5622883" cy="461665"/>
            </a:xfrm>
            <a:prstGeom prst="rect">
              <a:avLst/>
            </a:prstGeom>
            <a:noFill/>
          </p:spPr>
          <p:txBody>
            <a:bodyPr wrap="square" rtlCol="0">
              <a:spAutoFit/>
            </a:bodyPr>
            <a:lstStyle/>
            <a:p>
              <a:r>
                <a:rPr lang="fi-FI" sz="2400" b="1" dirty="0">
                  <a:solidFill>
                    <a:schemeClr val="accent5"/>
                  </a:solidFill>
                </a:rPr>
                <a:t>Kromosomimutaatioiden tyypit 2</a:t>
              </a:r>
              <a:endParaRPr lang="en-FI" sz="2400" b="1" dirty="0">
                <a:solidFill>
                  <a:schemeClr val="accent5"/>
                </a:solidFill>
              </a:endParaRPr>
            </a:p>
          </p:txBody>
        </p:sp>
      </p:grpSp>
    </p:spTree>
    <p:extLst>
      <p:ext uri="{BB962C8B-B14F-4D97-AF65-F5344CB8AC3E}">
        <p14:creationId xmlns:p14="http://schemas.microsoft.com/office/powerpoint/2010/main" val="153529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537CC464-C3A7-3128-6E5D-F9243E845AB5}"/>
              </a:ext>
            </a:extLst>
          </p:cNvPr>
          <p:cNvGrpSpPr/>
          <p:nvPr/>
        </p:nvGrpSpPr>
        <p:grpSpPr>
          <a:xfrm>
            <a:off x="1316175" y="650921"/>
            <a:ext cx="7827825" cy="6205629"/>
            <a:chOff x="1316175" y="650921"/>
            <a:chExt cx="7827825" cy="6205629"/>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2ECFBAED-C981-761D-FD5F-9AE514E0F667}"/>
                </a:ext>
              </a:extLst>
            </p:cNvPr>
            <p:cNvPicPr>
              <a:picLocks noChangeAspect="1"/>
            </p:cNvPicPr>
            <p:nvPr/>
          </p:nvPicPr>
          <p:blipFill>
            <a:blip r:embed="rId4"/>
            <a:stretch>
              <a:fillRect/>
            </a:stretch>
          </p:blipFill>
          <p:spPr>
            <a:xfrm>
              <a:off x="1419691" y="650921"/>
              <a:ext cx="6128422" cy="4232580"/>
            </a:xfrm>
            <a:prstGeom prst="rect">
              <a:avLst/>
            </a:prstGeom>
          </p:spPr>
        </p:pic>
        <p:sp>
          <p:nvSpPr>
            <p:cNvPr id="5" name="Tekstiruutu 4">
              <a:extLst>
                <a:ext uri="{FF2B5EF4-FFF2-40B4-BE49-F238E27FC236}">
                  <a16:creationId xmlns:a16="http://schemas.microsoft.com/office/drawing/2014/main" id="{888DAB72-D147-8D19-35CF-E856776A2582}"/>
                </a:ext>
              </a:extLst>
            </p:cNvPr>
            <p:cNvSpPr txBox="1"/>
            <p:nvPr/>
          </p:nvSpPr>
          <p:spPr>
            <a:xfrm>
              <a:off x="1316175" y="4972244"/>
              <a:ext cx="7073660" cy="1323439"/>
            </a:xfrm>
            <a:prstGeom prst="rect">
              <a:avLst/>
            </a:prstGeom>
            <a:noFill/>
          </p:spPr>
          <p:txBody>
            <a:bodyPr wrap="square" rtlCol="0">
              <a:spAutoFit/>
            </a:bodyPr>
            <a:lstStyle/>
            <a:p>
              <a:r>
                <a:rPr lang="fi-FI" sz="2000" dirty="0"/>
                <a:t>Ihmisellä tunnetaan niin sanottu CDC-oireyhtymä (</a:t>
              </a:r>
              <a:r>
                <a:rPr lang="fi-FI" sz="2000" dirty="0" err="1"/>
                <a:t>cri</a:t>
              </a:r>
              <a:r>
                <a:rPr lang="fi-FI" sz="2000" dirty="0"/>
                <a:t>-du-</a:t>
              </a:r>
              <a:r>
                <a:rPr lang="fi-FI" sz="2000" dirty="0" err="1"/>
                <a:t>chat</a:t>
              </a:r>
              <a:r>
                <a:rPr lang="fi-FI" sz="2000" dirty="0"/>
                <a:t>) </a:t>
              </a:r>
            </a:p>
            <a:p>
              <a:r>
                <a:rPr lang="fi-FI" sz="2000" dirty="0"/>
                <a:t>eli kissanparkaisusyndrooma, jossa toisesta kromosomin</a:t>
              </a:r>
            </a:p>
            <a:p>
              <a:r>
                <a:rPr lang="fi-FI" sz="2000" dirty="0"/>
                <a:t>numero 5 vastinkromosomeista puuttuu lyhyt haara joko osittain tai kokonaan.</a:t>
              </a:r>
              <a:endParaRPr lang="en-FI" sz="2000" dirty="0"/>
            </a:p>
          </p:txBody>
        </p:sp>
      </p:grpSp>
    </p:spTree>
    <p:extLst>
      <p:ext uri="{BB962C8B-B14F-4D97-AF65-F5344CB8AC3E}">
        <p14:creationId xmlns:p14="http://schemas.microsoft.com/office/powerpoint/2010/main" val="224063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3D72DFDB-877A-3863-7BF2-7E7DA0581A06}"/>
              </a:ext>
            </a:extLst>
          </p:cNvPr>
          <p:cNvGrpSpPr/>
          <p:nvPr/>
        </p:nvGrpSpPr>
        <p:grpSpPr>
          <a:xfrm>
            <a:off x="1086928" y="756656"/>
            <a:ext cx="8057072" cy="6099894"/>
            <a:chOff x="1086928" y="756656"/>
            <a:chExt cx="8057072" cy="6099894"/>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F6D00270-7638-E5FE-751E-ECAF6749CDA3}"/>
                </a:ext>
              </a:extLst>
            </p:cNvPr>
            <p:cNvPicPr>
              <a:picLocks noChangeAspect="1"/>
            </p:cNvPicPr>
            <p:nvPr/>
          </p:nvPicPr>
          <p:blipFill>
            <a:blip r:embed="rId3"/>
            <a:stretch>
              <a:fillRect/>
            </a:stretch>
          </p:blipFill>
          <p:spPr>
            <a:xfrm>
              <a:off x="1177505" y="756656"/>
              <a:ext cx="6788989" cy="4173129"/>
            </a:xfrm>
            <a:prstGeom prst="rect">
              <a:avLst/>
            </a:prstGeom>
          </p:spPr>
        </p:pic>
        <p:sp>
          <p:nvSpPr>
            <p:cNvPr id="5" name="Tekstiruutu 4">
              <a:extLst>
                <a:ext uri="{FF2B5EF4-FFF2-40B4-BE49-F238E27FC236}">
                  <a16:creationId xmlns:a16="http://schemas.microsoft.com/office/drawing/2014/main" id="{555534AF-7693-7693-7EC8-B470DDCECEB2}"/>
                </a:ext>
              </a:extLst>
            </p:cNvPr>
            <p:cNvSpPr txBox="1"/>
            <p:nvPr/>
          </p:nvSpPr>
          <p:spPr>
            <a:xfrm>
              <a:off x="1086928" y="4994348"/>
              <a:ext cx="6788989" cy="1323439"/>
            </a:xfrm>
            <a:prstGeom prst="rect">
              <a:avLst/>
            </a:prstGeom>
            <a:noFill/>
          </p:spPr>
          <p:txBody>
            <a:bodyPr wrap="square" rtlCol="0">
              <a:spAutoFit/>
            </a:bodyPr>
            <a:lstStyle/>
            <a:p>
              <a:r>
                <a:rPr lang="fi-FI" sz="2000" dirty="0"/>
                <a:t>Kromosomimutaatioiden seurauksena muodostuneet DNA:n toistojaksot ovat kullakin ihmisellä yksilölliset. Toistojaksojen avulla yksilö voidaan tunnistaa luotettavasti pienestäkin määrästä DNA:ta.</a:t>
              </a:r>
              <a:endParaRPr lang="en-FI" sz="2000" dirty="0"/>
            </a:p>
          </p:txBody>
        </p:sp>
      </p:grpSp>
    </p:spTree>
    <p:extLst>
      <p:ext uri="{BB962C8B-B14F-4D97-AF65-F5344CB8AC3E}">
        <p14:creationId xmlns:p14="http://schemas.microsoft.com/office/powerpoint/2010/main" val="157399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B785C8B4-6462-51AC-414F-AD23ED18D49B}"/>
              </a:ext>
            </a:extLst>
          </p:cNvPr>
          <p:cNvGrpSpPr/>
          <p:nvPr/>
        </p:nvGrpSpPr>
        <p:grpSpPr>
          <a:xfrm>
            <a:off x="648688" y="660730"/>
            <a:ext cx="8495312" cy="6195820"/>
            <a:chOff x="648688" y="660730"/>
            <a:chExt cx="8495312" cy="619582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50D03816-B6FF-2699-29F0-C8E1F889DB4B}"/>
                </a:ext>
              </a:extLst>
            </p:cNvPr>
            <p:cNvPicPr>
              <a:picLocks noChangeAspect="1"/>
            </p:cNvPicPr>
            <p:nvPr/>
          </p:nvPicPr>
          <p:blipFill>
            <a:blip r:embed="rId3"/>
            <a:stretch>
              <a:fillRect/>
            </a:stretch>
          </p:blipFill>
          <p:spPr>
            <a:xfrm>
              <a:off x="648688" y="660730"/>
              <a:ext cx="7663509" cy="5198083"/>
            </a:xfrm>
            <a:prstGeom prst="rect">
              <a:avLst/>
            </a:prstGeom>
          </p:spPr>
        </p:pic>
      </p:grpSp>
    </p:spTree>
    <p:extLst>
      <p:ext uri="{BB962C8B-B14F-4D97-AF65-F5344CB8AC3E}">
        <p14:creationId xmlns:p14="http://schemas.microsoft.com/office/powerpoint/2010/main" val="358923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C573EBBC-CEFD-60A7-FF81-8EBA55E67167}"/>
              </a:ext>
            </a:extLst>
          </p:cNvPr>
          <p:cNvGrpSpPr/>
          <p:nvPr/>
        </p:nvGrpSpPr>
        <p:grpSpPr>
          <a:xfrm>
            <a:off x="1199072" y="585787"/>
            <a:ext cx="7944928" cy="6270763"/>
            <a:chOff x="1199072" y="585787"/>
            <a:chExt cx="7944928" cy="6270763"/>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F0E4450B-4675-AE46-5FE1-5B106B2E4053}"/>
                </a:ext>
              </a:extLst>
            </p:cNvPr>
            <p:cNvPicPr>
              <a:picLocks noChangeAspect="1"/>
            </p:cNvPicPr>
            <p:nvPr/>
          </p:nvPicPr>
          <p:blipFill>
            <a:blip r:embed="rId3"/>
            <a:stretch>
              <a:fillRect/>
            </a:stretch>
          </p:blipFill>
          <p:spPr>
            <a:xfrm>
              <a:off x="2713187" y="585787"/>
              <a:ext cx="4476750" cy="5686425"/>
            </a:xfrm>
            <a:prstGeom prst="rect">
              <a:avLst/>
            </a:prstGeom>
          </p:spPr>
        </p:pic>
        <p:sp>
          <p:nvSpPr>
            <p:cNvPr id="5" name="Tekstiruutu 4">
              <a:extLst>
                <a:ext uri="{FF2B5EF4-FFF2-40B4-BE49-F238E27FC236}">
                  <a16:creationId xmlns:a16="http://schemas.microsoft.com/office/drawing/2014/main" id="{5CDC4380-7959-AE2A-8729-EEF3B625CEE6}"/>
                </a:ext>
              </a:extLst>
            </p:cNvPr>
            <p:cNvSpPr txBox="1"/>
            <p:nvPr/>
          </p:nvSpPr>
          <p:spPr>
            <a:xfrm>
              <a:off x="1199072" y="923026"/>
              <a:ext cx="2493034" cy="830997"/>
            </a:xfrm>
            <a:prstGeom prst="rect">
              <a:avLst/>
            </a:prstGeom>
            <a:noFill/>
          </p:spPr>
          <p:txBody>
            <a:bodyPr wrap="square" rtlCol="0">
              <a:spAutoFit/>
            </a:bodyPr>
            <a:lstStyle/>
            <a:p>
              <a:r>
                <a:rPr lang="fi-FI" sz="2400" b="1" dirty="0">
                  <a:solidFill>
                    <a:schemeClr val="accent5"/>
                  </a:solidFill>
                </a:rPr>
                <a:t>Downin oireyhtymä</a:t>
              </a:r>
              <a:endParaRPr lang="en-FI" sz="2400" b="1" dirty="0">
                <a:solidFill>
                  <a:schemeClr val="accent5"/>
                </a:solidFill>
              </a:endParaRPr>
            </a:p>
          </p:txBody>
        </p:sp>
      </p:grpSp>
    </p:spTree>
    <p:extLst>
      <p:ext uri="{BB962C8B-B14F-4D97-AF65-F5344CB8AC3E}">
        <p14:creationId xmlns:p14="http://schemas.microsoft.com/office/powerpoint/2010/main" val="143267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368F3737-4B04-00C4-25F9-95CEC8112C4E}"/>
              </a:ext>
            </a:extLst>
          </p:cNvPr>
          <p:cNvGrpSpPr/>
          <p:nvPr/>
        </p:nvGrpSpPr>
        <p:grpSpPr>
          <a:xfrm>
            <a:off x="1723955" y="815422"/>
            <a:ext cx="7420045" cy="6041128"/>
            <a:chOff x="1723955" y="815422"/>
            <a:chExt cx="7420045" cy="6041128"/>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7D36E292-D6F2-CBC4-8CAE-BDFE4BA95219}"/>
                </a:ext>
              </a:extLst>
            </p:cNvPr>
            <p:cNvPicPr>
              <a:picLocks noChangeAspect="1"/>
            </p:cNvPicPr>
            <p:nvPr/>
          </p:nvPicPr>
          <p:blipFill>
            <a:blip r:embed="rId3"/>
            <a:stretch>
              <a:fillRect/>
            </a:stretch>
          </p:blipFill>
          <p:spPr>
            <a:xfrm>
              <a:off x="1723955" y="1277087"/>
              <a:ext cx="5696090" cy="4908209"/>
            </a:xfrm>
            <a:prstGeom prst="rect">
              <a:avLst/>
            </a:prstGeom>
          </p:spPr>
        </p:pic>
        <p:sp>
          <p:nvSpPr>
            <p:cNvPr id="5" name="Tekstiruutu 4">
              <a:extLst>
                <a:ext uri="{FF2B5EF4-FFF2-40B4-BE49-F238E27FC236}">
                  <a16:creationId xmlns:a16="http://schemas.microsoft.com/office/drawing/2014/main" id="{8B8C6DC2-17C8-34F8-2476-1495B917F69D}"/>
                </a:ext>
              </a:extLst>
            </p:cNvPr>
            <p:cNvSpPr txBox="1"/>
            <p:nvPr/>
          </p:nvSpPr>
          <p:spPr>
            <a:xfrm>
              <a:off x="1723955" y="815422"/>
              <a:ext cx="5029200" cy="461665"/>
            </a:xfrm>
            <a:prstGeom prst="rect">
              <a:avLst/>
            </a:prstGeom>
            <a:noFill/>
          </p:spPr>
          <p:txBody>
            <a:bodyPr wrap="square" rtlCol="0">
              <a:spAutoFit/>
            </a:bodyPr>
            <a:lstStyle/>
            <a:p>
              <a:r>
                <a:rPr lang="fi-FI" sz="2400" b="1" dirty="0">
                  <a:solidFill>
                    <a:schemeClr val="accent5"/>
                  </a:solidFill>
                </a:rPr>
                <a:t>Downin oireyhtymä </a:t>
              </a:r>
              <a:r>
                <a:rPr lang="fi-FI" sz="2400" b="1" dirty="0" err="1">
                  <a:solidFill>
                    <a:schemeClr val="accent5"/>
                  </a:solidFill>
                </a:rPr>
                <a:t>karyotyypissä</a:t>
              </a:r>
              <a:endParaRPr lang="en-FI" sz="2400" b="1" dirty="0">
                <a:solidFill>
                  <a:schemeClr val="accent5"/>
                </a:solidFill>
              </a:endParaRPr>
            </a:p>
          </p:txBody>
        </p:sp>
      </p:grpSp>
    </p:spTree>
    <p:extLst>
      <p:ext uri="{BB962C8B-B14F-4D97-AF65-F5344CB8AC3E}">
        <p14:creationId xmlns:p14="http://schemas.microsoft.com/office/powerpoint/2010/main" val="205616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1A55FFE6-F0B6-1DF2-4CA2-76A60B502F61}"/>
              </a:ext>
            </a:extLst>
          </p:cNvPr>
          <p:cNvGrpSpPr/>
          <p:nvPr/>
        </p:nvGrpSpPr>
        <p:grpSpPr>
          <a:xfrm>
            <a:off x="810883" y="637286"/>
            <a:ext cx="8333117" cy="6219264"/>
            <a:chOff x="810883" y="637286"/>
            <a:chExt cx="8333117" cy="6219264"/>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0BA07273-325A-5997-BDD2-68EE163BF739}"/>
                </a:ext>
              </a:extLst>
            </p:cNvPr>
            <p:cNvPicPr>
              <a:picLocks noChangeAspect="1"/>
            </p:cNvPicPr>
            <p:nvPr/>
          </p:nvPicPr>
          <p:blipFill>
            <a:blip r:embed="rId4"/>
            <a:stretch>
              <a:fillRect/>
            </a:stretch>
          </p:blipFill>
          <p:spPr>
            <a:xfrm>
              <a:off x="810883" y="637286"/>
              <a:ext cx="7522234" cy="5583428"/>
            </a:xfrm>
            <a:prstGeom prst="rect">
              <a:avLst/>
            </a:prstGeom>
          </p:spPr>
        </p:pic>
        <p:sp>
          <p:nvSpPr>
            <p:cNvPr id="5" name="Tekstiruutu 4">
              <a:extLst>
                <a:ext uri="{FF2B5EF4-FFF2-40B4-BE49-F238E27FC236}">
                  <a16:creationId xmlns:a16="http://schemas.microsoft.com/office/drawing/2014/main" id="{0F773E8E-BFC2-C3FD-6046-ADF016B4A336}"/>
                </a:ext>
              </a:extLst>
            </p:cNvPr>
            <p:cNvSpPr txBox="1"/>
            <p:nvPr/>
          </p:nvSpPr>
          <p:spPr>
            <a:xfrm>
              <a:off x="1078302" y="828136"/>
              <a:ext cx="2035834" cy="461665"/>
            </a:xfrm>
            <a:prstGeom prst="rect">
              <a:avLst/>
            </a:prstGeom>
            <a:noFill/>
          </p:spPr>
          <p:txBody>
            <a:bodyPr wrap="square" rtlCol="0">
              <a:spAutoFit/>
            </a:bodyPr>
            <a:lstStyle/>
            <a:p>
              <a:r>
                <a:rPr lang="fi-FI" sz="2400" b="1" dirty="0" err="1">
                  <a:solidFill>
                    <a:schemeClr val="accent5"/>
                  </a:solidFill>
                </a:rPr>
                <a:t>Polyploidia</a:t>
              </a:r>
              <a:endParaRPr lang="en-FI" sz="2400" b="1" dirty="0">
                <a:solidFill>
                  <a:schemeClr val="accent5"/>
                </a:solidFill>
              </a:endParaRPr>
            </a:p>
          </p:txBody>
        </p:sp>
      </p:grpSp>
    </p:spTree>
    <p:extLst>
      <p:ext uri="{BB962C8B-B14F-4D97-AF65-F5344CB8AC3E}">
        <p14:creationId xmlns:p14="http://schemas.microsoft.com/office/powerpoint/2010/main" val="53686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079123C0-216A-851C-4F7E-69326EF8F919}"/>
              </a:ext>
            </a:extLst>
          </p:cNvPr>
          <p:cNvGrpSpPr/>
          <p:nvPr/>
        </p:nvGrpSpPr>
        <p:grpSpPr>
          <a:xfrm>
            <a:off x="236255" y="1015624"/>
            <a:ext cx="8907745" cy="5842376"/>
            <a:chOff x="236255" y="1015624"/>
            <a:chExt cx="8907745" cy="584237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5736D99E-D19A-44F0-8E34-93EAFCD4C123}"/>
                </a:ext>
              </a:extLst>
            </p:cNvPr>
            <p:cNvPicPr>
              <a:picLocks noChangeAspect="1"/>
            </p:cNvPicPr>
            <p:nvPr/>
          </p:nvPicPr>
          <p:blipFill>
            <a:blip r:embed="rId3"/>
            <a:stretch>
              <a:fillRect/>
            </a:stretch>
          </p:blipFill>
          <p:spPr>
            <a:xfrm>
              <a:off x="236255" y="1015624"/>
              <a:ext cx="8844610" cy="3741101"/>
            </a:xfrm>
            <a:prstGeom prst="rect">
              <a:avLst/>
            </a:prstGeom>
          </p:spPr>
        </p:pic>
      </p:grpSp>
    </p:spTree>
    <p:extLst>
      <p:ext uri="{BB962C8B-B14F-4D97-AF65-F5344CB8AC3E}">
        <p14:creationId xmlns:p14="http://schemas.microsoft.com/office/powerpoint/2010/main" val="27659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Ryhmä 8">
            <a:extLst>
              <a:ext uri="{FF2B5EF4-FFF2-40B4-BE49-F238E27FC236}">
                <a16:creationId xmlns:a16="http://schemas.microsoft.com/office/drawing/2014/main" id="{C82F449E-8B86-6BF0-E551-C423FC903EED}"/>
              </a:ext>
            </a:extLst>
          </p:cNvPr>
          <p:cNvGrpSpPr/>
          <p:nvPr/>
        </p:nvGrpSpPr>
        <p:grpSpPr>
          <a:xfrm>
            <a:off x="879806" y="1199630"/>
            <a:ext cx="8264194" cy="5741761"/>
            <a:chOff x="879806" y="1114789"/>
            <a:chExt cx="8264194" cy="5741761"/>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8" name="Kuva 7">
              <a:extLst>
                <a:ext uri="{FF2B5EF4-FFF2-40B4-BE49-F238E27FC236}">
                  <a16:creationId xmlns:a16="http://schemas.microsoft.com/office/drawing/2014/main" id="{2C45B18A-D7A1-FCBD-50CB-BA226D9E2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806" y="1114789"/>
              <a:ext cx="7384387" cy="3620778"/>
            </a:xfrm>
            <a:prstGeom prst="rect">
              <a:avLst/>
            </a:prstGeom>
          </p:spPr>
        </p:pic>
      </p:grpSp>
    </p:spTree>
    <p:extLst>
      <p:ext uri="{BB962C8B-B14F-4D97-AF65-F5344CB8AC3E}">
        <p14:creationId xmlns:p14="http://schemas.microsoft.com/office/powerpoint/2010/main" val="418106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43A65BE2-B531-0352-591E-6E69934A793F}"/>
              </a:ext>
            </a:extLst>
          </p:cNvPr>
          <p:cNvGrpSpPr/>
          <p:nvPr/>
        </p:nvGrpSpPr>
        <p:grpSpPr>
          <a:xfrm>
            <a:off x="755977" y="1086928"/>
            <a:ext cx="8388023" cy="5769622"/>
            <a:chOff x="755977" y="1086928"/>
            <a:chExt cx="8388023" cy="5769622"/>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0AEA1C76-D9C8-C6A0-068B-41775759E16B}"/>
                </a:ext>
              </a:extLst>
            </p:cNvPr>
            <p:cNvPicPr>
              <a:picLocks noChangeAspect="1"/>
            </p:cNvPicPr>
            <p:nvPr/>
          </p:nvPicPr>
          <p:blipFill>
            <a:blip r:embed="rId4"/>
            <a:stretch>
              <a:fillRect/>
            </a:stretch>
          </p:blipFill>
          <p:spPr>
            <a:xfrm>
              <a:off x="755977" y="2349789"/>
              <a:ext cx="7461329" cy="2394739"/>
            </a:xfrm>
            <a:prstGeom prst="rect">
              <a:avLst/>
            </a:prstGeom>
          </p:spPr>
        </p:pic>
        <p:sp>
          <p:nvSpPr>
            <p:cNvPr id="5" name="Tekstiruutu 4">
              <a:extLst>
                <a:ext uri="{FF2B5EF4-FFF2-40B4-BE49-F238E27FC236}">
                  <a16:creationId xmlns:a16="http://schemas.microsoft.com/office/drawing/2014/main" id="{6BC90554-51EE-7648-3139-7DDB98A7C21B}"/>
                </a:ext>
              </a:extLst>
            </p:cNvPr>
            <p:cNvSpPr txBox="1"/>
            <p:nvPr/>
          </p:nvSpPr>
          <p:spPr>
            <a:xfrm>
              <a:off x="819509" y="1086928"/>
              <a:ext cx="4477110" cy="400110"/>
            </a:xfrm>
            <a:prstGeom prst="rect">
              <a:avLst/>
            </a:prstGeom>
            <a:noFill/>
          </p:spPr>
          <p:txBody>
            <a:bodyPr wrap="square" rtlCol="0">
              <a:spAutoFit/>
            </a:bodyPr>
            <a:lstStyle/>
            <a:p>
              <a:r>
                <a:rPr lang="fi-FI" sz="2000" b="1" dirty="0">
                  <a:solidFill>
                    <a:schemeClr val="accent5"/>
                  </a:solidFill>
                </a:rPr>
                <a:t>Mutaatioiden vaikutukset</a:t>
              </a:r>
              <a:endParaRPr lang="en-FI" sz="2000" b="1" dirty="0">
                <a:solidFill>
                  <a:schemeClr val="accent5"/>
                </a:solidFill>
              </a:endParaRPr>
            </a:p>
          </p:txBody>
        </p:sp>
      </p:grpSp>
    </p:spTree>
    <p:extLst>
      <p:ext uri="{BB962C8B-B14F-4D97-AF65-F5344CB8AC3E}">
        <p14:creationId xmlns:p14="http://schemas.microsoft.com/office/powerpoint/2010/main" val="54286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E2BFD916-2444-BB7C-4ED3-2273AA6BFDAD}"/>
              </a:ext>
            </a:extLst>
          </p:cNvPr>
          <p:cNvGrpSpPr/>
          <p:nvPr/>
        </p:nvGrpSpPr>
        <p:grpSpPr>
          <a:xfrm>
            <a:off x="1216324" y="557212"/>
            <a:ext cx="7927676" cy="6299338"/>
            <a:chOff x="1216324" y="557212"/>
            <a:chExt cx="7927676" cy="6299338"/>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B5920810-63FD-3A66-CC60-BE3D6B696CFF}"/>
                </a:ext>
              </a:extLst>
            </p:cNvPr>
            <p:cNvPicPr>
              <a:picLocks noChangeAspect="1"/>
            </p:cNvPicPr>
            <p:nvPr/>
          </p:nvPicPr>
          <p:blipFill>
            <a:blip r:embed="rId4"/>
            <a:stretch>
              <a:fillRect/>
            </a:stretch>
          </p:blipFill>
          <p:spPr>
            <a:xfrm>
              <a:off x="3500168" y="557212"/>
              <a:ext cx="3886200" cy="5743575"/>
            </a:xfrm>
            <a:prstGeom prst="rect">
              <a:avLst/>
            </a:prstGeom>
          </p:spPr>
        </p:pic>
        <p:sp>
          <p:nvSpPr>
            <p:cNvPr id="5" name="Tekstiruutu 4">
              <a:extLst>
                <a:ext uri="{FF2B5EF4-FFF2-40B4-BE49-F238E27FC236}">
                  <a16:creationId xmlns:a16="http://schemas.microsoft.com/office/drawing/2014/main" id="{DEA9A79C-5998-945F-CA8B-4637A979DADF}"/>
                </a:ext>
              </a:extLst>
            </p:cNvPr>
            <p:cNvSpPr txBox="1"/>
            <p:nvPr/>
          </p:nvSpPr>
          <p:spPr>
            <a:xfrm>
              <a:off x="1216324" y="638355"/>
              <a:ext cx="2070339" cy="830997"/>
            </a:xfrm>
            <a:prstGeom prst="rect">
              <a:avLst/>
            </a:prstGeom>
            <a:noFill/>
          </p:spPr>
          <p:txBody>
            <a:bodyPr wrap="square" rtlCol="0">
              <a:spAutoFit/>
            </a:bodyPr>
            <a:lstStyle/>
            <a:p>
              <a:r>
                <a:rPr lang="fi-FI" sz="2400" b="1" dirty="0">
                  <a:solidFill>
                    <a:schemeClr val="accent5"/>
                  </a:solidFill>
                </a:rPr>
                <a:t>Syövän kehittyminen</a:t>
              </a:r>
              <a:endParaRPr lang="en-FI" sz="2400" b="1" dirty="0">
                <a:solidFill>
                  <a:schemeClr val="accent5"/>
                </a:solidFill>
              </a:endParaRPr>
            </a:p>
          </p:txBody>
        </p:sp>
      </p:grpSp>
    </p:spTree>
    <p:extLst>
      <p:ext uri="{BB962C8B-B14F-4D97-AF65-F5344CB8AC3E}">
        <p14:creationId xmlns:p14="http://schemas.microsoft.com/office/powerpoint/2010/main" val="3510200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4401205"/>
          </a:xfrm>
          <a:prstGeom prst="rect">
            <a:avLst/>
          </a:prstGeom>
          <a:noFill/>
        </p:spPr>
        <p:txBody>
          <a:bodyPr wrap="square" rtlCol="0">
            <a:spAutoFit/>
          </a:bodyPr>
          <a:lstStyle/>
          <a:p>
            <a:r>
              <a:rPr lang="fi-FI" sz="2800" b="1" dirty="0"/>
              <a:t>Kuvalähteet</a:t>
            </a:r>
          </a:p>
          <a:p>
            <a:endParaRPr lang="fi-FI" dirty="0"/>
          </a:p>
          <a:p>
            <a:r>
              <a:rPr lang="fi-FI" b="1" dirty="0"/>
              <a:t>Piirroskuvat</a:t>
            </a:r>
          </a:p>
          <a:p>
            <a:endParaRPr lang="fi-FI" dirty="0"/>
          </a:p>
          <a:p>
            <a:r>
              <a:rPr lang="fi-FI" dirty="0"/>
              <a:t>Joona Aalto: diat 3, 5, 7, 8, 9, 11, 12, 16, 20, 21</a:t>
            </a:r>
          </a:p>
          <a:p>
            <a:endParaRPr lang="fi-FI" dirty="0"/>
          </a:p>
          <a:p>
            <a:r>
              <a:rPr lang="fi-FI" dirty="0"/>
              <a:t>Johanna </a:t>
            </a:r>
            <a:r>
              <a:rPr lang="fi-FI" dirty="0" err="1"/>
              <a:t>Tarkela</a:t>
            </a:r>
            <a:r>
              <a:rPr lang="fi-FI" dirty="0"/>
              <a:t>: dia 18</a:t>
            </a:r>
          </a:p>
          <a:p>
            <a:endParaRPr lang="fi-FI" dirty="0"/>
          </a:p>
          <a:p>
            <a:r>
              <a:rPr lang="fi-FI" b="1" dirty="0"/>
              <a:t>Valokuvat</a:t>
            </a:r>
          </a:p>
          <a:p>
            <a:endParaRPr lang="fi-FI" b="1" dirty="0"/>
          </a:p>
          <a:p>
            <a:r>
              <a:rPr lang="fi-FI" dirty="0" err="1"/>
              <a:t>Nature</a:t>
            </a:r>
            <a:r>
              <a:rPr lang="fi-FI" dirty="0"/>
              <a:t> Picture Library / </a:t>
            </a:r>
            <a:r>
              <a:rPr lang="fi-FI" dirty="0" err="1"/>
              <a:t>MVPhotos</a:t>
            </a:r>
            <a:r>
              <a:rPr lang="fi-FI" dirty="0"/>
              <a:t>: dia 1</a:t>
            </a:r>
          </a:p>
          <a:p>
            <a:endParaRPr lang="fi-FI" dirty="0"/>
          </a:p>
          <a:p>
            <a:r>
              <a:rPr lang="fi-FI" dirty="0" err="1"/>
              <a:t>Shutterstock</a:t>
            </a:r>
            <a:r>
              <a:rPr lang="fi-FI" dirty="0"/>
              <a:t>: diat 4, 9, 13, 14, 17</a:t>
            </a:r>
          </a:p>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spTree>
    <p:extLst>
      <p:ext uri="{BB962C8B-B14F-4D97-AF65-F5344CB8AC3E}">
        <p14:creationId xmlns:p14="http://schemas.microsoft.com/office/powerpoint/2010/main" val="359767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D60060DB-DE1C-7A00-C14E-F01B9C46D89A}"/>
              </a:ext>
            </a:extLst>
          </p:cNvPr>
          <p:cNvGrpSpPr/>
          <p:nvPr/>
        </p:nvGrpSpPr>
        <p:grpSpPr>
          <a:xfrm>
            <a:off x="837586" y="612475"/>
            <a:ext cx="8306414" cy="6244075"/>
            <a:chOff x="837586" y="612475"/>
            <a:chExt cx="8306414" cy="6244075"/>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72AAFEAA-0966-8665-DB70-B0A58DA58B9F}"/>
                </a:ext>
              </a:extLst>
            </p:cNvPr>
            <p:cNvPicPr>
              <a:picLocks noChangeAspect="1"/>
            </p:cNvPicPr>
            <p:nvPr/>
          </p:nvPicPr>
          <p:blipFill>
            <a:blip r:embed="rId3"/>
            <a:stretch>
              <a:fillRect/>
            </a:stretch>
          </p:blipFill>
          <p:spPr>
            <a:xfrm>
              <a:off x="837587" y="1105893"/>
              <a:ext cx="7345213" cy="5079794"/>
            </a:xfrm>
            <a:prstGeom prst="rect">
              <a:avLst/>
            </a:prstGeom>
          </p:spPr>
        </p:pic>
        <p:sp>
          <p:nvSpPr>
            <p:cNvPr id="5" name="Tekstiruutu 4">
              <a:extLst>
                <a:ext uri="{FF2B5EF4-FFF2-40B4-BE49-F238E27FC236}">
                  <a16:creationId xmlns:a16="http://schemas.microsoft.com/office/drawing/2014/main" id="{3CDD02B6-0300-04A8-F1D5-120EF6A80231}"/>
                </a:ext>
              </a:extLst>
            </p:cNvPr>
            <p:cNvSpPr txBox="1"/>
            <p:nvPr/>
          </p:nvSpPr>
          <p:spPr>
            <a:xfrm>
              <a:off x="837586" y="612475"/>
              <a:ext cx="6399975" cy="461665"/>
            </a:xfrm>
            <a:prstGeom prst="rect">
              <a:avLst/>
            </a:prstGeom>
            <a:noFill/>
          </p:spPr>
          <p:txBody>
            <a:bodyPr wrap="square" rtlCol="0">
              <a:spAutoFit/>
            </a:bodyPr>
            <a:lstStyle/>
            <a:p>
              <a:r>
                <a:rPr lang="fi-FI" sz="2400" b="1" dirty="0">
                  <a:solidFill>
                    <a:schemeClr val="accent5"/>
                  </a:solidFill>
                </a:rPr>
                <a:t>Mutaatioita aiheuttavia tekijöitä</a:t>
              </a:r>
              <a:endParaRPr lang="en-FI" sz="2400" b="1" dirty="0">
                <a:solidFill>
                  <a:schemeClr val="accent5"/>
                </a:solidFill>
              </a:endParaRPr>
            </a:p>
          </p:txBody>
        </p:sp>
      </p:grpSp>
    </p:spTree>
    <p:extLst>
      <p:ext uri="{BB962C8B-B14F-4D97-AF65-F5344CB8AC3E}">
        <p14:creationId xmlns:p14="http://schemas.microsoft.com/office/powerpoint/2010/main" val="190931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62678D3D-0AD4-E454-83BD-99BF240A8E05}"/>
              </a:ext>
            </a:extLst>
          </p:cNvPr>
          <p:cNvGrpSpPr/>
          <p:nvPr/>
        </p:nvGrpSpPr>
        <p:grpSpPr>
          <a:xfrm>
            <a:off x="778211" y="677239"/>
            <a:ext cx="8365789" cy="6179311"/>
            <a:chOff x="778211" y="677239"/>
            <a:chExt cx="8365789" cy="6179311"/>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4" name="Kuva 3">
              <a:extLst>
                <a:ext uri="{FF2B5EF4-FFF2-40B4-BE49-F238E27FC236}">
                  <a16:creationId xmlns:a16="http://schemas.microsoft.com/office/drawing/2014/main" id="{65945D6F-98FC-C3FA-7F05-B05ABCBE218E}"/>
                </a:ext>
              </a:extLst>
            </p:cNvPr>
            <p:cNvPicPr>
              <a:picLocks noChangeAspect="1"/>
            </p:cNvPicPr>
            <p:nvPr/>
          </p:nvPicPr>
          <p:blipFill>
            <a:blip r:embed="rId3"/>
            <a:stretch>
              <a:fillRect/>
            </a:stretch>
          </p:blipFill>
          <p:spPr>
            <a:xfrm>
              <a:off x="879894" y="677239"/>
              <a:ext cx="7162066" cy="4766029"/>
            </a:xfrm>
            <a:prstGeom prst="rect">
              <a:avLst/>
            </a:prstGeom>
          </p:spPr>
        </p:pic>
        <p:sp>
          <p:nvSpPr>
            <p:cNvPr id="5" name="Tekstiruutu 4">
              <a:extLst>
                <a:ext uri="{FF2B5EF4-FFF2-40B4-BE49-F238E27FC236}">
                  <a16:creationId xmlns:a16="http://schemas.microsoft.com/office/drawing/2014/main" id="{F204AE3C-9948-BF37-33BA-8B97465F90B0}"/>
                </a:ext>
              </a:extLst>
            </p:cNvPr>
            <p:cNvSpPr txBox="1"/>
            <p:nvPr/>
          </p:nvSpPr>
          <p:spPr>
            <a:xfrm>
              <a:off x="778211" y="5503653"/>
              <a:ext cx="7587578" cy="677108"/>
            </a:xfrm>
            <a:prstGeom prst="rect">
              <a:avLst/>
            </a:prstGeom>
            <a:noFill/>
          </p:spPr>
          <p:txBody>
            <a:bodyPr wrap="square" rtlCol="0">
              <a:spAutoFit/>
            </a:bodyPr>
            <a:lstStyle/>
            <a:p>
              <a:r>
                <a:rPr lang="fi-FI" sz="1900" dirty="0"/>
                <a:t>Ultraviolettisäteily on esimerkiksi Auringosta peräisin olevaa säteilyä.</a:t>
              </a:r>
            </a:p>
            <a:p>
              <a:r>
                <a:rPr lang="fi-FI" sz="1900" dirty="0"/>
                <a:t>Liiallinen ultraviolettisäteily ja ihon palaminen altistavat solut mutaatioille.</a:t>
              </a:r>
              <a:endParaRPr lang="en-FI" sz="1900" dirty="0"/>
            </a:p>
          </p:txBody>
        </p:sp>
      </p:grpSp>
    </p:spTree>
    <p:extLst>
      <p:ext uri="{BB962C8B-B14F-4D97-AF65-F5344CB8AC3E}">
        <p14:creationId xmlns:p14="http://schemas.microsoft.com/office/powerpoint/2010/main" val="187088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Ryhmä 6">
            <a:extLst>
              <a:ext uri="{FF2B5EF4-FFF2-40B4-BE49-F238E27FC236}">
                <a16:creationId xmlns:a16="http://schemas.microsoft.com/office/drawing/2014/main" id="{0D894188-562C-C20C-50CC-F27F2BF40219}"/>
              </a:ext>
            </a:extLst>
          </p:cNvPr>
          <p:cNvGrpSpPr/>
          <p:nvPr/>
        </p:nvGrpSpPr>
        <p:grpSpPr>
          <a:xfrm>
            <a:off x="1034136" y="615872"/>
            <a:ext cx="8109864" cy="6240678"/>
            <a:chOff x="1034136" y="615872"/>
            <a:chExt cx="8109864" cy="6240678"/>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grpSp>
          <p:nvGrpSpPr>
            <p:cNvPr id="6" name="Ryhmä 5">
              <a:extLst>
                <a:ext uri="{FF2B5EF4-FFF2-40B4-BE49-F238E27FC236}">
                  <a16:creationId xmlns:a16="http://schemas.microsoft.com/office/drawing/2014/main" id="{1EE4EC11-029F-0BB5-E70D-AB151E8BB5E8}"/>
                </a:ext>
              </a:extLst>
            </p:cNvPr>
            <p:cNvGrpSpPr/>
            <p:nvPr/>
          </p:nvGrpSpPr>
          <p:grpSpPr>
            <a:xfrm>
              <a:off x="1034136" y="615872"/>
              <a:ext cx="7075727" cy="5546963"/>
              <a:chOff x="1034136" y="615872"/>
              <a:chExt cx="7075727" cy="5546963"/>
            </a:xfrm>
          </p:grpSpPr>
          <p:pic>
            <p:nvPicPr>
              <p:cNvPr id="4" name="Kuva 3">
                <a:extLst>
                  <a:ext uri="{FF2B5EF4-FFF2-40B4-BE49-F238E27FC236}">
                    <a16:creationId xmlns:a16="http://schemas.microsoft.com/office/drawing/2014/main" id="{E1D7C82F-18E2-6C3D-141F-08451658A3AD}"/>
                  </a:ext>
                </a:extLst>
              </p:cNvPr>
              <p:cNvPicPr>
                <a:picLocks noChangeAspect="1"/>
              </p:cNvPicPr>
              <p:nvPr/>
            </p:nvPicPr>
            <p:blipFill>
              <a:blip r:embed="rId4"/>
              <a:stretch>
                <a:fillRect/>
              </a:stretch>
            </p:blipFill>
            <p:spPr>
              <a:xfrm>
                <a:off x="1034136" y="1295031"/>
                <a:ext cx="7075727" cy="4867804"/>
              </a:xfrm>
              <a:prstGeom prst="rect">
                <a:avLst/>
              </a:prstGeom>
            </p:spPr>
          </p:pic>
          <p:sp>
            <p:nvSpPr>
              <p:cNvPr id="5" name="Tekstiruutu 4">
                <a:extLst>
                  <a:ext uri="{FF2B5EF4-FFF2-40B4-BE49-F238E27FC236}">
                    <a16:creationId xmlns:a16="http://schemas.microsoft.com/office/drawing/2014/main" id="{78B8F9F1-DBC3-BAD3-31DA-B43489A6B61E}"/>
                  </a:ext>
                </a:extLst>
              </p:cNvPr>
              <p:cNvSpPr txBox="1"/>
              <p:nvPr/>
            </p:nvSpPr>
            <p:spPr>
              <a:xfrm>
                <a:off x="1034136" y="615872"/>
                <a:ext cx="6763109" cy="461665"/>
              </a:xfrm>
              <a:prstGeom prst="rect">
                <a:avLst/>
              </a:prstGeom>
              <a:noFill/>
            </p:spPr>
            <p:txBody>
              <a:bodyPr wrap="square" rtlCol="0">
                <a:spAutoFit/>
              </a:bodyPr>
              <a:lstStyle/>
              <a:p>
                <a:r>
                  <a:rPr lang="fi-FI" sz="2400" b="1" dirty="0">
                    <a:solidFill>
                      <a:schemeClr val="accent5"/>
                    </a:solidFill>
                  </a:rPr>
                  <a:t>UV-säteilyn vaikutukset DNA-molekyyliin</a:t>
                </a:r>
                <a:endParaRPr lang="en-FI" sz="2400" b="1" dirty="0">
                  <a:solidFill>
                    <a:schemeClr val="accent5"/>
                  </a:solidFill>
                </a:endParaRPr>
              </a:p>
            </p:txBody>
          </p:sp>
        </p:grpSp>
      </p:grpSp>
    </p:spTree>
    <p:extLst>
      <p:ext uri="{BB962C8B-B14F-4D97-AF65-F5344CB8AC3E}">
        <p14:creationId xmlns:p14="http://schemas.microsoft.com/office/powerpoint/2010/main" val="27448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pic>
        <p:nvPicPr>
          <p:cNvPr id="5" name="Kuva 4">
            <a:extLst>
              <a:ext uri="{FF2B5EF4-FFF2-40B4-BE49-F238E27FC236}">
                <a16:creationId xmlns:a16="http://schemas.microsoft.com/office/drawing/2014/main" id="{BB3E7BA8-5C53-255C-E00F-F6C5C4400C85}"/>
              </a:ext>
            </a:extLst>
          </p:cNvPr>
          <p:cNvPicPr>
            <a:picLocks noChangeAspect="1"/>
          </p:cNvPicPr>
          <p:nvPr/>
        </p:nvPicPr>
        <p:blipFill>
          <a:blip r:embed="rId3"/>
          <a:stretch>
            <a:fillRect/>
          </a:stretch>
        </p:blipFill>
        <p:spPr>
          <a:xfrm>
            <a:off x="895350" y="1375463"/>
            <a:ext cx="7353300" cy="3209925"/>
          </a:xfrm>
          <a:prstGeom prst="rect">
            <a:avLst/>
          </a:prstGeom>
        </p:spPr>
      </p:pic>
    </p:spTree>
    <p:extLst>
      <p:ext uri="{BB962C8B-B14F-4D97-AF65-F5344CB8AC3E}">
        <p14:creationId xmlns:p14="http://schemas.microsoft.com/office/powerpoint/2010/main" val="51455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5" y="6300533"/>
            <a:ext cx="929395" cy="557637"/>
          </a:xfrm>
          <a:prstGeom prst="rect">
            <a:avLst/>
          </a:prstGeom>
        </p:spPr>
      </p:pic>
      <p:grpSp>
        <p:nvGrpSpPr>
          <p:cNvPr id="9" name="Ryhmä 8">
            <a:extLst>
              <a:ext uri="{FF2B5EF4-FFF2-40B4-BE49-F238E27FC236}">
                <a16:creationId xmlns:a16="http://schemas.microsoft.com/office/drawing/2014/main" id="{50D1CEEB-5348-9977-158A-1558E2AEAF55}"/>
              </a:ext>
            </a:extLst>
          </p:cNvPr>
          <p:cNvGrpSpPr/>
          <p:nvPr/>
        </p:nvGrpSpPr>
        <p:grpSpPr>
          <a:xfrm>
            <a:off x="772710" y="576389"/>
            <a:ext cx="7532118" cy="5231593"/>
            <a:chOff x="772710" y="576389"/>
            <a:chExt cx="7532118" cy="5231593"/>
          </a:xfrm>
        </p:grpSpPr>
        <p:pic>
          <p:nvPicPr>
            <p:cNvPr id="4" name="Kuva 3">
              <a:extLst>
                <a:ext uri="{FF2B5EF4-FFF2-40B4-BE49-F238E27FC236}">
                  <a16:creationId xmlns:a16="http://schemas.microsoft.com/office/drawing/2014/main" id="{A21B190D-665B-32B5-9FDE-08E3827C3EF4}"/>
                </a:ext>
              </a:extLst>
            </p:cNvPr>
            <p:cNvPicPr>
              <a:picLocks noChangeAspect="1"/>
            </p:cNvPicPr>
            <p:nvPr/>
          </p:nvPicPr>
          <p:blipFill>
            <a:blip r:embed="rId3"/>
            <a:stretch>
              <a:fillRect/>
            </a:stretch>
          </p:blipFill>
          <p:spPr>
            <a:xfrm>
              <a:off x="772710" y="1170611"/>
              <a:ext cx="7532118" cy="2132051"/>
            </a:xfrm>
            <a:prstGeom prst="rect">
              <a:avLst/>
            </a:prstGeom>
          </p:spPr>
        </p:pic>
        <p:pic>
          <p:nvPicPr>
            <p:cNvPr id="6" name="Kuva 5">
              <a:extLst>
                <a:ext uri="{FF2B5EF4-FFF2-40B4-BE49-F238E27FC236}">
                  <a16:creationId xmlns:a16="http://schemas.microsoft.com/office/drawing/2014/main" id="{48D4938D-B677-C15E-2CDC-6A7E7D2A12F3}"/>
                </a:ext>
              </a:extLst>
            </p:cNvPr>
            <p:cNvPicPr>
              <a:picLocks noChangeAspect="1"/>
            </p:cNvPicPr>
            <p:nvPr/>
          </p:nvPicPr>
          <p:blipFill>
            <a:blip r:embed="rId4"/>
            <a:stretch>
              <a:fillRect/>
            </a:stretch>
          </p:blipFill>
          <p:spPr>
            <a:xfrm>
              <a:off x="860808" y="3700868"/>
              <a:ext cx="7444020" cy="2107114"/>
            </a:xfrm>
            <a:prstGeom prst="rect">
              <a:avLst/>
            </a:prstGeom>
          </p:spPr>
        </p:pic>
        <p:sp>
          <p:nvSpPr>
            <p:cNvPr id="7" name="Tekstiruutu 6">
              <a:extLst>
                <a:ext uri="{FF2B5EF4-FFF2-40B4-BE49-F238E27FC236}">
                  <a16:creationId xmlns:a16="http://schemas.microsoft.com/office/drawing/2014/main" id="{026AB434-C38C-FBB8-F806-27D71DC2F566}"/>
                </a:ext>
              </a:extLst>
            </p:cNvPr>
            <p:cNvSpPr txBox="1"/>
            <p:nvPr/>
          </p:nvSpPr>
          <p:spPr>
            <a:xfrm>
              <a:off x="966157" y="576389"/>
              <a:ext cx="3694217" cy="457337"/>
            </a:xfrm>
            <a:prstGeom prst="rect">
              <a:avLst/>
            </a:prstGeom>
            <a:noFill/>
          </p:spPr>
          <p:txBody>
            <a:bodyPr wrap="square" rtlCol="0">
              <a:spAutoFit/>
            </a:bodyPr>
            <a:lstStyle/>
            <a:p>
              <a:r>
                <a:rPr lang="fi-FI" sz="2400" b="1" dirty="0">
                  <a:solidFill>
                    <a:schemeClr val="accent5"/>
                  </a:solidFill>
                </a:rPr>
                <a:t>Geenimutaatioita</a:t>
              </a:r>
              <a:endParaRPr lang="en-FI" sz="2400" b="1" dirty="0">
                <a:solidFill>
                  <a:schemeClr val="accent5"/>
                </a:solidFill>
              </a:endParaRPr>
            </a:p>
          </p:txBody>
        </p:sp>
      </p:grpSp>
    </p:spTree>
    <p:extLst>
      <p:ext uri="{BB962C8B-B14F-4D97-AF65-F5344CB8AC3E}">
        <p14:creationId xmlns:p14="http://schemas.microsoft.com/office/powerpoint/2010/main" val="172361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grpSp>
        <p:nvGrpSpPr>
          <p:cNvPr id="8" name="Ryhmä 7">
            <a:extLst>
              <a:ext uri="{FF2B5EF4-FFF2-40B4-BE49-F238E27FC236}">
                <a16:creationId xmlns:a16="http://schemas.microsoft.com/office/drawing/2014/main" id="{296D333B-DF82-8BCF-8436-70E4AE3E4ABC}"/>
              </a:ext>
            </a:extLst>
          </p:cNvPr>
          <p:cNvGrpSpPr/>
          <p:nvPr/>
        </p:nvGrpSpPr>
        <p:grpSpPr>
          <a:xfrm>
            <a:off x="754164" y="764544"/>
            <a:ext cx="7544447" cy="5383476"/>
            <a:chOff x="754164" y="764544"/>
            <a:chExt cx="7544447" cy="5383476"/>
          </a:xfrm>
        </p:grpSpPr>
        <p:pic>
          <p:nvPicPr>
            <p:cNvPr id="4" name="Kuva 3">
              <a:extLst>
                <a:ext uri="{FF2B5EF4-FFF2-40B4-BE49-F238E27FC236}">
                  <a16:creationId xmlns:a16="http://schemas.microsoft.com/office/drawing/2014/main" id="{9083D841-3320-6F9D-81D0-DC071E587AE7}"/>
                </a:ext>
              </a:extLst>
            </p:cNvPr>
            <p:cNvPicPr>
              <a:picLocks noChangeAspect="1"/>
            </p:cNvPicPr>
            <p:nvPr/>
          </p:nvPicPr>
          <p:blipFill>
            <a:blip r:embed="rId3"/>
            <a:stretch>
              <a:fillRect/>
            </a:stretch>
          </p:blipFill>
          <p:spPr>
            <a:xfrm>
              <a:off x="754164" y="1415176"/>
              <a:ext cx="7544447" cy="2194979"/>
            </a:xfrm>
            <a:prstGeom prst="rect">
              <a:avLst/>
            </a:prstGeom>
          </p:spPr>
        </p:pic>
        <p:pic>
          <p:nvPicPr>
            <p:cNvPr id="6" name="Kuva 5">
              <a:extLst>
                <a:ext uri="{FF2B5EF4-FFF2-40B4-BE49-F238E27FC236}">
                  <a16:creationId xmlns:a16="http://schemas.microsoft.com/office/drawing/2014/main" id="{83784C3D-1A2B-72CD-83A2-2D6EFADD0A2A}"/>
                </a:ext>
              </a:extLst>
            </p:cNvPr>
            <p:cNvPicPr>
              <a:picLocks noChangeAspect="1"/>
            </p:cNvPicPr>
            <p:nvPr/>
          </p:nvPicPr>
          <p:blipFill>
            <a:blip r:embed="rId4"/>
            <a:stretch>
              <a:fillRect/>
            </a:stretch>
          </p:blipFill>
          <p:spPr>
            <a:xfrm>
              <a:off x="845388" y="3988089"/>
              <a:ext cx="7453223" cy="2159931"/>
            </a:xfrm>
            <a:prstGeom prst="rect">
              <a:avLst/>
            </a:prstGeom>
          </p:spPr>
        </p:pic>
        <p:sp>
          <p:nvSpPr>
            <p:cNvPr id="7" name="Tekstiruutu 6">
              <a:extLst>
                <a:ext uri="{FF2B5EF4-FFF2-40B4-BE49-F238E27FC236}">
                  <a16:creationId xmlns:a16="http://schemas.microsoft.com/office/drawing/2014/main" id="{E543B7A4-6ECF-9759-7AED-AB44A8F07C13}"/>
                </a:ext>
              </a:extLst>
            </p:cNvPr>
            <p:cNvSpPr txBox="1"/>
            <p:nvPr/>
          </p:nvSpPr>
          <p:spPr>
            <a:xfrm>
              <a:off x="754164" y="764544"/>
              <a:ext cx="2786333" cy="461665"/>
            </a:xfrm>
            <a:prstGeom prst="rect">
              <a:avLst/>
            </a:prstGeom>
            <a:noFill/>
          </p:spPr>
          <p:txBody>
            <a:bodyPr wrap="square" rtlCol="0">
              <a:spAutoFit/>
            </a:bodyPr>
            <a:lstStyle/>
            <a:p>
              <a:r>
                <a:rPr lang="fi-FI" sz="2400" b="1" dirty="0">
                  <a:solidFill>
                    <a:schemeClr val="accent5"/>
                  </a:solidFill>
                </a:rPr>
                <a:t>Geenimutaatioita</a:t>
              </a:r>
              <a:endParaRPr lang="en-FI" sz="2400" b="1" dirty="0">
                <a:solidFill>
                  <a:schemeClr val="accent5"/>
                </a:solidFill>
              </a:endParaRPr>
            </a:p>
          </p:txBody>
        </p:sp>
      </p:grpSp>
    </p:spTree>
    <p:extLst>
      <p:ext uri="{BB962C8B-B14F-4D97-AF65-F5344CB8AC3E}">
        <p14:creationId xmlns:p14="http://schemas.microsoft.com/office/powerpoint/2010/main" val="103233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306" y="6300534"/>
            <a:ext cx="926694" cy="556016"/>
          </a:xfrm>
          <a:prstGeom prst="rect">
            <a:avLst/>
          </a:prstGeom>
        </p:spPr>
      </p:pic>
      <p:grpSp>
        <p:nvGrpSpPr>
          <p:cNvPr id="6" name="Ryhmä 5">
            <a:extLst>
              <a:ext uri="{FF2B5EF4-FFF2-40B4-BE49-F238E27FC236}">
                <a16:creationId xmlns:a16="http://schemas.microsoft.com/office/drawing/2014/main" id="{D23814DE-95CD-F20E-E235-0D953E74CBEE}"/>
              </a:ext>
            </a:extLst>
          </p:cNvPr>
          <p:cNvGrpSpPr/>
          <p:nvPr/>
        </p:nvGrpSpPr>
        <p:grpSpPr>
          <a:xfrm>
            <a:off x="983518" y="468012"/>
            <a:ext cx="7233788" cy="5748506"/>
            <a:chOff x="983518" y="468012"/>
            <a:chExt cx="7233788" cy="5748506"/>
          </a:xfrm>
        </p:grpSpPr>
        <p:pic>
          <p:nvPicPr>
            <p:cNvPr id="4" name="Kuva 3">
              <a:extLst>
                <a:ext uri="{FF2B5EF4-FFF2-40B4-BE49-F238E27FC236}">
                  <a16:creationId xmlns:a16="http://schemas.microsoft.com/office/drawing/2014/main" id="{5B9D08B7-627A-5102-75D3-11B7F41347F2}"/>
                </a:ext>
              </a:extLst>
            </p:cNvPr>
            <p:cNvPicPr>
              <a:picLocks noChangeAspect="1"/>
            </p:cNvPicPr>
            <p:nvPr/>
          </p:nvPicPr>
          <p:blipFill>
            <a:blip r:embed="rId4"/>
            <a:stretch>
              <a:fillRect/>
            </a:stretch>
          </p:blipFill>
          <p:spPr>
            <a:xfrm>
              <a:off x="983518" y="1013693"/>
              <a:ext cx="7233788" cy="5202825"/>
            </a:xfrm>
            <a:prstGeom prst="rect">
              <a:avLst/>
            </a:prstGeom>
          </p:spPr>
        </p:pic>
        <p:sp>
          <p:nvSpPr>
            <p:cNvPr id="5" name="Tekstiruutu 4">
              <a:extLst>
                <a:ext uri="{FF2B5EF4-FFF2-40B4-BE49-F238E27FC236}">
                  <a16:creationId xmlns:a16="http://schemas.microsoft.com/office/drawing/2014/main" id="{4E0A66EA-023F-2400-469E-F27C1CC942EC}"/>
                </a:ext>
              </a:extLst>
            </p:cNvPr>
            <p:cNvSpPr txBox="1"/>
            <p:nvPr/>
          </p:nvSpPr>
          <p:spPr>
            <a:xfrm>
              <a:off x="1069674" y="468012"/>
              <a:ext cx="5495027" cy="461665"/>
            </a:xfrm>
            <a:prstGeom prst="rect">
              <a:avLst/>
            </a:prstGeom>
            <a:noFill/>
          </p:spPr>
          <p:txBody>
            <a:bodyPr wrap="square" rtlCol="0">
              <a:spAutoFit/>
            </a:bodyPr>
            <a:lstStyle/>
            <a:p>
              <a:r>
                <a:rPr lang="fi-FI" sz="2400" b="1" dirty="0">
                  <a:solidFill>
                    <a:schemeClr val="accent5"/>
                  </a:solidFill>
                </a:rPr>
                <a:t>Sirppisoluanemian aiheuttava mutaatio</a:t>
              </a:r>
              <a:endParaRPr lang="en-FI" sz="2400" b="1" dirty="0">
                <a:solidFill>
                  <a:schemeClr val="accent5"/>
                </a:solidFill>
              </a:endParaRPr>
            </a:p>
          </p:txBody>
        </p:sp>
      </p:grpSp>
    </p:spTree>
    <p:extLst>
      <p:ext uri="{BB962C8B-B14F-4D97-AF65-F5344CB8AC3E}">
        <p14:creationId xmlns:p14="http://schemas.microsoft.com/office/powerpoint/2010/main" val="1473805485"/>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974581-4bbf-443e-902f-14073e9fb4f6" xsi:nil="true"/>
    <lcf76f155ced4ddcb4097134ff3c332f xmlns="b6c2cde3-2717-4ff6-a38c-3daa2323fa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7445E43AA17E544BF3234084398B6DA" ma:contentTypeVersion="16" ma:contentTypeDescription="Luo uusi asiakirja." ma:contentTypeScope="" ma:versionID="6d32bc0a5350130e1155171d60d6af31">
  <xsd:schema xmlns:xsd="http://www.w3.org/2001/XMLSchema" xmlns:xs="http://www.w3.org/2001/XMLSchema" xmlns:p="http://schemas.microsoft.com/office/2006/metadata/properties" xmlns:ns2="b6c2cde3-2717-4ff6-a38c-3daa2323faef" xmlns:ns3="188ce216-e63f-4f7a-b5ea-54779d630909" xmlns:ns4="f0974581-4bbf-443e-902f-14073e9fb4f6" targetNamespace="http://schemas.microsoft.com/office/2006/metadata/properties" ma:root="true" ma:fieldsID="40000b2e13642fc630dde88d24385f36" ns2:_="" ns3:_="" ns4:_="">
    <xsd:import namespace="b6c2cde3-2717-4ff6-a38c-3daa2323faef"/>
    <xsd:import namespace="188ce216-e63f-4f7a-b5ea-54779d630909"/>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2cde3-2717-4ff6-a38c-3daa2323f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8ce216-e63f-4f7a-b5ea-54779d630909"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b3685d6-be19-478c-a27c-51c5a5e4c2ee}" ma:internalName="TaxCatchAll" ma:showField="CatchAllData" ma:web="188ce216-e63f-4f7a-b5ea-54779d6309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31404-D2B7-47B7-A805-C4C31463BB90}">
  <ds:schemaRefs>
    <ds:schemaRef ds:uri="http://schemas.microsoft.com/office/2006/metadata/properties"/>
    <ds:schemaRef ds:uri="http://schemas.microsoft.com/office/infopath/2007/PartnerControls"/>
    <ds:schemaRef ds:uri="f0974581-4bbf-443e-902f-14073e9fb4f6"/>
    <ds:schemaRef ds:uri="b6c2cde3-2717-4ff6-a38c-3daa2323faef"/>
  </ds:schemaRefs>
</ds:datastoreItem>
</file>

<file path=customXml/itemProps2.xml><?xml version="1.0" encoding="utf-8"?>
<ds:datastoreItem xmlns:ds="http://schemas.openxmlformats.org/officeDocument/2006/customXml" ds:itemID="{23724D08-9104-44A7-A90F-823F45AC4CE0}">
  <ds:schemaRefs>
    <ds:schemaRef ds:uri="http://schemas.microsoft.com/sharepoint/v3/contenttype/forms"/>
  </ds:schemaRefs>
</ds:datastoreItem>
</file>

<file path=customXml/itemProps3.xml><?xml version="1.0" encoding="utf-8"?>
<ds:datastoreItem xmlns:ds="http://schemas.openxmlformats.org/officeDocument/2006/customXml" ds:itemID="{FA2F9FA0-1D4F-4677-9774-C03CE84D8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2cde3-2717-4ff6-a38c-3daa2323faef"/>
    <ds:schemaRef ds:uri="188ce216-e63f-4f7a-b5ea-54779d630909"/>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591</TotalTime>
  <Words>475</Words>
  <Application>Microsoft Office PowerPoint</Application>
  <PresentationFormat>Näytössä katseltava diaesitys (4:3)</PresentationFormat>
  <Paragraphs>53</Paragraphs>
  <Slides>22</Slides>
  <Notes>10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22</vt:i4>
      </vt:variant>
    </vt:vector>
  </HeadingPairs>
  <TitlesOfParts>
    <vt:vector size="26"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Kolehmainen</dc:creator>
  <cp:lastModifiedBy>Holopainen Anna K</cp:lastModifiedBy>
  <cp:revision>61</cp:revision>
  <dcterms:created xsi:type="dcterms:W3CDTF">2020-10-16T11:07:14Z</dcterms:created>
  <dcterms:modified xsi:type="dcterms:W3CDTF">2023-04-25T12:51:35Z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0x01010097445E43AA17E544BF3234084398B6DA</vt:lpwstr>
  </property>
</Properties>
</file>