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267" r:id="rId6"/>
    <p:sldId id="270" r:id="rId7"/>
    <p:sldId id="268" r:id="rId8"/>
    <p:sldId id="269" r:id="rId9"/>
    <p:sldId id="271" r:id="rId10"/>
    <p:sldId id="272" r:id="rId11"/>
    <p:sldId id="277" r:id="rId12"/>
    <p:sldId id="278" r:id="rId13"/>
    <p:sldId id="275" r:id="rId14"/>
    <p:sldId id="279" r:id="rId15"/>
    <p:sldId id="273" r:id="rId16"/>
    <p:sldId id="274" r:id="rId17"/>
    <p:sldId id="266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719" autoAdjust="0"/>
  </p:normalViewPr>
  <p:slideViewPr>
    <p:cSldViewPr snapToGrid="0">
      <p:cViewPr varScale="1">
        <p:scale>
          <a:sx n="59" d="100"/>
          <a:sy n="59" d="100"/>
        </p:scale>
        <p:origin x="21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F590D-F79D-4C4C-9C51-EC603D77DF2A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F8633-A878-4D77-8E6E-4ED96E2904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81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Ihmisen sukusolujen haploidinen kromosomiluku oin 23. Hedelmöityksessä haploidisten solujen tumat yhtyvät. Tällöin syntyy diploidinen hedelmöittynyt munasolu, jonka kromosomiluku on ihmisille tyypillinen 46.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24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Naisilla sukupolvien ketju on tietyllä tavalla havaittavissa jo isoäidin raskausaikana.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50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Iturata sisältää sukusolujen kantamuotoja, joista varsinaiset sukusolut kehittyvät. Sukusolujen tumat yhtyvät hedelmöityksessä ja jälkeläinen saa alkunsa. Aikanaan uusia sukusoluja alkaa kehittyä jälkeläisen ituradan kantasoluista.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41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1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EsivaIhe</a:t>
            </a:r>
            <a:r>
              <a:rPr lang="fi-FI" dirty="0"/>
              <a:t> I eli </a:t>
            </a:r>
            <a:r>
              <a:rPr lang="fi-FI" dirty="0" err="1"/>
              <a:t>profaasi</a:t>
            </a:r>
            <a:r>
              <a:rPr lang="fi-FI" dirty="0"/>
              <a:t> I: Kromosomit pakkautuvat tiiviisti, ja tumakotelo hajoaa. Vastinkromosomit asettuvat rinnakkain eli konjugoituvat. Tällöin vastinkromosomien osat kiinnittyvät usein toisiinsa ja menevät ristiin. Näin muodostuu </a:t>
            </a:r>
            <a:r>
              <a:rPr lang="fi-FI" dirty="0" err="1"/>
              <a:t>kiasmoja</a:t>
            </a:r>
            <a:r>
              <a:rPr lang="fi-FI" dirty="0"/>
              <a:t>. Vastinkromosomit saattavat katketa </a:t>
            </a:r>
            <a:r>
              <a:rPr lang="fi-FI" dirty="0" err="1"/>
              <a:t>kiasmakohdista</a:t>
            </a:r>
            <a:r>
              <a:rPr lang="fi-FI" dirty="0"/>
              <a:t> ja irronneet palat voivat liittyä takaisin yhteen uudella tavalla. Tätä tapahtumaa nimitetään tekijäinvaihdunnaksi eli </a:t>
            </a:r>
            <a:r>
              <a:rPr lang="fi-FI" dirty="0" err="1"/>
              <a:t>crossing</a:t>
            </a:r>
            <a:r>
              <a:rPr lang="fi-FI" dirty="0"/>
              <a:t> </a:t>
            </a:r>
            <a:r>
              <a:rPr lang="fi-FI" dirty="0" err="1"/>
              <a:t>overiksi</a:t>
            </a:r>
            <a:r>
              <a:rPr lang="fi-FI" dirty="0"/>
              <a:t>. </a:t>
            </a:r>
          </a:p>
          <a:p>
            <a:r>
              <a:rPr lang="fi-FI" dirty="0"/>
              <a:t>Keskivaihe I eli metafaasi II: Vastinkromosomit ovat asettuneina pareittain solun keskelle jakotasoon. Tumasukkulan sukkularihmat ovat kiinnittyneet </a:t>
            </a:r>
            <a:r>
              <a:rPr lang="fi-FI" dirty="0" err="1"/>
              <a:t>sentromeereihin</a:t>
            </a:r>
            <a:r>
              <a:rPr lang="fi-FI" dirty="0"/>
              <a:t>.</a:t>
            </a:r>
          </a:p>
          <a:p>
            <a:r>
              <a:rPr lang="fi-FI" dirty="0"/>
              <a:t>Jälkivaihe I eli </a:t>
            </a:r>
            <a:r>
              <a:rPr lang="fi-FI" dirty="0" err="1"/>
              <a:t>anafaasi</a:t>
            </a:r>
            <a:r>
              <a:rPr lang="fi-FI" dirty="0"/>
              <a:t> I: Sukkularihmat vetävät kokonaiset vastinkromosomit solun vastakkaisiin päihin. </a:t>
            </a:r>
          </a:p>
          <a:p>
            <a:r>
              <a:rPr lang="fi-FI" dirty="0"/>
              <a:t>Loppuvaihe I eli </a:t>
            </a:r>
            <a:r>
              <a:rPr lang="fi-FI" dirty="0" err="1"/>
              <a:t>telofaasi</a:t>
            </a:r>
            <a:r>
              <a:rPr lang="fi-FI" dirty="0"/>
              <a:t> I ja solunjakautuminen: Solulima jaetaan solujen kesken. Uudet solukalvot alkavat rakentua tytärsolujen välille. Diploidinen kromosomiluku on puolittunut ja kromosomiluku on nyt muuttunut haploidiseksi. Kukin kromosomi on edelleen kahdentuneena, eli </a:t>
            </a:r>
            <a:r>
              <a:rPr lang="fi-FI" dirty="0" err="1"/>
              <a:t>sisarkromatidit</a:t>
            </a:r>
            <a:r>
              <a:rPr lang="fi-FI" dirty="0"/>
              <a:t> ovat vielä kiinni toisissaan.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841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Esivaihe II eli </a:t>
            </a:r>
            <a:r>
              <a:rPr lang="fi-FI" dirty="0" err="1"/>
              <a:t>profaasi</a:t>
            </a:r>
            <a:r>
              <a:rPr lang="fi-FI" dirty="0"/>
              <a:t> II: Tasausjaon esivaihe on mitoosin esivaiheen kaltainen, mutta meioosin tasausjaossa kromosomiluku on haploidinen. Kahdentuneet kromosomiparit tiivistyvät. Sukkularihmoista koostuva tumasukkula alkaa muodostua uudelleen. </a:t>
            </a:r>
          </a:p>
          <a:p>
            <a:r>
              <a:rPr lang="fi-FI" dirty="0"/>
              <a:t>Keskivaihe II eli metafaasi II: Kromosomit asettuvat solun keskelle jakotasoon yksitellen. Tumasukkulan sukkularihmat ovat kiinnittyneet </a:t>
            </a:r>
            <a:r>
              <a:rPr lang="fi-FI" dirty="0" err="1"/>
              <a:t>sentromeereihin</a:t>
            </a:r>
            <a:r>
              <a:rPr lang="fi-FI" dirty="0"/>
              <a:t>.</a:t>
            </a:r>
          </a:p>
          <a:p>
            <a:r>
              <a:rPr lang="fi-FI" dirty="0"/>
              <a:t>Jälkivaihe II eli </a:t>
            </a:r>
            <a:r>
              <a:rPr lang="fi-FI" dirty="0" err="1"/>
              <a:t>anafaasi</a:t>
            </a:r>
            <a:r>
              <a:rPr lang="fi-FI" dirty="0"/>
              <a:t> II: Sukkularihmat vetävät </a:t>
            </a:r>
            <a:r>
              <a:rPr lang="fi-FI" dirty="0" err="1"/>
              <a:t>sisarkromatidit</a:t>
            </a:r>
            <a:r>
              <a:rPr lang="fi-FI" dirty="0"/>
              <a:t> irti toisistaan ja kuljettavat tytärkromosomit solun vastakkaisille puolille.</a:t>
            </a:r>
          </a:p>
          <a:p>
            <a:r>
              <a:rPr lang="fi-FI" dirty="0"/>
              <a:t>Loppuvaihe II eli </a:t>
            </a:r>
            <a:r>
              <a:rPr lang="fi-FI" dirty="0" err="1"/>
              <a:t>telofaasi</a:t>
            </a:r>
            <a:r>
              <a:rPr lang="fi-FI" dirty="0"/>
              <a:t> II ja solunjakautuminen: Uudet tumakotelot alkavat rakentua tytärkromosomien ympärille. Solulima jaetaan syntyneiden solujen kesken. Solukalvo erottaa solut toisistaan. Kromosomiluku on edelleen haploidinen, mutta kromosomit eivät ole enää kahdentuneina.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8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Geneettisellä rekombinaatiolla tarkoitetaan ominaisuuksien uudelleenjärjestäytymistä jälkeläisissä. Meioosin aikana vanhemman alleelit voivat järjestäytyä sukusoluihin monella tavalla.</a:t>
            </a:r>
          </a:p>
          <a:p>
            <a:r>
              <a:rPr lang="fi-FI" dirty="0"/>
              <a:t>Mendelistisellä rekombinaatiolla tarkoitetaan vastinkromosomien sattumanvaraista asettautumista jakotasoon meioosin vähennysjaon aikana.</a:t>
            </a:r>
          </a:p>
          <a:p>
            <a:r>
              <a:rPr lang="fi-FI" dirty="0"/>
              <a:t>Tekijäinvaihdunnalla tarkoitetaan sitä, kun kromosomit katkeavat </a:t>
            </a:r>
            <a:r>
              <a:rPr lang="fi-FI" dirty="0" err="1"/>
              <a:t>kiasmojen</a:t>
            </a:r>
            <a:r>
              <a:rPr lang="fi-FI" dirty="0"/>
              <a:t> kohdalta ja vaihtavat osia keskenään.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05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Äidiltä ja isältä perityt vastinkromosomit konjugoituvat meioosin vähennysjaon aikana. Konjugaatiossa on täysin sattumanvaraista, kumpi vastinkromosomiparin kromosomeista asettuu ylä- ja kumpi alapuolelle.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56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Kun vastinkromosomiparit ovat asettuneina rinnakkain, niiden välille muodostuu usein </a:t>
            </a:r>
            <a:r>
              <a:rPr lang="fi-FI" dirty="0" err="1"/>
              <a:t>kiasmoja</a:t>
            </a:r>
            <a:r>
              <a:rPr lang="fi-FI" dirty="0"/>
              <a:t>. Kromosomit saattavat katketa </a:t>
            </a:r>
            <a:r>
              <a:rPr lang="fi-FI" dirty="0" err="1"/>
              <a:t>kiasmojen</a:t>
            </a:r>
            <a:r>
              <a:rPr lang="fi-FI" dirty="0"/>
              <a:t> kohdalta ja vaihtaa osia keskenään. Tämän tekijäinvaihdunnan seurauksena vastinkromosomit vaihtavat keskenään myös geneettistä materiaalia. Kromosomeihin merkityt kirjaimet ovat geenimuotoja eli alleeleja.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F8633-A878-4D77-8E6E-4ED96E29041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93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6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8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9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14C-3C18-4E16-969A-BB0D3DA14EC7}" type="datetimeFigureOut">
              <a:rPr lang="fi-FI" smtClean="0"/>
              <a:t>25.4.2023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0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56DFE811-6DC9-5709-683E-E66340EE97C0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C15FEC0-979B-43D9-A241-73CEE8DE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172022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69B26765-B6E6-84E6-D91A-F791807FC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5207"/>
              <a:ext cx="9144000" cy="1082793"/>
            </a:xfrm>
            <a:prstGeom prst="rect">
              <a:avLst/>
            </a:prstGeom>
          </p:spPr>
        </p:pic>
      </p:grpSp>
      <p:pic>
        <p:nvPicPr>
          <p:cNvPr id="3" name="Kuva 2" descr="Kuva, joka sisältää kohteen teksti, sisä, nisäkäs, kissa&#10;&#10;Kuvaus luotu automaattisesti">
            <a:extLst>
              <a:ext uri="{FF2B5EF4-FFF2-40B4-BE49-F238E27FC236}">
                <a16:creationId xmlns:a16="http://schemas.microsoft.com/office/drawing/2014/main" id="{00770130-0535-4C71-7F74-B7B823946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1984"/>
            <a:ext cx="926694" cy="5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0F72AC9F-9DA7-133A-7A53-48F51164733A}"/>
              </a:ext>
            </a:extLst>
          </p:cNvPr>
          <p:cNvGrpSpPr/>
          <p:nvPr/>
        </p:nvGrpSpPr>
        <p:grpSpPr>
          <a:xfrm>
            <a:off x="1104182" y="712439"/>
            <a:ext cx="8039818" cy="6144111"/>
            <a:chOff x="1104182" y="712439"/>
            <a:chExt cx="8039818" cy="6144111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C19BC21-1909-6230-035A-3DBF8200F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3578" y="712439"/>
              <a:ext cx="6627282" cy="4325387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D6323C11-C46E-0B88-B498-CA31F9901B93}"/>
                </a:ext>
              </a:extLst>
            </p:cNvPr>
            <p:cNvSpPr txBox="1"/>
            <p:nvPr/>
          </p:nvSpPr>
          <p:spPr>
            <a:xfrm>
              <a:off x="1104182" y="5100205"/>
              <a:ext cx="72511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Saman pentueen kissanpennut voivat olla hyvin erinäköisiä</a:t>
              </a:r>
            </a:p>
            <a:p>
              <a:r>
                <a:rPr lang="fi-FI" dirty="0"/>
                <a:t>keskenään. Jälkeläisillä saattaa ilmetä myös ominaisuuksia,</a:t>
              </a:r>
            </a:p>
            <a:p>
              <a:r>
                <a:rPr lang="fi-FI" dirty="0"/>
                <a:t>joita ei ilmene vanhemmissa. Tämä johtuu geneettisestä</a:t>
              </a:r>
            </a:p>
            <a:p>
              <a:r>
                <a:rPr lang="fi-FI" dirty="0"/>
                <a:t>rekombinaatiosta, joka tuottaa jälkeläisiin uusia ominaisuusyhdistelmiä.</a:t>
              </a:r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15925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EE4076EC-4E20-51CC-7273-31BEC68162B7}"/>
              </a:ext>
            </a:extLst>
          </p:cNvPr>
          <p:cNvGrpSpPr/>
          <p:nvPr/>
        </p:nvGrpSpPr>
        <p:grpSpPr>
          <a:xfrm>
            <a:off x="760491" y="1608345"/>
            <a:ext cx="8383509" cy="5248205"/>
            <a:chOff x="760491" y="1608345"/>
            <a:chExt cx="8383509" cy="5248205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467135AF-1480-7908-AB7E-2209C5DF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491" y="1608345"/>
              <a:ext cx="7623017" cy="2582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75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8307DF32-3392-C22F-1757-AB786D6DE81C}"/>
              </a:ext>
            </a:extLst>
          </p:cNvPr>
          <p:cNvGrpSpPr/>
          <p:nvPr/>
        </p:nvGrpSpPr>
        <p:grpSpPr>
          <a:xfrm>
            <a:off x="923026" y="567187"/>
            <a:ext cx="8220974" cy="6289363"/>
            <a:chOff x="923026" y="567187"/>
            <a:chExt cx="8220974" cy="6289363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8BD4598-AF0E-33FB-1E8D-3CA94EAF3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2196" y="567187"/>
              <a:ext cx="4786637" cy="5733347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58E9E608-82BF-F55B-2F23-48306AA31360}"/>
                </a:ext>
              </a:extLst>
            </p:cNvPr>
            <p:cNvSpPr txBox="1"/>
            <p:nvPr/>
          </p:nvSpPr>
          <p:spPr>
            <a:xfrm>
              <a:off x="923026" y="905774"/>
              <a:ext cx="2349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Mendelistinen</a:t>
              </a:r>
            </a:p>
            <a:p>
              <a:r>
                <a:rPr lang="fi-FI" sz="2400" b="1" dirty="0">
                  <a:solidFill>
                    <a:schemeClr val="accent5"/>
                  </a:solidFill>
                </a:rPr>
                <a:t>rekombinaatio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676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31E9516F-D0CB-12FA-3642-2C6162CC96CC}"/>
              </a:ext>
            </a:extLst>
          </p:cNvPr>
          <p:cNvGrpSpPr/>
          <p:nvPr/>
        </p:nvGrpSpPr>
        <p:grpSpPr>
          <a:xfrm>
            <a:off x="798589" y="733246"/>
            <a:ext cx="8345411" cy="6123304"/>
            <a:chOff x="798589" y="733246"/>
            <a:chExt cx="8345411" cy="6123304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365A85ED-8D5C-3F75-BB3A-B99EABFEB104}"/>
                </a:ext>
              </a:extLst>
            </p:cNvPr>
            <p:cNvGrpSpPr/>
            <p:nvPr/>
          </p:nvGrpSpPr>
          <p:grpSpPr>
            <a:xfrm>
              <a:off x="798589" y="733246"/>
              <a:ext cx="7418717" cy="5414096"/>
              <a:chOff x="798589" y="733246"/>
              <a:chExt cx="7418717" cy="5414096"/>
            </a:xfrm>
          </p:grpSpPr>
          <p:pic>
            <p:nvPicPr>
              <p:cNvPr id="4" name="Kuva 3">
                <a:extLst>
                  <a:ext uri="{FF2B5EF4-FFF2-40B4-BE49-F238E27FC236}">
                    <a16:creationId xmlns:a16="http://schemas.microsoft.com/office/drawing/2014/main" id="{CF5D6D04-A6FE-A327-967C-21841903A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589" y="1311275"/>
                <a:ext cx="7418717" cy="4836067"/>
              </a:xfrm>
              <a:prstGeom prst="rect">
                <a:avLst/>
              </a:prstGeom>
            </p:spPr>
          </p:pic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53AC640C-E2C5-EF59-CFAC-5AF78770FBF2}"/>
                  </a:ext>
                </a:extLst>
              </p:cNvPr>
              <p:cNvSpPr txBox="1"/>
              <p:nvPr/>
            </p:nvSpPr>
            <p:spPr>
              <a:xfrm>
                <a:off x="957533" y="733246"/>
                <a:ext cx="60384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5"/>
                    </a:solidFill>
                  </a:rPr>
                  <a:t>Tekijäinvaihdunta eli </a:t>
                </a:r>
                <a:r>
                  <a:rPr lang="fi-FI" sz="2400" b="1" dirty="0" err="1">
                    <a:solidFill>
                      <a:schemeClr val="accent5"/>
                    </a:solidFill>
                  </a:rPr>
                  <a:t>crossing</a:t>
                </a:r>
                <a:r>
                  <a:rPr lang="fi-FI" sz="2400" b="1" dirty="0">
                    <a:solidFill>
                      <a:schemeClr val="accent5"/>
                    </a:solidFill>
                  </a:rPr>
                  <a:t> </a:t>
                </a:r>
                <a:r>
                  <a:rPr lang="fi-FI" sz="2400" b="1" dirty="0" err="1">
                    <a:solidFill>
                      <a:schemeClr val="accent5"/>
                    </a:solidFill>
                  </a:rPr>
                  <a:t>over</a:t>
                </a:r>
                <a:endParaRPr lang="en-FI" sz="2400" b="1" dirty="0">
                  <a:solidFill>
                    <a:schemeClr val="accent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30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Kuvalähteet</a:t>
            </a:r>
          </a:p>
          <a:p>
            <a:endParaRPr lang="fi-FI" dirty="0"/>
          </a:p>
          <a:p>
            <a:r>
              <a:rPr lang="fi-FI" b="1" dirty="0"/>
              <a:t>Piirroskuvat</a:t>
            </a:r>
          </a:p>
          <a:p>
            <a:endParaRPr lang="fi-FI" dirty="0"/>
          </a:p>
          <a:p>
            <a:r>
              <a:rPr lang="fi-FI" dirty="0"/>
              <a:t>Joona Aalto: diat 2, 3, 4, 6, 7, 8, 12, 13, 14</a:t>
            </a:r>
          </a:p>
          <a:p>
            <a:endParaRPr lang="fi-FI" dirty="0"/>
          </a:p>
          <a:p>
            <a:r>
              <a:rPr lang="fi-FI" b="1" dirty="0"/>
              <a:t>Valokuvat</a:t>
            </a:r>
          </a:p>
          <a:p>
            <a:endParaRPr lang="fi-FI" dirty="0"/>
          </a:p>
          <a:p>
            <a:r>
              <a:rPr lang="fi-FI" dirty="0"/>
              <a:t>Sanoma Pro Oy: dia 1</a:t>
            </a:r>
          </a:p>
          <a:p>
            <a:endParaRPr lang="fi-FI" dirty="0"/>
          </a:p>
          <a:p>
            <a:r>
              <a:rPr lang="fi-FI" dirty="0" err="1"/>
              <a:t>Shutterstock</a:t>
            </a:r>
            <a:r>
              <a:rPr lang="fi-FI" dirty="0"/>
              <a:t>: diat 5, 10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sisä, nisäkäs, kissa&#10;&#10;Kuvaus luotu automaattisesti">
            <a:extLst>
              <a:ext uri="{FF2B5EF4-FFF2-40B4-BE49-F238E27FC236}">
                <a16:creationId xmlns:a16="http://schemas.microsoft.com/office/drawing/2014/main" id="{00770130-0535-4C71-7F74-B7B823946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0534"/>
            <a:ext cx="926694" cy="5560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A4D2A52-5668-832D-E9E6-A0A31514A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9" y="1361754"/>
            <a:ext cx="7686777" cy="437481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6B52295-7B4D-D2D0-5DCA-E27680F992DE}"/>
              </a:ext>
            </a:extLst>
          </p:cNvPr>
          <p:cNvSpPr txBox="1"/>
          <p:nvPr/>
        </p:nvSpPr>
        <p:spPr>
          <a:xfrm>
            <a:off x="664234" y="655608"/>
            <a:ext cx="4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Hedelmöitys</a:t>
            </a:r>
            <a:endParaRPr lang="en-FI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sisä, nisäkäs, kissa&#10;&#10;Kuvaus luotu automaattisesti">
            <a:extLst>
              <a:ext uri="{FF2B5EF4-FFF2-40B4-BE49-F238E27FC236}">
                <a16:creationId xmlns:a16="http://schemas.microsoft.com/office/drawing/2014/main" id="{00770130-0535-4C71-7F74-B7B823946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0534"/>
            <a:ext cx="926694" cy="556016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C560E237-06B4-A403-19DA-2A7C487D79DF}"/>
              </a:ext>
            </a:extLst>
          </p:cNvPr>
          <p:cNvGrpSpPr/>
          <p:nvPr/>
        </p:nvGrpSpPr>
        <p:grpSpPr>
          <a:xfrm>
            <a:off x="1139944" y="608566"/>
            <a:ext cx="6899875" cy="5360898"/>
            <a:chOff x="1139944" y="608566"/>
            <a:chExt cx="6899875" cy="5360898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293B834D-2BF3-BA6A-BDC9-D090182C9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7703" y="608566"/>
              <a:ext cx="4562116" cy="5360898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094EFC55-0B24-A23E-089B-5F56099627DB}"/>
                </a:ext>
              </a:extLst>
            </p:cNvPr>
            <p:cNvSpPr txBox="1"/>
            <p:nvPr/>
          </p:nvSpPr>
          <p:spPr>
            <a:xfrm>
              <a:off x="1139944" y="1211523"/>
              <a:ext cx="233775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200" dirty="0"/>
                <a:t>Isoäidin kohdussa kasvavalla äidillä on jo kaikki munasolujen</a:t>
              </a:r>
            </a:p>
            <a:p>
              <a:r>
                <a:rPr lang="fi-FI" sz="2200" dirty="0"/>
                <a:t>aihiot valmiina</a:t>
              </a:r>
            </a:p>
            <a:p>
              <a:r>
                <a:rPr lang="fi-FI" sz="2200" dirty="0"/>
                <a:t>munasarjoissaan. Yhdestä näistä munasolun aihioista</a:t>
              </a:r>
            </a:p>
            <a:p>
              <a:r>
                <a:rPr lang="fi-FI" sz="2200" dirty="0"/>
                <a:t>kehittyy aikanaan hedelmöityksen</a:t>
              </a:r>
            </a:p>
            <a:p>
              <a:r>
                <a:rPr lang="fi-FI" sz="2200" dirty="0"/>
                <a:t>myötä tyttövauva.</a:t>
              </a:r>
              <a:endParaRPr lang="en-FI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55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6A3D2466-AA01-4250-6A70-DF861DC43D4D}"/>
              </a:ext>
            </a:extLst>
          </p:cNvPr>
          <p:cNvGrpSpPr/>
          <p:nvPr/>
        </p:nvGrpSpPr>
        <p:grpSpPr>
          <a:xfrm>
            <a:off x="1423358" y="681439"/>
            <a:ext cx="7720642" cy="6175111"/>
            <a:chOff x="1423358" y="681439"/>
            <a:chExt cx="7720642" cy="6175111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F4F71D41-B03B-A6E8-0B09-85D2042F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189" y="681439"/>
              <a:ext cx="2018994" cy="5495121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41B8C7F8-C035-813A-46FA-DAA56393FC0C}"/>
                </a:ext>
              </a:extLst>
            </p:cNvPr>
            <p:cNvSpPr txBox="1"/>
            <p:nvPr/>
          </p:nvSpPr>
          <p:spPr>
            <a:xfrm>
              <a:off x="1423358" y="802257"/>
              <a:ext cx="233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Iturata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08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C69B6753-06DB-9D7D-691A-CDDA27CE9326}"/>
              </a:ext>
            </a:extLst>
          </p:cNvPr>
          <p:cNvGrpSpPr/>
          <p:nvPr/>
        </p:nvGrpSpPr>
        <p:grpSpPr>
          <a:xfrm>
            <a:off x="1182956" y="707367"/>
            <a:ext cx="7961044" cy="6149183"/>
            <a:chOff x="1182956" y="707367"/>
            <a:chExt cx="7961044" cy="6149183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CC9B510-0006-4F90-BB72-BB4D577C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6473" y="707367"/>
              <a:ext cx="4777897" cy="4725964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F267DF55-2D11-0D63-776E-7B5F3790071E}"/>
                </a:ext>
              </a:extLst>
            </p:cNvPr>
            <p:cNvSpPr txBox="1"/>
            <p:nvPr/>
          </p:nvSpPr>
          <p:spPr>
            <a:xfrm>
              <a:off x="1182956" y="5581291"/>
              <a:ext cx="69308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2200" b="0" i="0" u="none" strike="noStrike" baseline="0" dirty="0">
                  <a:latin typeface="Calibri" panose="020F0502020204030204" pitchFamily="34" charset="0"/>
                  <a:cs typeface="Calibri" panose="020F0502020204030204" pitchFamily="34" charset="0"/>
                </a:rPr>
                <a:t>Kukkakasveilla siitepöly tuotetaan kukan heteissä.</a:t>
              </a:r>
              <a:endParaRPr lang="en-FI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Suora nuoliyhdysviiva 6">
              <a:extLst>
                <a:ext uri="{FF2B5EF4-FFF2-40B4-BE49-F238E27FC236}">
                  <a16:creationId xmlns:a16="http://schemas.microsoft.com/office/drawing/2014/main" id="{83FEF3E1-29A5-A7E0-84EB-B1439FAF5963}"/>
                </a:ext>
              </a:extLst>
            </p:cNvPr>
            <p:cNvCxnSpPr/>
            <p:nvPr/>
          </p:nvCxnSpPr>
          <p:spPr>
            <a:xfrm flipH="1">
              <a:off x="3778370" y="1535502"/>
              <a:ext cx="2562045" cy="612475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A64CF2FB-71C4-AA00-436E-6404620C08A2}"/>
                </a:ext>
              </a:extLst>
            </p:cNvPr>
            <p:cNvSpPr txBox="1"/>
            <p:nvPr/>
          </p:nvSpPr>
          <p:spPr>
            <a:xfrm>
              <a:off x="6331789" y="1304669"/>
              <a:ext cx="178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solidFill>
                    <a:schemeClr val="accent5"/>
                  </a:solidFill>
                </a:rPr>
                <a:t>hede</a:t>
              </a:r>
              <a:endParaRPr lang="en-FI" sz="24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78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sisä, nisäkäs, kissa&#10;&#10;Kuvaus luotu automaattisesti">
            <a:extLst>
              <a:ext uri="{FF2B5EF4-FFF2-40B4-BE49-F238E27FC236}">
                <a16:creationId xmlns:a16="http://schemas.microsoft.com/office/drawing/2014/main" id="{00770130-0535-4C71-7F74-B7B823946A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0534"/>
            <a:ext cx="926694" cy="556016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827D7461-ED19-E1A2-F8FF-EC798C2C642B}"/>
              </a:ext>
            </a:extLst>
          </p:cNvPr>
          <p:cNvGrpSpPr/>
          <p:nvPr/>
        </p:nvGrpSpPr>
        <p:grpSpPr>
          <a:xfrm>
            <a:off x="755456" y="923026"/>
            <a:ext cx="7461849" cy="4698381"/>
            <a:chOff x="755456" y="923026"/>
            <a:chExt cx="7461849" cy="4698381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DBD7BE9-A5D9-787E-82F8-07A5DE8C2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456" y="1697805"/>
              <a:ext cx="7461849" cy="3923602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F0717B9D-4336-136A-1D70-7A249FF2876B}"/>
                </a:ext>
              </a:extLst>
            </p:cNvPr>
            <p:cNvSpPr txBox="1"/>
            <p:nvPr/>
          </p:nvSpPr>
          <p:spPr>
            <a:xfrm>
              <a:off x="948906" y="923026"/>
              <a:ext cx="4330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Meioosin vähennysjako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90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6C375412-6C26-402E-7A4A-A3AC0AACD0F5}"/>
              </a:ext>
            </a:extLst>
          </p:cNvPr>
          <p:cNvGrpSpPr/>
          <p:nvPr/>
        </p:nvGrpSpPr>
        <p:grpSpPr>
          <a:xfrm>
            <a:off x="836763" y="776377"/>
            <a:ext cx="8307237" cy="6080173"/>
            <a:chOff x="836763" y="776377"/>
            <a:chExt cx="8307237" cy="6080173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8C566C3D-1A58-451E-411C-044BC0B55AA2}"/>
                </a:ext>
              </a:extLst>
            </p:cNvPr>
            <p:cNvGrpSpPr/>
            <p:nvPr/>
          </p:nvGrpSpPr>
          <p:grpSpPr>
            <a:xfrm>
              <a:off x="836763" y="776377"/>
              <a:ext cx="7177177" cy="4947355"/>
              <a:chOff x="836763" y="776377"/>
              <a:chExt cx="7177177" cy="4947355"/>
            </a:xfrm>
          </p:grpSpPr>
          <p:pic>
            <p:nvPicPr>
              <p:cNvPr id="4" name="Kuva 3">
                <a:extLst>
                  <a:ext uri="{FF2B5EF4-FFF2-40B4-BE49-F238E27FC236}">
                    <a16:creationId xmlns:a16="http://schemas.microsoft.com/office/drawing/2014/main" id="{528315A9-82DD-2303-1FA3-49E8815A1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763" y="1350593"/>
                <a:ext cx="7177177" cy="4373139"/>
              </a:xfrm>
              <a:prstGeom prst="rect">
                <a:avLst/>
              </a:prstGeom>
            </p:spPr>
          </p:pic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5CDE3D67-9F4F-B8AC-FD81-54863AD64B8B}"/>
                  </a:ext>
                </a:extLst>
              </p:cNvPr>
              <p:cNvSpPr txBox="1"/>
              <p:nvPr/>
            </p:nvSpPr>
            <p:spPr>
              <a:xfrm>
                <a:off x="914400" y="776377"/>
                <a:ext cx="42269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5"/>
                    </a:solidFill>
                  </a:rPr>
                  <a:t>Meioosin tasausjako</a:t>
                </a:r>
                <a:endParaRPr lang="en-FI" sz="2400" b="1" dirty="0">
                  <a:solidFill>
                    <a:schemeClr val="accent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11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9FCD389A-79DC-2D9A-DCBB-07C06E17F50F}"/>
              </a:ext>
            </a:extLst>
          </p:cNvPr>
          <p:cNvGrpSpPr/>
          <p:nvPr/>
        </p:nvGrpSpPr>
        <p:grpSpPr>
          <a:xfrm>
            <a:off x="807215" y="1423378"/>
            <a:ext cx="8336785" cy="5433172"/>
            <a:chOff x="807215" y="1423378"/>
            <a:chExt cx="8336785" cy="5433172"/>
          </a:xfrm>
        </p:grpSpPr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0534"/>
              <a:ext cx="926694" cy="556016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85B017BA-7FB1-F22D-07E9-4FD7D4C16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215" y="1423378"/>
              <a:ext cx="7410091" cy="365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756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sisä, nisäkäs, kissa&#10;&#10;Kuvaus luotu automaattisesti">
            <a:extLst>
              <a:ext uri="{FF2B5EF4-FFF2-40B4-BE49-F238E27FC236}">
                <a16:creationId xmlns:a16="http://schemas.microsoft.com/office/drawing/2014/main" id="{00770130-0535-4C71-7F74-B7B823946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06" y="6300534"/>
            <a:ext cx="926694" cy="556016"/>
          </a:xfrm>
          <a:prstGeom prst="rect">
            <a:avLst/>
          </a:prstGeom>
        </p:spPr>
      </p:pic>
      <p:graphicFrame>
        <p:nvGraphicFramePr>
          <p:cNvPr id="2" name="Taulukko 5">
            <a:extLst>
              <a:ext uri="{FF2B5EF4-FFF2-40B4-BE49-F238E27FC236}">
                <a16:creationId xmlns:a16="http://schemas.microsoft.com/office/drawing/2014/main" id="{2F24B27B-DC57-2885-E2CF-69082024B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84292"/>
              </p:ext>
            </p:extLst>
          </p:nvPr>
        </p:nvGraphicFramePr>
        <p:xfrm>
          <a:off x="963551" y="701644"/>
          <a:ext cx="721689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449">
                  <a:extLst>
                    <a:ext uri="{9D8B030D-6E8A-4147-A177-3AD203B41FA5}">
                      <a16:colId xmlns:a16="http://schemas.microsoft.com/office/drawing/2014/main" val="2250011846"/>
                    </a:ext>
                  </a:extLst>
                </a:gridCol>
                <a:gridCol w="3608449">
                  <a:extLst>
                    <a:ext uri="{9D8B030D-6E8A-4147-A177-3AD203B41FA5}">
                      <a16:colId xmlns:a16="http://schemas.microsoft.com/office/drawing/2014/main" val="3519332755"/>
                    </a:ext>
                  </a:extLst>
                </a:gridCol>
              </a:tblGrid>
              <a:tr h="404835">
                <a:tc>
                  <a:txBody>
                    <a:bodyPr/>
                    <a:lstStyle/>
                    <a:p>
                      <a:r>
                        <a:rPr lang="fi-FI" sz="2100" dirty="0"/>
                        <a:t>Mitoosi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Meioosi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32726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yksi jako, yhteensä 4 vaihetta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kaksi jakoa, yhteensä 8 vaihetta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18378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jakaa somaattisia soluja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muodostaa sukusoluja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74670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merkittävää esim. suvuttomassa lisääntymisessä ja solujen uusiutumisessa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merkittävää suvullisessa lisääntymisessä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13060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kromosomit asettuvat jakotasoon yksitellen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vastinkromosomit asettuvat vähennysjaossa jakotasoon pareittain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940802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tuottaa 2 diploidista tytärsolua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tuottaa 4 haploidista sukusolua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20131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kromosomiluku pysyy samana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kromosomiluku puoliintuu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45874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tuotetaan emosolun kaltaisia, identtisiä soluja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tuotetaan emosoluista poikkeavia, ainutlaatuisia soluja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26059"/>
                  </a:ext>
                </a:extLst>
              </a:tr>
              <a:tr h="402069">
                <a:tc>
                  <a:txBody>
                    <a:bodyPr/>
                    <a:lstStyle/>
                    <a:p>
                      <a:r>
                        <a:rPr lang="fi-FI" sz="2100" dirty="0"/>
                        <a:t>ei rekombinaatiota</a:t>
                      </a:r>
                      <a:endParaRPr lang="en-FI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100" dirty="0"/>
                        <a:t>rekombinaatiota</a:t>
                      </a:r>
                      <a:endParaRPr lang="en-FI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14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49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6" ma:contentTypeDescription="Luo uusi asiakirja." ma:contentTypeScope="" ma:versionID="6d32bc0a5350130e1155171d60d6af31">
  <xsd:schema xmlns:xsd="http://www.w3.org/2001/XMLSchema" xmlns:xs="http://www.w3.org/2001/XMLSchema" xmlns:p="http://schemas.microsoft.com/office/2006/metadata/properties" xmlns:ns2="b6c2cde3-2717-4ff6-a38c-3daa2323faef" xmlns:ns3="188ce216-e63f-4f7a-b5ea-54779d630909" xmlns:ns4="f0974581-4bbf-443e-902f-14073e9fb4f6" targetNamespace="http://schemas.microsoft.com/office/2006/metadata/properties" ma:root="true" ma:fieldsID="40000b2e13642fc630dde88d24385f36" ns2:_="" ns3:_="" ns4:_="">
    <xsd:import namespace="b6c2cde3-2717-4ff6-a38c-3daa2323faef"/>
    <xsd:import namespace="188ce216-e63f-4f7a-b5ea-54779d63090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b3685d6-be19-478c-a27c-51c5a5e4c2ee}" ma:internalName="TaxCatchAll" ma:showField="CatchAllData" ma:web="188ce216-e63f-4f7a-b5ea-54779d630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b6c2cde3-2717-4ff6-a38c-3daa2323fa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565B1-2421-459D-9406-6BC25B9FF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D31404-D2B7-47B7-A805-C4C31463BB90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b6c2cde3-2717-4ff6-a38c-3daa2323faef"/>
  </ds:schemaRefs>
</ds:datastoreItem>
</file>

<file path=customXml/itemProps3.xml><?xml version="1.0" encoding="utf-8"?>
<ds:datastoreItem xmlns:ds="http://schemas.openxmlformats.org/officeDocument/2006/customXml" ds:itemID="{23724D08-9104-44A7-A90F-823F45AC4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595</Words>
  <Application>Microsoft Office PowerPoint</Application>
  <PresentationFormat>Näytössä katseltava diaesitys (4:3)</PresentationFormat>
  <Paragraphs>72</Paragraphs>
  <Slides>14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Holopainen Anna K</cp:lastModifiedBy>
  <cp:revision>68</cp:revision>
  <dcterms:created xsi:type="dcterms:W3CDTF">2020-10-16T11:07:14Z</dcterms:created>
  <dcterms:modified xsi:type="dcterms:W3CDTF">2023-04-25T11:40:47Z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