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66" r:id="rId6"/>
    <p:sldId id="268" r:id="rId7"/>
    <p:sldId id="269" r:id="rId8"/>
    <p:sldId id="270" r:id="rId9"/>
    <p:sldId id="271" r:id="rId10"/>
    <p:sldId id="267" r:id="rId11"/>
    <p:sldId id="273" r:id="rId12"/>
    <p:sldId id="274" r:id="rId13"/>
    <p:sldId id="275" r:id="rId14"/>
    <p:sldId id="276" r:id="rId15"/>
    <p:sldId id="277" r:id="rId16"/>
    <p:sldId id="272" r:id="rId1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148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B5B10-101D-4186-87BF-6E46D6AEFC93}" type="datetimeFigureOut">
              <a:rPr lang="fi-FI" smtClean="0"/>
              <a:t>25.4.2023</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713CD-AD69-4D82-A642-5E9C5D522871}" type="slidenum">
              <a:rPr lang="fi-FI" smtClean="0"/>
              <a:t>‹#›</a:t>
            </a:fld>
            <a:endParaRPr lang="fi-FI"/>
          </a:p>
        </p:txBody>
      </p:sp>
    </p:spTree>
    <p:extLst>
      <p:ext uri="{BB962C8B-B14F-4D97-AF65-F5344CB8AC3E}">
        <p14:creationId xmlns:p14="http://schemas.microsoft.com/office/powerpoint/2010/main" val="308498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Solun elinkierrossa vaihtelevat pitkä välivaihe ja lyhyt jakautumisvaihe. </a:t>
            </a:r>
          </a:p>
        </p:txBody>
      </p:sp>
      <p:sp>
        <p:nvSpPr>
          <p:cNvPr id="4" name="Dian numeron paikkamerkki 3"/>
          <p:cNvSpPr>
            <a:spLocks noGrp="1"/>
          </p:cNvSpPr>
          <p:nvPr>
            <p:ph type="sldNum" sz="quarter" idx="5"/>
          </p:nvPr>
        </p:nvSpPr>
        <p:spPr/>
        <p:txBody>
          <a:bodyPr/>
          <a:lstStyle/>
          <a:p>
            <a:fld id="{302713CD-AD69-4D82-A642-5E9C5D522871}" type="slidenum">
              <a:rPr lang="fi-FI" smtClean="0"/>
              <a:t>2</a:t>
            </a:fld>
            <a:endParaRPr lang="fi-FI"/>
          </a:p>
        </p:txBody>
      </p:sp>
    </p:spTree>
    <p:extLst>
      <p:ext uri="{BB962C8B-B14F-4D97-AF65-F5344CB8AC3E}">
        <p14:creationId xmlns:p14="http://schemas.microsoft.com/office/powerpoint/2010/main" val="379225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AutoNum type="arabicPeriod"/>
            </a:pPr>
            <a:r>
              <a:rPr lang="fi-FI" dirty="0" err="1"/>
              <a:t>Helikaasi</a:t>
            </a:r>
            <a:r>
              <a:rPr lang="fi-FI" dirty="0"/>
              <a:t> avaa alkuperäisen DNA:n kaksoisjuosteet katkomalla emästen väliset vetysidokset.</a:t>
            </a:r>
          </a:p>
          <a:p>
            <a:pPr marL="228600" indent="-228600">
              <a:buAutoNum type="arabicPeriod"/>
            </a:pPr>
            <a:r>
              <a:rPr lang="fi-FI" dirty="0"/>
              <a:t>RNA-alukkeet liittyvät molempiin avautuneisiin juosteisiin.</a:t>
            </a:r>
          </a:p>
          <a:p>
            <a:pPr marL="228600" indent="-228600">
              <a:buAutoNum type="arabicPeriod"/>
            </a:pPr>
            <a:r>
              <a:rPr lang="fi-FI" dirty="0"/>
              <a:t>Toinen juosteista rakentuu DNA-polymeraasin ja alukkeiden avulla useista pitkistä ja yhtäjaksoisista </a:t>
            </a:r>
            <a:r>
              <a:rPr lang="fi-FI" dirty="0" err="1"/>
              <a:t>nukleotidien</a:t>
            </a:r>
            <a:r>
              <a:rPr lang="fi-FI" dirty="0"/>
              <a:t> muodostamista DNA-paloista. </a:t>
            </a:r>
          </a:p>
          <a:p>
            <a:pPr marL="228600" indent="-228600">
              <a:buAutoNum type="arabicPeriod"/>
            </a:pPr>
            <a:r>
              <a:rPr lang="fi-FI" dirty="0"/>
              <a:t>Toinen juoste taas rakentuu DNA-polymeraasin ja alukkeiden avulla lyhyemmistä </a:t>
            </a:r>
            <a:r>
              <a:rPr lang="fi-FI" dirty="0" err="1"/>
              <a:t>nukleotidien</a:t>
            </a:r>
            <a:r>
              <a:rPr lang="fi-FI" dirty="0"/>
              <a:t> muodostamista DNA-paloista.</a:t>
            </a:r>
          </a:p>
          <a:p>
            <a:pPr marL="228600" indent="-228600">
              <a:buAutoNum type="arabicPeriod"/>
            </a:pPr>
            <a:r>
              <a:rPr lang="fi-FI" dirty="0" err="1"/>
              <a:t>Ligaasi</a:t>
            </a:r>
            <a:r>
              <a:rPr lang="fi-FI" dirty="0"/>
              <a:t> liittää DNA-palat kiinni kasvavaan juosteeseen. Lopuksi alukkeet poistetaan ja korvataan DNA:lla.</a:t>
            </a:r>
          </a:p>
        </p:txBody>
      </p:sp>
      <p:sp>
        <p:nvSpPr>
          <p:cNvPr id="4" name="Dian numeron paikkamerkki 3"/>
          <p:cNvSpPr>
            <a:spLocks noGrp="1"/>
          </p:cNvSpPr>
          <p:nvPr>
            <p:ph type="sldNum" sz="quarter" idx="5"/>
          </p:nvPr>
        </p:nvSpPr>
        <p:spPr/>
        <p:txBody>
          <a:bodyPr/>
          <a:lstStyle/>
          <a:p>
            <a:fld id="{302713CD-AD69-4D82-A642-5E9C5D522871}" type="slidenum">
              <a:rPr lang="fi-FI" smtClean="0"/>
              <a:t>4</a:t>
            </a:fld>
            <a:endParaRPr lang="fi-FI"/>
          </a:p>
        </p:txBody>
      </p:sp>
    </p:spTree>
    <p:extLst>
      <p:ext uri="{BB962C8B-B14F-4D97-AF65-F5344CB8AC3E}">
        <p14:creationId xmlns:p14="http://schemas.microsoft.com/office/powerpoint/2010/main" val="82059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DNA:ssa juosteiden sokerifosfaattirungot etenevät vastakkaisiin suuntiin. DNA:n 3’-päässä on hydroksyyliryhmä sitoutuneena sokeriosan kolmanteen hiileen, 5’-päässä taas fosfaattiosa sitoutuneena sokerin viidenteen hiileen. Uusi </a:t>
            </a:r>
            <a:r>
              <a:rPr lang="fi-FI" dirty="0" err="1"/>
              <a:t>nukleotidi</a:t>
            </a:r>
            <a:r>
              <a:rPr lang="fi-FI" dirty="0"/>
              <a:t> voidaan lisätä vain vapaana olevaan 3’-päähän. Tästä syystä replikaatio etenee aina suunnassa 5’-&gt;3’</a:t>
            </a:r>
          </a:p>
        </p:txBody>
      </p:sp>
      <p:sp>
        <p:nvSpPr>
          <p:cNvPr id="4" name="Dian numeron paikkamerkki 3"/>
          <p:cNvSpPr>
            <a:spLocks noGrp="1"/>
          </p:cNvSpPr>
          <p:nvPr>
            <p:ph type="sldNum" sz="quarter" idx="5"/>
          </p:nvPr>
        </p:nvSpPr>
        <p:spPr/>
        <p:txBody>
          <a:bodyPr/>
          <a:lstStyle/>
          <a:p>
            <a:fld id="{302713CD-AD69-4D82-A642-5E9C5D522871}" type="slidenum">
              <a:rPr lang="fi-FI" smtClean="0"/>
              <a:t>5</a:t>
            </a:fld>
            <a:endParaRPr lang="fi-FI"/>
          </a:p>
        </p:txBody>
      </p:sp>
    </p:spTree>
    <p:extLst>
      <p:ext uri="{BB962C8B-B14F-4D97-AF65-F5344CB8AC3E}">
        <p14:creationId xmlns:p14="http://schemas.microsoft.com/office/powerpoint/2010/main" val="126285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Kahdentuneen kromosomin puolikkaita kutsutaan </a:t>
            </a:r>
            <a:r>
              <a:rPr lang="fi-FI" dirty="0" err="1"/>
              <a:t>sisarkromatideiksi</a:t>
            </a:r>
            <a:r>
              <a:rPr lang="fi-FI" dirty="0"/>
              <a:t> ja mitoosin jälkeen kahdentuneesta kromosomista muodostuu kaksi erillistä tytärkromosomia.</a:t>
            </a:r>
          </a:p>
        </p:txBody>
      </p:sp>
      <p:sp>
        <p:nvSpPr>
          <p:cNvPr id="4" name="Dian numeron paikkamerkki 3"/>
          <p:cNvSpPr>
            <a:spLocks noGrp="1"/>
          </p:cNvSpPr>
          <p:nvPr>
            <p:ph type="sldNum" sz="quarter" idx="5"/>
          </p:nvPr>
        </p:nvSpPr>
        <p:spPr/>
        <p:txBody>
          <a:bodyPr/>
          <a:lstStyle/>
          <a:p>
            <a:fld id="{302713CD-AD69-4D82-A642-5E9C5D522871}" type="slidenum">
              <a:rPr lang="fi-FI" smtClean="0"/>
              <a:t>8</a:t>
            </a:fld>
            <a:endParaRPr lang="fi-FI"/>
          </a:p>
        </p:txBody>
      </p:sp>
    </p:spTree>
    <p:extLst>
      <p:ext uri="{BB962C8B-B14F-4D97-AF65-F5344CB8AC3E}">
        <p14:creationId xmlns:p14="http://schemas.microsoft.com/office/powerpoint/2010/main" val="73394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Välivaihe eli </a:t>
            </a:r>
            <a:r>
              <a:rPr lang="fi-FI" dirty="0" err="1"/>
              <a:t>interfaasi</a:t>
            </a:r>
            <a:r>
              <a:rPr lang="fi-FI" dirty="0"/>
              <a:t>: Ennen mitoosia tapahtuu välivaihe, jossa DNA ja soluelimet kahdentuvat ja solu kasvaa kokoa.</a:t>
            </a:r>
          </a:p>
          <a:p>
            <a:r>
              <a:rPr lang="fi-FI" dirty="0"/>
              <a:t>Esivaihe eli </a:t>
            </a:r>
            <a:r>
              <a:rPr lang="fi-FI" dirty="0" err="1"/>
              <a:t>profaasi</a:t>
            </a:r>
            <a:r>
              <a:rPr lang="fi-FI" dirty="0"/>
              <a:t>: Esivaiheen aikana kromosomien DNA tiivistyy ja kiertyy itsensä sekä </a:t>
            </a:r>
            <a:r>
              <a:rPr lang="fi-FI" dirty="0" err="1"/>
              <a:t>histoniproteiinien</a:t>
            </a:r>
            <a:r>
              <a:rPr lang="fi-FI" dirty="0"/>
              <a:t> ympärille. Kromosomit voidaan tällöin havaita valomikroskoopilla. Keskusjyväset ovat kahdentuneet välivaiheen aikana ja liikkuvat esivaiheessa solun vastakkaisille puolille. Keskusjyvästen välille alkaa rakentua proteiinisäikeistä koostuvia sukkularihmoja, jotka muodostavat soikean muotoisen tumasukkulan. Kromosomit kiinnittyvät tumasukkulaan </a:t>
            </a:r>
            <a:r>
              <a:rPr lang="fi-FI" dirty="0" err="1"/>
              <a:t>sentromeerikohdistaan</a:t>
            </a:r>
            <a:r>
              <a:rPr lang="fi-FI" dirty="0"/>
              <a:t>. Tumasukkula liikuttaa kromosomeja pidentämällä tai lyhentämällä sukkulan proteiinisäikeitä. Esivaiheen lopussa tumakotelo hajoaa.</a:t>
            </a:r>
          </a:p>
          <a:p>
            <a:r>
              <a:rPr lang="fi-FI" dirty="0"/>
              <a:t>Keskivaihe eli metafaasi: Tumasukkulan sukkularihmat liikuttavat kromosomit solun keskelle jakotasoon.</a:t>
            </a:r>
          </a:p>
        </p:txBody>
      </p:sp>
      <p:sp>
        <p:nvSpPr>
          <p:cNvPr id="4" name="Dian numeron paikkamerkki 3"/>
          <p:cNvSpPr>
            <a:spLocks noGrp="1"/>
          </p:cNvSpPr>
          <p:nvPr>
            <p:ph type="sldNum" sz="quarter" idx="5"/>
          </p:nvPr>
        </p:nvSpPr>
        <p:spPr/>
        <p:txBody>
          <a:bodyPr/>
          <a:lstStyle/>
          <a:p>
            <a:fld id="{302713CD-AD69-4D82-A642-5E9C5D522871}" type="slidenum">
              <a:rPr lang="fi-FI" smtClean="0"/>
              <a:t>10</a:t>
            </a:fld>
            <a:endParaRPr lang="fi-FI"/>
          </a:p>
        </p:txBody>
      </p:sp>
    </p:spTree>
    <p:extLst>
      <p:ext uri="{BB962C8B-B14F-4D97-AF65-F5344CB8AC3E}">
        <p14:creationId xmlns:p14="http://schemas.microsoft.com/office/powerpoint/2010/main" val="121809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Jälkivaihe eli </a:t>
            </a:r>
            <a:r>
              <a:rPr lang="fi-FI" dirty="0" err="1"/>
              <a:t>anafaasi</a:t>
            </a:r>
            <a:r>
              <a:rPr lang="fi-FI" dirty="0"/>
              <a:t>: Keskusjyväseen kiinnittyneet sukkularihmat alkavat lyhentyä, minkä seurauksena </a:t>
            </a:r>
            <a:r>
              <a:rPr lang="fi-FI" dirty="0" err="1"/>
              <a:t>sisarkromatidit</a:t>
            </a:r>
            <a:r>
              <a:rPr lang="fi-FI" dirty="0"/>
              <a:t> erkanevat toisistaan. Tytärkromosomiteli toisistaan irronneet </a:t>
            </a:r>
            <a:r>
              <a:rPr lang="fi-FI" dirty="0" err="1"/>
              <a:t>sisarkromatidit</a:t>
            </a:r>
            <a:r>
              <a:rPr lang="fi-FI" dirty="0"/>
              <a:t> alkavat liikkua lyhenevien rihmojen avulla kohti solun vastakkaisia puolia. </a:t>
            </a:r>
          </a:p>
          <a:p>
            <a:r>
              <a:rPr lang="fi-FI" dirty="0"/>
              <a:t>Loppuvaihe eli </a:t>
            </a:r>
            <a:r>
              <a:rPr lang="fi-FI" dirty="0" err="1"/>
              <a:t>telofaasi</a:t>
            </a:r>
            <a:r>
              <a:rPr lang="fi-FI" dirty="0"/>
              <a:t>: Uudet tumakotelot alkavat rakentua kromosomien ympärille solun molemmissa päissä. Kromosomien kierteisyys alkaa purkautua.</a:t>
            </a:r>
          </a:p>
          <a:p>
            <a:r>
              <a:rPr lang="fi-FI" dirty="0"/>
              <a:t>Solunjakautuminen: Mitoosin jälkeen tapahtuu solunjakautuminen. Solunjakautumisessa tytärsolut kuroutuvat toisistaan irti. Lopputuloksena syntyy kaksi emosolun </a:t>
            </a:r>
            <a:r>
              <a:rPr lang="fi-FI"/>
              <a:t>kaltaista o</a:t>
            </a:r>
            <a:endParaRPr lang="fi-FI" dirty="0"/>
          </a:p>
        </p:txBody>
      </p:sp>
      <p:sp>
        <p:nvSpPr>
          <p:cNvPr id="4" name="Dian numeron paikkamerkki 3"/>
          <p:cNvSpPr>
            <a:spLocks noGrp="1"/>
          </p:cNvSpPr>
          <p:nvPr>
            <p:ph type="sldNum" sz="quarter" idx="5"/>
          </p:nvPr>
        </p:nvSpPr>
        <p:spPr/>
        <p:txBody>
          <a:bodyPr/>
          <a:lstStyle/>
          <a:p>
            <a:fld id="{302713CD-AD69-4D82-A642-5E9C5D522871}" type="slidenum">
              <a:rPr lang="fi-FI" smtClean="0"/>
              <a:t>11</a:t>
            </a:fld>
            <a:endParaRPr lang="fi-FI"/>
          </a:p>
        </p:txBody>
      </p:sp>
    </p:spTree>
    <p:extLst>
      <p:ext uri="{BB962C8B-B14F-4D97-AF65-F5344CB8AC3E}">
        <p14:creationId xmlns:p14="http://schemas.microsoft.com/office/powerpoint/2010/main" val="279958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Apoptoosi: </a:t>
            </a:r>
            <a:r>
              <a:rPr lang="fi-FI"/>
              <a:t>ohjelmoitunut solukuolema</a:t>
            </a:r>
            <a:endParaRPr lang="fi-FI" dirty="0"/>
          </a:p>
        </p:txBody>
      </p:sp>
      <p:sp>
        <p:nvSpPr>
          <p:cNvPr id="4" name="Dian numeron paikkamerkki 3"/>
          <p:cNvSpPr>
            <a:spLocks noGrp="1"/>
          </p:cNvSpPr>
          <p:nvPr>
            <p:ph type="sldNum" sz="quarter" idx="5"/>
          </p:nvPr>
        </p:nvSpPr>
        <p:spPr/>
        <p:txBody>
          <a:bodyPr/>
          <a:lstStyle/>
          <a:p>
            <a:fld id="{302713CD-AD69-4D82-A642-5E9C5D522871}" type="slidenum">
              <a:rPr lang="fi-FI" smtClean="0"/>
              <a:t>12</a:t>
            </a:fld>
            <a:endParaRPr lang="fi-FI"/>
          </a:p>
        </p:txBody>
      </p:sp>
    </p:spTree>
    <p:extLst>
      <p:ext uri="{BB962C8B-B14F-4D97-AF65-F5344CB8AC3E}">
        <p14:creationId xmlns:p14="http://schemas.microsoft.com/office/powerpoint/2010/main" val="264619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17611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2876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69169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478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33839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5507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2DA114C-3C18-4E16-969A-BB0D3DA14EC7}" type="datetimeFigureOut">
              <a:rPr lang="fi-FI" smtClean="0"/>
              <a:t>25.4.2023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1161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E2DA114C-3C18-4E16-969A-BB0D3DA14EC7}" type="datetimeFigureOut">
              <a:rPr lang="fi-FI" smtClean="0"/>
              <a:t>25.4.2023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808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A114C-3C18-4E16-969A-BB0D3DA14EC7}" type="datetimeFigureOut">
              <a:rPr lang="fi-FI" smtClean="0"/>
              <a:t>25.4.2023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94356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8886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84780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A114C-3C18-4E16-969A-BB0D3DA14EC7}" type="datetimeFigureOut">
              <a:rPr lang="fi-FI" smtClean="0"/>
              <a:t>25.4.2023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302D8-A733-405E-BCB0-3B4749432E49}" type="slidenum">
              <a:rPr lang="fi-FI" smtClean="0"/>
              <a:t>‹#›</a:t>
            </a:fld>
            <a:endParaRPr lang="fi-FI"/>
          </a:p>
        </p:txBody>
      </p:sp>
    </p:spTree>
    <p:extLst>
      <p:ext uri="{BB962C8B-B14F-4D97-AF65-F5344CB8AC3E}">
        <p14:creationId xmlns:p14="http://schemas.microsoft.com/office/powerpoint/2010/main" val="197808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2EEA6F49-FA80-8C25-4E2E-71E39E31EC7E}"/>
              </a:ext>
            </a:extLst>
          </p:cNvPr>
          <p:cNvGrpSpPr/>
          <p:nvPr/>
        </p:nvGrpSpPr>
        <p:grpSpPr>
          <a:xfrm>
            <a:off x="0" y="0"/>
            <a:ext cx="9144000" cy="6858000"/>
            <a:chOff x="0" y="0"/>
            <a:chExt cx="9144000" cy="6858000"/>
          </a:xfrm>
        </p:grpSpPr>
        <p:pic>
          <p:nvPicPr>
            <p:cNvPr id="4" name="Kuva 3" descr="Kuva, joka sisältää kohteen teksti&#10;&#10;Kuvaus luotu automaattisesti">
              <a:extLst>
                <a:ext uri="{FF2B5EF4-FFF2-40B4-BE49-F238E27FC236}">
                  <a16:creationId xmlns:a16="http://schemas.microsoft.com/office/drawing/2014/main" id="{3F05900D-F08B-4032-BBFD-A86709A4C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78570"/>
            </a:xfrm>
            <a:prstGeom prst="rect">
              <a:avLst/>
            </a:prstGeom>
          </p:spPr>
        </p:pic>
        <p:pic>
          <p:nvPicPr>
            <p:cNvPr id="6" name="Kuva 5">
              <a:extLst>
                <a:ext uri="{FF2B5EF4-FFF2-40B4-BE49-F238E27FC236}">
                  <a16:creationId xmlns:a16="http://schemas.microsoft.com/office/drawing/2014/main" id="{2651B047-035A-FC66-9714-53998DA67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2846"/>
              <a:ext cx="9144000" cy="755153"/>
            </a:xfrm>
            <a:prstGeom prst="rect">
              <a:avLst/>
            </a:prstGeom>
          </p:spPr>
        </p:pic>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7306" y="6301984"/>
              <a:ext cx="926694" cy="556016"/>
            </a:xfrm>
            <a:prstGeom prst="rect">
              <a:avLst/>
            </a:prstGeom>
          </p:spPr>
        </p:pic>
      </p:grpSp>
    </p:spTree>
    <p:extLst>
      <p:ext uri="{BB962C8B-B14F-4D97-AF65-F5344CB8AC3E}">
        <p14:creationId xmlns:p14="http://schemas.microsoft.com/office/powerpoint/2010/main" val="276281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7AC161D0-CC74-0214-B3AA-90E98D80983D}"/>
              </a:ext>
            </a:extLst>
          </p:cNvPr>
          <p:cNvGrpSpPr/>
          <p:nvPr/>
        </p:nvGrpSpPr>
        <p:grpSpPr>
          <a:xfrm>
            <a:off x="750390" y="908918"/>
            <a:ext cx="8393610" cy="5949082"/>
            <a:chOff x="750390" y="908918"/>
            <a:chExt cx="8393610" cy="5949082"/>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8735D508-497E-6C82-77CA-DA5ED6F9A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90" y="908918"/>
              <a:ext cx="7400376" cy="4465338"/>
            </a:xfrm>
            <a:prstGeom prst="rect">
              <a:avLst/>
            </a:prstGeom>
          </p:spPr>
        </p:pic>
      </p:grpSp>
    </p:spTree>
    <p:extLst>
      <p:ext uri="{BB962C8B-B14F-4D97-AF65-F5344CB8AC3E}">
        <p14:creationId xmlns:p14="http://schemas.microsoft.com/office/powerpoint/2010/main" val="381186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6B637F27-E0D8-7112-5AF6-02CF23B7BE56}"/>
              </a:ext>
            </a:extLst>
          </p:cNvPr>
          <p:cNvGrpSpPr/>
          <p:nvPr/>
        </p:nvGrpSpPr>
        <p:grpSpPr>
          <a:xfrm>
            <a:off x="1099815" y="598728"/>
            <a:ext cx="8044185" cy="6259272"/>
            <a:chOff x="1099815" y="598728"/>
            <a:chExt cx="8044185" cy="6259272"/>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C5B40324-5592-1366-F5AA-9D7348A4B264}"/>
                </a:ext>
              </a:extLst>
            </p:cNvPr>
            <p:cNvPicPr>
              <a:picLocks noChangeAspect="1"/>
            </p:cNvPicPr>
            <p:nvPr/>
          </p:nvPicPr>
          <p:blipFill>
            <a:blip r:embed="rId4"/>
            <a:stretch>
              <a:fillRect/>
            </a:stretch>
          </p:blipFill>
          <p:spPr>
            <a:xfrm>
              <a:off x="1099815" y="598728"/>
              <a:ext cx="6932583" cy="5335938"/>
            </a:xfrm>
            <a:prstGeom prst="rect">
              <a:avLst/>
            </a:prstGeom>
          </p:spPr>
        </p:pic>
      </p:grpSp>
    </p:spTree>
    <p:extLst>
      <p:ext uri="{BB962C8B-B14F-4D97-AF65-F5344CB8AC3E}">
        <p14:creationId xmlns:p14="http://schemas.microsoft.com/office/powerpoint/2010/main" val="276884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9" name="Ryhmä 8">
            <a:extLst>
              <a:ext uri="{FF2B5EF4-FFF2-40B4-BE49-F238E27FC236}">
                <a16:creationId xmlns:a16="http://schemas.microsoft.com/office/drawing/2014/main" id="{81551840-A156-A449-CF15-46E00A518448}"/>
              </a:ext>
            </a:extLst>
          </p:cNvPr>
          <p:cNvGrpSpPr/>
          <p:nvPr/>
        </p:nvGrpSpPr>
        <p:grpSpPr>
          <a:xfrm>
            <a:off x="1212354" y="140302"/>
            <a:ext cx="7931646" cy="6717698"/>
            <a:chOff x="1212354" y="140302"/>
            <a:chExt cx="7931646" cy="6717698"/>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FE6168DE-18AB-BCAE-3869-B0E1054DA61A}"/>
                </a:ext>
              </a:extLst>
            </p:cNvPr>
            <p:cNvPicPr>
              <a:picLocks noChangeAspect="1"/>
            </p:cNvPicPr>
            <p:nvPr/>
          </p:nvPicPr>
          <p:blipFill>
            <a:blip r:embed="rId4"/>
            <a:stretch>
              <a:fillRect/>
            </a:stretch>
          </p:blipFill>
          <p:spPr>
            <a:xfrm>
              <a:off x="1212354" y="140302"/>
              <a:ext cx="6025209" cy="2291579"/>
            </a:xfrm>
            <a:prstGeom prst="rect">
              <a:avLst/>
            </a:prstGeom>
          </p:spPr>
        </p:pic>
        <p:pic>
          <p:nvPicPr>
            <p:cNvPr id="7" name="Kuva 6">
              <a:extLst>
                <a:ext uri="{FF2B5EF4-FFF2-40B4-BE49-F238E27FC236}">
                  <a16:creationId xmlns:a16="http://schemas.microsoft.com/office/drawing/2014/main" id="{D2A0D9AE-6B06-0DE4-F04F-403E54745E9D}"/>
                </a:ext>
              </a:extLst>
            </p:cNvPr>
            <p:cNvPicPr>
              <a:picLocks noChangeAspect="1"/>
            </p:cNvPicPr>
            <p:nvPr/>
          </p:nvPicPr>
          <p:blipFill>
            <a:blip r:embed="rId5"/>
            <a:stretch>
              <a:fillRect/>
            </a:stretch>
          </p:blipFill>
          <p:spPr>
            <a:xfrm>
              <a:off x="1324497" y="2173583"/>
              <a:ext cx="3980748" cy="3897469"/>
            </a:xfrm>
            <a:prstGeom prst="rect">
              <a:avLst/>
            </a:prstGeom>
          </p:spPr>
        </p:pic>
        <p:sp>
          <p:nvSpPr>
            <p:cNvPr id="8" name="Tekstiruutu 7">
              <a:extLst>
                <a:ext uri="{FF2B5EF4-FFF2-40B4-BE49-F238E27FC236}">
                  <a16:creationId xmlns:a16="http://schemas.microsoft.com/office/drawing/2014/main" id="{1E69D75F-2DEB-0E78-FF93-496ABD2D807E}"/>
                </a:ext>
              </a:extLst>
            </p:cNvPr>
            <p:cNvSpPr txBox="1"/>
            <p:nvPr/>
          </p:nvSpPr>
          <p:spPr>
            <a:xfrm>
              <a:off x="5305245" y="2431113"/>
              <a:ext cx="2808544" cy="3170099"/>
            </a:xfrm>
            <a:prstGeom prst="rect">
              <a:avLst/>
            </a:prstGeom>
            <a:noFill/>
          </p:spPr>
          <p:txBody>
            <a:bodyPr wrap="square" rtlCol="0">
              <a:spAutoFit/>
            </a:bodyPr>
            <a:lstStyle/>
            <a:p>
              <a:r>
                <a:rPr lang="fi-FI" sz="2000" dirty="0"/>
                <a:t>Ruskosammakon poikanen eli nuijapää elää vedessä, ja häntä on sille liikkumisen kannalta äärimmäisen tärkeä.</a:t>
              </a:r>
            </a:p>
            <a:p>
              <a:r>
                <a:rPr lang="fi-FI" sz="2000" dirty="0"/>
                <a:t>Aikuinen sammakko voi elää myös maalla, ja hännästä tulee tarpeeton. Hännän solut tuhoutuvat apoptoosilla.</a:t>
              </a:r>
              <a:endParaRPr lang="en-FI" sz="2000" dirty="0"/>
            </a:p>
          </p:txBody>
        </p:sp>
      </p:grpSp>
    </p:spTree>
    <p:extLst>
      <p:ext uri="{BB962C8B-B14F-4D97-AF65-F5344CB8AC3E}">
        <p14:creationId xmlns:p14="http://schemas.microsoft.com/office/powerpoint/2010/main" val="374420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4401205"/>
          </a:xfrm>
          <a:prstGeom prst="rect">
            <a:avLst/>
          </a:prstGeom>
          <a:noFill/>
        </p:spPr>
        <p:txBody>
          <a:bodyPr wrap="square" rtlCol="0">
            <a:spAutoFit/>
          </a:bodyPr>
          <a:lstStyle/>
          <a:p>
            <a:r>
              <a:rPr lang="fi-FI" sz="2800" b="1" dirty="0"/>
              <a:t>Kuvalähteet</a:t>
            </a:r>
          </a:p>
          <a:p>
            <a:endParaRPr lang="fi-FI" dirty="0"/>
          </a:p>
          <a:p>
            <a:r>
              <a:rPr lang="fi-FI" b="1" dirty="0"/>
              <a:t>Piirroskuvat</a:t>
            </a:r>
          </a:p>
          <a:p>
            <a:endParaRPr lang="fi-FI" dirty="0"/>
          </a:p>
          <a:p>
            <a:r>
              <a:rPr lang="fi-FI" dirty="0"/>
              <a:t>Joona Aalto: diat 2, 5, 7, 8, 9, 10, 11</a:t>
            </a:r>
          </a:p>
          <a:p>
            <a:endParaRPr lang="fi-FI" dirty="0"/>
          </a:p>
          <a:p>
            <a:r>
              <a:rPr lang="fi-FI" dirty="0"/>
              <a:t>Johanna </a:t>
            </a:r>
            <a:r>
              <a:rPr lang="fi-FI" dirty="0" err="1"/>
              <a:t>Tarkela</a:t>
            </a:r>
            <a:r>
              <a:rPr lang="fi-FI" dirty="0"/>
              <a:t>: dia 4</a:t>
            </a:r>
          </a:p>
          <a:p>
            <a:endParaRPr lang="fi-FI" dirty="0"/>
          </a:p>
          <a:p>
            <a:r>
              <a:rPr lang="fi-FI" b="1" dirty="0"/>
              <a:t>Valokuvat</a:t>
            </a:r>
          </a:p>
          <a:p>
            <a:endParaRPr lang="fi-FI" b="1" dirty="0"/>
          </a:p>
          <a:p>
            <a:r>
              <a:rPr lang="fi-FI" dirty="0" err="1"/>
              <a:t>Patricio</a:t>
            </a:r>
            <a:r>
              <a:rPr lang="fi-FI" dirty="0"/>
              <a:t> </a:t>
            </a:r>
            <a:r>
              <a:rPr lang="fi-FI" dirty="0" err="1"/>
              <a:t>Robles</a:t>
            </a:r>
            <a:r>
              <a:rPr lang="fi-FI" dirty="0"/>
              <a:t> </a:t>
            </a:r>
            <a:r>
              <a:rPr lang="fi-FI" dirty="0" err="1"/>
              <a:t>Gil</a:t>
            </a:r>
            <a:r>
              <a:rPr lang="fi-FI" dirty="0"/>
              <a:t> / Sierra Madre / </a:t>
            </a:r>
            <a:r>
              <a:rPr lang="fi-FI" dirty="0" err="1"/>
              <a:t>Minden</a:t>
            </a:r>
            <a:r>
              <a:rPr lang="fi-FI" dirty="0"/>
              <a:t> </a:t>
            </a:r>
            <a:r>
              <a:rPr lang="fi-FI" dirty="0" err="1"/>
              <a:t>Pictures</a:t>
            </a:r>
            <a:r>
              <a:rPr lang="fi-FI" dirty="0"/>
              <a:t> / </a:t>
            </a:r>
            <a:r>
              <a:rPr lang="fi-FI" dirty="0" err="1"/>
              <a:t>MVPhotos</a:t>
            </a:r>
            <a:r>
              <a:rPr lang="fi-FI" dirty="0"/>
              <a:t>: dia 1</a:t>
            </a:r>
          </a:p>
          <a:p>
            <a:endParaRPr lang="fi-FI" dirty="0"/>
          </a:p>
          <a:p>
            <a:r>
              <a:rPr lang="fi-FI" dirty="0" err="1"/>
              <a:t>Shutterstock</a:t>
            </a:r>
            <a:r>
              <a:rPr lang="fi-FI" dirty="0"/>
              <a:t>: diat 3, 12, 13</a:t>
            </a:r>
          </a:p>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spTree>
    <p:extLst>
      <p:ext uri="{BB962C8B-B14F-4D97-AF65-F5344CB8AC3E}">
        <p14:creationId xmlns:p14="http://schemas.microsoft.com/office/powerpoint/2010/main" val="347713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8" name="Ryhmä 7">
            <a:extLst>
              <a:ext uri="{FF2B5EF4-FFF2-40B4-BE49-F238E27FC236}">
                <a16:creationId xmlns:a16="http://schemas.microsoft.com/office/drawing/2014/main" id="{0B4DB377-C79B-8204-E581-4E1D4B15CC5D}"/>
              </a:ext>
            </a:extLst>
          </p:cNvPr>
          <p:cNvGrpSpPr/>
          <p:nvPr/>
        </p:nvGrpSpPr>
        <p:grpSpPr>
          <a:xfrm>
            <a:off x="1017917" y="638944"/>
            <a:ext cx="8126083" cy="6219056"/>
            <a:chOff x="1017917" y="638944"/>
            <a:chExt cx="8126083" cy="621905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5D7205FE-1CB4-67F8-4071-BA2E9BC7BC85}"/>
                </a:ext>
              </a:extLst>
            </p:cNvPr>
            <p:cNvPicPr>
              <a:picLocks noChangeAspect="1"/>
            </p:cNvPicPr>
            <p:nvPr/>
          </p:nvPicPr>
          <p:blipFill>
            <a:blip r:embed="rId4"/>
            <a:stretch>
              <a:fillRect/>
            </a:stretch>
          </p:blipFill>
          <p:spPr>
            <a:xfrm>
              <a:off x="2957691" y="638944"/>
              <a:ext cx="4616301" cy="5338359"/>
            </a:xfrm>
            <a:prstGeom prst="rect">
              <a:avLst/>
            </a:prstGeom>
          </p:spPr>
        </p:pic>
        <p:sp>
          <p:nvSpPr>
            <p:cNvPr id="6" name="Tekstiruutu 5">
              <a:extLst>
                <a:ext uri="{FF2B5EF4-FFF2-40B4-BE49-F238E27FC236}">
                  <a16:creationId xmlns:a16="http://schemas.microsoft.com/office/drawing/2014/main" id="{6418FD03-BDB2-CB87-8238-96C99388ED70}"/>
                </a:ext>
              </a:extLst>
            </p:cNvPr>
            <p:cNvSpPr txBox="1"/>
            <p:nvPr/>
          </p:nvSpPr>
          <p:spPr>
            <a:xfrm>
              <a:off x="1017917" y="638944"/>
              <a:ext cx="2096219" cy="830997"/>
            </a:xfrm>
            <a:prstGeom prst="rect">
              <a:avLst/>
            </a:prstGeom>
            <a:noFill/>
          </p:spPr>
          <p:txBody>
            <a:bodyPr wrap="square" rtlCol="0">
              <a:spAutoFit/>
            </a:bodyPr>
            <a:lstStyle/>
            <a:p>
              <a:r>
                <a:rPr lang="fi-FI" sz="2400" b="1" dirty="0">
                  <a:solidFill>
                    <a:schemeClr val="accent5"/>
                  </a:solidFill>
                </a:rPr>
                <a:t>Solujen elinkierto</a:t>
              </a:r>
              <a:endParaRPr lang="en-FI" sz="2400" b="1" dirty="0">
                <a:solidFill>
                  <a:schemeClr val="accent5"/>
                </a:solidFill>
              </a:endParaRPr>
            </a:p>
          </p:txBody>
        </p:sp>
      </p:grpSp>
    </p:spTree>
    <p:extLst>
      <p:ext uri="{BB962C8B-B14F-4D97-AF65-F5344CB8AC3E}">
        <p14:creationId xmlns:p14="http://schemas.microsoft.com/office/powerpoint/2010/main" val="27659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grpSp>
        <p:nvGrpSpPr>
          <p:cNvPr id="7" name="Ryhmä 6">
            <a:extLst>
              <a:ext uri="{FF2B5EF4-FFF2-40B4-BE49-F238E27FC236}">
                <a16:creationId xmlns:a16="http://schemas.microsoft.com/office/drawing/2014/main" id="{E320E8D9-7C42-1DDC-0F3B-6744A71E916E}"/>
              </a:ext>
            </a:extLst>
          </p:cNvPr>
          <p:cNvGrpSpPr/>
          <p:nvPr/>
        </p:nvGrpSpPr>
        <p:grpSpPr>
          <a:xfrm>
            <a:off x="1366936" y="690112"/>
            <a:ext cx="7117491" cy="5477775"/>
            <a:chOff x="1366936" y="690112"/>
            <a:chExt cx="7117491" cy="5477775"/>
          </a:xfrm>
        </p:grpSpPr>
        <p:pic>
          <p:nvPicPr>
            <p:cNvPr id="4" name="Kuva 3">
              <a:extLst>
                <a:ext uri="{FF2B5EF4-FFF2-40B4-BE49-F238E27FC236}">
                  <a16:creationId xmlns:a16="http://schemas.microsoft.com/office/drawing/2014/main" id="{F1AE223A-F57C-9CC0-0DF6-1CA17CA5DC7E}"/>
                </a:ext>
              </a:extLst>
            </p:cNvPr>
            <p:cNvPicPr>
              <a:picLocks noChangeAspect="1"/>
            </p:cNvPicPr>
            <p:nvPr/>
          </p:nvPicPr>
          <p:blipFill>
            <a:blip r:embed="rId3"/>
            <a:stretch>
              <a:fillRect/>
            </a:stretch>
          </p:blipFill>
          <p:spPr>
            <a:xfrm>
              <a:off x="2300960" y="690112"/>
              <a:ext cx="4091213" cy="4251305"/>
            </a:xfrm>
            <a:prstGeom prst="rect">
              <a:avLst/>
            </a:prstGeom>
          </p:spPr>
        </p:pic>
        <p:sp>
          <p:nvSpPr>
            <p:cNvPr id="6" name="Tekstiruutu 5">
              <a:extLst>
                <a:ext uri="{FF2B5EF4-FFF2-40B4-BE49-F238E27FC236}">
                  <a16:creationId xmlns:a16="http://schemas.microsoft.com/office/drawing/2014/main" id="{51107FB3-5739-9C7D-1F79-70B008D10B79}"/>
                </a:ext>
              </a:extLst>
            </p:cNvPr>
            <p:cNvSpPr txBox="1"/>
            <p:nvPr/>
          </p:nvSpPr>
          <p:spPr>
            <a:xfrm>
              <a:off x="1366936" y="5059891"/>
              <a:ext cx="7117491" cy="1107996"/>
            </a:xfrm>
            <a:prstGeom prst="rect">
              <a:avLst/>
            </a:prstGeom>
            <a:noFill/>
          </p:spPr>
          <p:txBody>
            <a:bodyPr wrap="square" rtlCol="0">
              <a:spAutoFit/>
            </a:bodyPr>
            <a:lstStyle/>
            <a:p>
              <a:pPr algn="l"/>
              <a:r>
                <a:rPr lang="fi-FI" sz="2200" b="0" i="0" u="none" strike="noStrike" baseline="0" dirty="0">
                  <a:latin typeface="Calibri" panose="020F0502020204030204" pitchFamily="34" charset="0"/>
                  <a:cs typeface="Calibri" panose="020F0502020204030204" pitchFamily="34" charset="0"/>
                </a:rPr>
                <a:t>Syöpäsolut ovat solujen elinkierron säätelyjärjestelmästä</a:t>
              </a:r>
            </a:p>
            <a:p>
              <a:pPr algn="l"/>
              <a:r>
                <a:rPr lang="fi-FI" sz="2200" b="0" i="0" u="none" strike="noStrike" baseline="0" dirty="0">
                  <a:latin typeface="Calibri" panose="020F0502020204030204" pitchFamily="34" charset="0"/>
                  <a:cs typeface="Calibri" panose="020F0502020204030204" pitchFamily="34" charset="0"/>
                </a:rPr>
                <a:t>irrottautuneita soluja, jotka lisääntyvät holtittomasti</a:t>
              </a:r>
            </a:p>
            <a:p>
              <a:pPr algn="l"/>
              <a:r>
                <a:rPr lang="fi-FI" sz="2200" b="0" i="0" u="none" strike="noStrike" baseline="0" dirty="0">
                  <a:latin typeface="Calibri" panose="020F0502020204030204" pitchFamily="34" charset="0"/>
                  <a:cs typeface="Calibri" panose="020F0502020204030204" pitchFamily="34" charset="0"/>
                </a:rPr>
                <a:t>ja muodostavat kasvaimia.</a:t>
              </a:r>
              <a:endParaRPr lang="en-FI" sz="22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7432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57FD5A9D-94E0-408A-ECE5-7D0836238604}"/>
              </a:ext>
            </a:extLst>
          </p:cNvPr>
          <p:cNvGrpSpPr/>
          <p:nvPr/>
        </p:nvGrpSpPr>
        <p:grpSpPr>
          <a:xfrm>
            <a:off x="700031" y="758845"/>
            <a:ext cx="8443969" cy="6099155"/>
            <a:chOff x="700031" y="758845"/>
            <a:chExt cx="8443969" cy="6099155"/>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3E350D68-00ED-CFF4-4023-0D1CFC23F455}"/>
                </a:ext>
              </a:extLst>
            </p:cNvPr>
            <p:cNvPicPr>
              <a:picLocks noChangeAspect="1"/>
            </p:cNvPicPr>
            <p:nvPr/>
          </p:nvPicPr>
          <p:blipFill>
            <a:blip r:embed="rId4"/>
            <a:stretch>
              <a:fillRect/>
            </a:stretch>
          </p:blipFill>
          <p:spPr>
            <a:xfrm>
              <a:off x="700031" y="1054443"/>
              <a:ext cx="7543853" cy="5239867"/>
            </a:xfrm>
            <a:prstGeom prst="rect">
              <a:avLst/>
            </a:prstGeom>
          </p:spPr>
        </p:pic>
        <p:sp>
          <p:nvSpPr>
            <p:cNvPr id="6" name="Tekstiruutu 5">
              <a:extLst>
                <a:ext uri="{FF2B5EF4-FFF2-40B4-BE49-F238E27FC236}">
                  <a16:creationId xmlns:a16="http://schemas.microsoft.com/office/drawing/2014/main" id="{8D8C6030-3439-9B5C-6872-EB4FA0D63618}"/>
                </a:ext>
              </a:extLst>
            </p:cNvPr>
            <p:cNvSpPr txBox="1"/>
            <p:nvPr/>
          </p:nvSpPr>
          <p:spPr>
            <a:xfrm>
              <a:off x="1702373" y="758845"/>
              <a:ext cx="6150634" cy="461665"/>
            </a:xfrm>
            <a:prstGeom prst="rect">
              <a:avLst/>
            </a:prstGeom>
            <a:noFill/>
          </p:spPr>
          <p:txBody>
            <a:bodyPr wrap="square" rtlCol="0">
              <a:spAutoFit/>
            </a:bodyPr>
            <a:lstStyle/>
            <a:p>
              <a:r>
                <a:rPr lang="fi-FI" sz="2400" b="1" dirty="0">
                  <a:solidFill>
                    <a:schemeClr val="accent5"/>
                  </a:solidFill>
                </a:rPr>
                <a:t>DNA:n kahdentumisen vaiheet</a:t>
              </a:r>
              <a:endParaRPr lang="en-FI" sz="2400" b="1" dirty="0">
                <a:solidFill>
                  <a:schemeClr val="accent5"/>
                </a:solidFill>
              </a:endParaRPr>
            </a:p>
          </p:txBody>
        </p:sp>
      </p:grpSp>
    </p:spTree>
    <p:extLst>
      <p:ext uri="{BB962C8B-B14F-4D97-AF65-F5344CB8AC3E}">
        <p14:creationId xmlns:p14="http://schemas.microsoft.com/office/powerpoint/2010/main" val="409460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8" name="Ryhmä 7">
            <a:extLst>
              <a:ext uri="{FF2B5EF4-FFF2-40B4-BE49-F238E27FC236}">
                <a16:creationId xmlns:a16="http://schemas.microsoft.com/office/drawing/2014/main" id="{8B4D5BB3-1DEB-8A83-283A-C6EE1DC94691}"/>
              </a:ext>
            </a:extLst>
          </p:cNvPr>
          <p:cNvGrpSpPr/>
          <p:nvPr/>
        </p:nvGrpSpPr>
        <p:grpSpPr>
          <a:xfrm>
            <a:off x="750498" y="1147313"/>
            <a:ext cx="8393502" cy="5710687"/>
            <a:chOff x="750498" y="1147313"/>
            <a:chExt cx="8393502" cy="571068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grpSp>
          <p:nvGrpSpPr>
            <p:cNvPr id="7" name="Ryhmä 6">
              <a:extLst>
                <a:ext uri="{FF2B5EF4-FFF2-40B4-BE49-F238E27FC236}">
                  <a16:creationId xmlns:a16="http://schemas.microsoft.com/office/drawing/2014/main" id="{957D19ED-C216-30DC-003B-24F64E0CBD30}"/>
                </a:ext>
              </a:extLst>
            </p:cNvPr>
            <p:cNvGrpSpPr/>
            <p:nvPr/>
          </p:nvGrpSpPr>
          <p:grpSpPr>
            <a:xfrm>
              <a:off x="750498" y="1147313"/>
              <a:ext cx="7272068" cy="4341184"/>
              <a:chOff x="750498" y="1147313"/>
              <a:chExt cx="7272068" cy="4341184"/>
            </a:xfrm>
          </p:grpSpPr>
          <p:pic>
            <p:nvPicPr>
              <p:cNvPr id="4" name="Kuva 3">
                <a:extLst>
                  <a:ext uri="{FF2B5EF4-FFF2-40B4-BE49-F238E27FC236}">
                    <a16:creationId xmlns:a16="http://schemas.microsoft.com/office/drawing/2014/main" id="{9B34086A-82EF-1294-8CD1-ED5AEB3D5F21}"/>
                  </a:ext>
                </a:extLst>
              </p:cNvPr>
              <p:cNvPicPr>
                <a:picLocks noChangeAspect="1"/>
              </p:cNvPicPr>
              <p:nvPr/>
            </p:nvPicPr>
            <p:blipFill>
              <a:blip r:embed="rId4"/>
              <a:stretch>
                <a:fillRect/>
              </a:stretch>
            </p:blipFill>
            <p:spPr>
              <a:xfrm>
                <a:off x="750498" y="1846817"/>
                <a:ext cx="7272068" cy="3641680"/>
              </a:xfrm>
              <a:prstGeom prst="rect">
                <a:avLst/>
              </a:prstGeom>
            </p:spPr>
          </p:pic>
          <p:sp>
            <p:nvSpPr>
              <p:cNvPr id="6" name="Tekstiruutu 5">
                <a:extLst>
                  <a:ext uri="{FF2B5EF4-FFF2-40B4-BE49-F238E27FC236}">
                    <a16:creationId xmlns:a16="http://schemas.microsoft.com/office/drawing/2014/main" id="{9B4CCA9B-2760-F3A8-2AF4-352B6C6738C5}"/>
                  </a:ext>
                </a:extLst>
              </p:cNvPr>
              <p:cNvSpPr txBox="1"/>
              <p:nvPr/>
            </p:nvSpPr>
            <p:spPr>
              <a:xfrm>
                <a:off x="897147" y="1147313"/>
                <a:ext cx="5753819" cy="461665"/>
              </a:xfrm>
              <a:prstGeom prst="rect">
                <a:avLst/>
              </a:prstGeom>
              <a:noFill/>
            </p:spPr>
            <p:txBody>
              <a:bodyPr wrap="square" rtlCol="0">
                <a:spAutoFit/>
              </a:bodyPr>
              <a:lstStyle/>
              <a:p>
                <a:r>
                  <a:rPr lang="fi-FI" sz="2400" b="1" dirty="0">
                    <a:solidFill>
                      <a:schemeClr val="accent5"/>
                    </a:solidFill>
                  </a:rPr>
                  <a:t>DNA:n juosteet</a:t>
                </a:r>
                <a:endParaRPr lang="en-FI" sz="2400" b="1" dirty="0">
                  <a:solidFill>
                    <a:schemeClr val="accent5"/>
                  </a:solidFill>
                </a:endParaRPr>
              </a:p>
            </p:txBody>
          </p:sp>
        </p:grpSp>
      </p:grpSp>
    </p:spTree>
    <p:extLst>
      <p:ext uri="{BB962C8B-B14F-4D97-AF65-F5344CB8AC3E}">
        <p14:creationId xmlns:p14="http://schemas.microsoft.com/office/powerpoint/2010/main" val="244023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grpSp>
        <p:nvGrpSpPr>
          <p:cNvPr id="7" name="Ryhmä 6">
            <a:extLst>
              <a:ext uri="{FF2B5EF4-FFF2-40B4-BE49-F238E27FC236}">
                <a16:creationId xmlns:a16="http://schemas.microsoft.com/office/drawing/2014/main" id="{911E6D83-749C-83CE-BCF6-6B744ACEADE7}"/>
              </a:ext>
            </a:extLst>
          </p:cNvPr>
          <p:cNvGrpSpPr/>
          <p:nvPr/>
        </p:nvGrpSpPr>
        <p:grpSpPr>
          <a:xfrm>
            <a:off x="893480" y="822529"/>
            <a:ext cx="7323826" cy="5271777"/>
            <a:chOff x="893480" y="822529"/>
            <a:chExt cx="7323826" cy="5271777"/>
          </a:xfrm>
        </p:grpSpPr>
        <p:pic>
          <p:nvPicPr>
            <p:cNvPr id="4" name="Kuva 3">
              <a:extLst>
                <a:ext uri="{FF2B5EF4-FFF2-40B4-BE49-F238E27FC236}">
                  <a16:creationId xmlns:a16="http://schemas.microsoft.com/office/drawing/2014/main" id="{44E98C0F-F3CD-664F-D395-B6278A4E1C40}"/>
                </a:ext>
              </a:extLst>
            </p:cNvPr>
            <p:cNvPicPr>
              <a:picLocks noChangeAspect="1"/>
            </p:cNvPicPr>
            <p:nvPr/>
          </p:nvPicPr>
          <p:blipFill>
            <a:blip r:embed="rId3"/>
            <a:stretch>
              <a:fillRect/>
            </a:stretch>
          </p:blipFill>
          <p:spPr>
            <a:xfrm>
              <a:off x="893480" y="1457328"/>
              <a:ext cx="7323826" cy="4636978"/>
            </a:xfrm>
            <a:prstGeom prst="rect">
              <a:avLst/>
            </a:prstGeom>
          </p:spPr>
        </p:pic>
        <p:sp>
          <p:nvSpPr>
            <p:cNvPr id="6" name="Tekstiruutu 5">
              <a:extLst>
                <a:ext uri="{FF2B5EF4-FFF2-40B4-BE49-F238E27FC236}">
                  <a16:creationId xmlns:a16="http://schemas.microsoft.com/office/drawing/2014/main" id="{1E3E9BCC-6718-A606-AB2E-7FA980BCC310}"/>
                </a:ext>
              </a:extLst>
            </p:cNvPr>
            <p:cNvSpPr txBox="1"/>
            <p:nvPr/>
          </p:nvSpPr>
          <p:spPr>
            <a:xfrm>
              <a:off x="893480" y="822529"/>
              <a:ext cx="6223312" cy="461665"/>
            </a:xfrm>
            <a:prstGeom prst="rect">
              <a:avLst/>
            </a:prstGeom>
            <a:noFill/>
          </p:spPr>
          <p:txBody>
            <a:bodyPr wrap="square" rtlCol="0">
              <a:spAutoFit/>
            </a:bodyPr>
            <a:lstStyle/>
            <a:p>
              <a:r>
                <a:rPr lang="fi-FI" sz="2400" b="1" dirty="0">
                  <a:solidFill>
                    <a:schemeClr val="accent5"/>
                  </a:solidFill>
                </a:rPr>
                <a:t>DNA:n kahdentumiseen tarvittavat entsyymit</a:t>
              </a:r>
              <a:endParaRPr lang="en-FI" sz="2400" b="1" dirty="0">
                <a:solidFill>
                  <a:schemeClr val="accent5"/>
                </a:solidFill>
              </a:endParaRPr>
            </a:p>
          </p:txBody>
        </p:sp>
      </p:grpSp>
    </p:spTree>
    <p:extLst>
      <p:ext uri="{BB962C8B-B14F-4D97-AF65-F5344CB8AC3E}">
        <p14:creationId xmlns:p14="http://schemas.microsoft.com/office/powerpoint/2010/main" val="336775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7B70F4A3-A99E-F916-539E-FDF8B7AB20EA}"/>
              </a:ext>
            </a:extLst>
          </p:cNvPr>
          <p:cNvGrpSpPr/>
          <p:nvPr/>
        </p:nvGrpSpPr>
        <p:grpSpPr>
          <a:xfrm>
            <a:off x="1013551" y="793630"/>
            <a:ext cx="8130449" cy="6064370"/>
            <a:chOff x="1013551" y="793630"/>
            <a:chExt cx="8130449" cy="6064370"/>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2A71904C-5B88-4E68-8DFF-4E4B34321184}"/>
                </a:ext>
              </a:extLst>
            </p:cNvPr>
            <p:cNvPicPr>
              <a:picLocks noChangeAspect="1"/>
            </p:cNvPicPr>
            <p:nvPr/>
          </p:nvPicPr>
          <p:blipFill>
            <a:blip r:embed="rId3"/>
            <a:stretch>
              <a:fillRect/>
            </a:stretch>
          </p:blipFill>
          <p:spPr>
            <a:xfrm>
              <a:off x="1099815" y="1377608"/>
              <a:ext cx="7117491" cy="4619162"/>
            </a:xfrm>
            <a:prstGeom prst="rect">
              <a:avLst/>
            </a:prstGeom>
          </p:spPr>
        </p:pic>
        <p:sp>
          <p:nvSpPr>
            <p:cNvPr id="6" name="Tekstiruutu 5">
              <a:extLst>
                <a:ext uri="{FF2B5EF4-FFF2-40B4-BE49-F238E27FC236}">
                  <a16:creationId xmlns:a16="http://schemas.microsoft.com/office/drawing/2014/main" id="{4868408C-6EDD-18C0-43FE-3444FAC5A543}"/>
                </a:ext>
              </a:extLst>
            </p:cNvPr>
            <p:cNvSpPr txBox="1"/>
            <p:nvPr/>
          </p:nvSpPr>
          <p:spPr>
            <a:xfrm>
              <a:off x="1013551" y="793630"/>
              <a:ext cx="5930713" cy="461665"/>
            </a:xfrm>
            <a:prstGeom prst="rect">
              <a:avLst/>
            </a:prstGeom>
            <a:noFill/>
          </p:spPr>
          <p:txBody>
            <a:bodyPr wrap="square" rtlCol="0">
              <a:spAutoFit/>
            </a:bodyPr>
            <a:lstStyle/>
            <a:p>
              <a:r>
                <a:rPr lang="fi-FI" sz="2400" b="1" dirty="0">
                  <a:solidFill>
                    <a:schemeClr val="accent5"/>
                  </a:solidFill>
                </a:rPr>
                <a:t>Kromosomin rakenne</a:t>
              </a:r>
              <a:endParaRPr lang="en-FI" sz="2400" b="1" dirty="0">
                <a:solidFill>
                  <a:schemeClr val="accent5"/>
                </a:solidFill>
              </a:endParaRPr>
            </a:p>
          </p:txBody>
        </p:sp>
      </p:grpSp>
    </p:spTree>
    <p:extLst>
      <p:ext uri="{BB962C8B-B14F-4D97-AF65-F5344CB8AC3E}">
        <p14:creationId xmlns:p14="http://schemas.microsoft.com/office/powerpoint/2010/main" val="70033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8DB4B516-E938-36F5-A339-CA9FD5ACA91F}"/>
              </a:ext>
            </a:extLst>
          </p:cNvPr>
          <p:cNvGrpSpPr/>
          <p:nvPr/>
        </p:nvGrpSpPr>
        <p:grpSpPr>
          <a:xfrm>
            <a:off x="867600" y="683583"/>
            <a:ext cx="8276400" cy="6174417"/>
            <a:chOff x="867600" y="683583"/>
            <a:chExt cx="8276400" cy="617441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DF02D8F0-91D0-2A26-ECED-D39B40E64F8D}"/>
                </a:ext>
              </a:extLst>
            </p:cNvPr>
            <p:cNvPicPr>
              <a:picLocks noChangeAspect="1"/>
            </p:cNvPicPr>
            <p:nvPr/>
          </p:nvPicPr>
          <p:blipFill>
            <a:blip r:embed="rId4"/>
            <a:stretch>
              <a:fillRect/>
            </a:stretch>
          </p:blipFill>
          <p:spPr>
            <a:xfrm>
              <a:off x="867600" y="1294028"/>
              <a:ext cx="7349706" cy="4860408"/>
            </a:xfrm>
            <a:prstGeom prst="rect">
              <a:avLst/>
            </a:prstGeom>
          </p:spPr>
        </p:pic>
        <p:sp>
          <p:nvSpPr>
            <p:cNvPr id="6" name="Tekstiruutu 5">
              <a:extLst>
                <a:ext uri="{FF2B5EF4-FFF2-40B4-BE49-F238E27FC236}">
                  <a16:creationId xmlns:a16="http://schemas.microsoft.com/office/drawing/2014/main" id="{9D8D4D91-A257-5D46-2B47-F3FF2FD68E9F}"/>
                </a:ext>
              </a:extLst>
            </p:cNvPr>
            <p:cNvSpPr txBox="1"/>
            <p:nvPr/>
          </p:nvSpPr>
          <p:spPr>
            <a:xfrm>
              <a:off x="867600" y="683583"/>
              <a:ext cx="5814204" cy="461665"/>
            </a:xfrm>
            <a:prstGeom prst="rect">
              <a:avLst/>
            </a:prstGeom>
            <a:noFill/>
          </p:spPr>
          <p:txBody>
            <a:bodyPr wrap="square" rtlCol="0">
              <a:spAutoFit/>
            </a:bodyPr>
            <a:lstStyle/>
            <a:p>
              <a:r>
                <a:rPr lang="fi-FI" sz="2400" b="1" dirty="0" err="1">
                  <a:solidFill>
                    <a:schemeClr val="accent5"/>
                  </a:solidFill>
                </a:rPr>
                <a:t>Sisarkromatidi</a:t>
              </a:r>
              <a:r>
                <a:rPr lang="fi-FI" sz="2400" b="1" dirty="0">
                  <a:solidFill>
                    <a:schemeClr val="accent5"/>
                  </a:solidFill>
                </a:rPr>
                <a:t> ja tytärkromosomi</a:t>
              </a:r>
              <a:endParaRPr lang="en-FI" sz="2400" b="1" dirty="0">
                <a:solidFill>
                  <a:schemeClr val="accent5"/>
                </a:solidFill>
              </a:endParaRPr>
            </a:p>
          </p:txBody>
        </p:sp>
      </p:grpSp>
    </p:spTree>
    <p:extLst>
      <p:ext uri="{BB962C8B-B14F-4D97-AF65-F5344CB8AC3E}">
        <p14:creationId xmlns:p14="http://schemas.microsoft.com/office/powerpoint/2010/main" val="375470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3B2DD039-DE02-D800-F8F4-2DC74906CBAC}"/>
              </a:ext>
            </a:extLst>
          </p:cNvPr>
          <p:cNvGrpSpPr/>
          <p:nvPr/>
        </p:nvGrpSpPr>
        <p:grpSpPr>
          <a:xfrm>
            <a:off x="754811" y="1054443"/>
            <a:ext cx="8389189" cy="5803557"/>
            <a:chOff x="754811" y="1054443"/>
            <a:chExt cx="8389189" cy="580355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062EEC32-A997-A39E-F683-F484EF98FBA6}"/>
                </a:ext>
              </a:extLst>
            </p:cNvPr>
            <p:cNvPicPr>
              <a:picLocks noChangeAspect="1"/>
            </p:cNvPicPr>
            <p:nvPr/>
          </p:nvPicPr>
          <p:blipFill>
            <a:blip r:embed="rId3"/>
            <a:stretch>
              <a:fillRect/>
            </a:stretch>
          </p:blipFill>
          <p:spPr>
            <a:xfrm>
              <a:off x="754811" y="2111874"/>
              <a:ext cx="7634377" cy="2634252"/>
            </a:xfrm>
            <a:prstGeom prst="rect">
              <a:avLst/>
            </a:prstGeom>
          </p:spPr>
        </p:pic>
        <p:sp>
          <p:nvSpPr>
            <p:cNvPr id="6" name="Tekstiruutu 5">
              <a:extLst>
                <a:ext uri="{FF2B5EF4-FFF2-40B4-BE49-F238E27FC236}">
                  <a16:creationId xmlns:a16="http://schemas.microsoft.com/office/drawing/2014/main" id="{2FB69514-EC4C-0D55-A907-1F9AAAB07416}"/>
                </a:ext>
              </a:extLst>
            </p:cNvPr>
            <p:cNvSpPr txBox="1"/>
            <p:nvPr/>
          </p:nvSpPr>
          <p:spPr>
            <a:xfrm>
              <a:off x="754811" y="1054443"/>
              <a:ext cx="4619446" cy="461665"/>
            </a:xfrm>
            <a:prstGeom prst="rect">
              <a:avLst/>
            </a:prstGeom>
            <a:noFill/>
          </p:spPr>
          <p:txBody>
            <a:bodyPr wrap="square" rtlCol="0">
              <a:spAutoFit/>
            </a:bodyPr>
            <a:lstStyle/>
            <a:p>
              <a:r>
                <a:rPr lang="fi-FI" sz="2400" b="1" dirty="0">
                  <a:solidFill>
                    <a:schemeClr val="accent5"/>
                  </a:solidFill>
                </a:rPr>
                <a:t>Mitoosin vaiheet</a:t>
              </a:r>
              <a:endParaRPr lang="en-FI" sz="2400" b="1" dirty="0">
                <a:solidFill>
                  <a:schemeClr val="accent5"/>
                </a:solidFill>
              </a:endParaRPr>
            </a:p>
          </p:txBody>
        </p:sp>
      </p:grpSp>
    </p:spTree>
    <p:extLst>
      <p:ext uri="{BB962C8B-B14F-4D97-AF65-F5344CB8AC3E}">
        <p14:creationId xmlns:p14="http://schemas.microsoft.com/office/powerpoint/2010/main" val="4252067085"/>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7445E43AA17E544BF3234084398B6DA" ma:contentTypeVersion="16" ma:contentTypeDescription="Luo uusi asiakirja." ma:contentTypeScope="" ma:versionID="6d32bc0a5350130e1155171d60d6af31">
  <xsd:schema xmlns:xsd="http://www.w3.org/2001/XMLSchema" xmlns:xs="http://www.w3.org/2001/XMLSchema" xmlns:p="http://schemas.microsoft.com/office/2006/metadata/properties" xmlns:ns2="b6c2cde3-2717-4ff6-a38c-3daa2323faef" xmlns:ns3="188ce216-e63f-4f7a-b5ea-54779d630909" xmlns:ns4="f0974581-4bbf-443e-902f-14073e9fb4f6" targetNamespace="http://schemas.microsoft.com/office/2006/metadata/properties" ma:root="true" ma:fieldsID="40000b2e13642fc630dde88d24385f36" ns2:_="" ns3:_="" ns4:_="">
    <xsd:import namespace="b6c2cde3-2717-4ff6-a38c-3daa2323faef"/>
    <xsd:import namespace="188ce216-e63f-4f7a-b5ea-54779d630909"/>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2cde3-2717-4ff6-a38c-3daa2323f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8ce216-e63f-4f7a-b5ea-54779d630909"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b3685d6-be19-478c-a27c-51c5a5e4c2ee}" ma:internalName="TaxCatchAll" ma:showField="CatchAllData" ma:web="188ce216-e63f-4f7a-b5ea-54779d6309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974581-4bbf-443e-902f-14073e9fb4f6" xsi:nil="true"/>
    <lcf76f155ced4ddcb4097134ff3c332f xmlns="b6c2cde3-2717-4ff6-a38c-3daa2323fa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291668-728A-46BE-93BF-D280C8D03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2cde3-2717-4ff6-a38c-3daa2323faef"/>
    <ds:schemaRef ds:uri="188ce216-e63f-4f7a-b5ea-54779d630909"/>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724D08-9104-44A7-A90F-823F45AC4CE0}">
  <ds:schemaRefs>
    <ds:schemaRef ds:uri="http://schemas.microsoft.com/sharepoint/v3/contenttype/forms"/>
  </ds:schemaRefs>
</ds:datastoreItem>
</file>

<file path=customXml/itemProps3.xml><?xml version="1.0" encoding="utf-8"?>
<ds:datastoreItem xmlns:ds="http://schemas.openxmlformats.org/officeDocument/2006/customXml" ds:itemID="{05D31404-D2B7-47B7-A805-C4C31463BB90}">
  <ds:schemaRefs>
    <ds:schemaRef ds:uri="http://schemas.microsoft.com/office/2006/metadata/properties"/>
    <ds:schemaRef ds:uri="http://schemas.microsoft.com/office/infopath/2007/PartnerControls"/>
    <ds:schemaRef ds:uri="f0974581-4bbf-443e-902f-14073e9fb4f6"/>
    <ds:schemaRef ds:uri="b6c2cde3-2717-4ff6-a38c-3daa2323faef"/>
  </ds:schemaRefs>
</ds:datastoreItem>
</file>

<file path=docProps/app.xml><?xml version="1.0" encoding="utf-8"?>
<Properties xmlns="http://schemas.openxmlformats.org/officeDocument/2006/extended-properties" xmlns:vt="http://schemas.openxmlformats.org/officeDocument/2006/docPropsVTypes">
  <Template>Office Theme</Template>
  <TotalTime>653</TotalTime>
  <Words>435</Words>
  <Application>Microsoft Office PowerPoint</Application>
  <PresentationFormat>Näytössä katseltava diaesitys (4:3)</PresentationFormat>
  <Paragraphs>47</Paragraphs>
  <Slides>13</Slides>
  <Notes>7</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Kolehmainen</dc:creator>
  <cp:lastModifiedBy>Holopainen Anna K</cp:lastModifiedBy>
  <cp:revision>52</cp:revision>
  <dcterms:created xsi:type="dcterms:W3CDTF">2020-10-16T11:07:14Z</dcterms:created>
  <dcterms:modified xsi:type="dcterms:W3CDTF">2023-04-25T11:09:00Z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0x01010097445E43AA17E544BF3234084398B6DA</vt:lpwstr>
  </property>
</Properties>
</file>