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7" r:id="rId5"/>
    <p:sldId id="266" r:id="rId6"/>
    <p:sldId id="282" r:id="rId7"/>
    <p:sldId id="279" r:id="rId8"/>
    <p:sldId id="267" r:id="rId9"/>
    <p:sldId id="269" r:id="rId10"/>
    <p:sldId id="270" r:id="rId11"/>
    <p:sldId id="271" r:id="rId12"/>
    <p:sldId id="268" r:id="rId13"/>
    <p:sldId id="273" r:id="rId14"/>
    <p:sldId id="274" r:id="rId15"/>
    <p:sldId id="283" r:id="rId16"/>
    <p:sldId id="280" r:id="rId17"/>
    <p:sldId id="275" r:id="rId18"/>
    <p:sldId id="276" r:id="rId19"/>
    <p:sldId id="277" r:id="rId20"/>
    <p:sldId id="278" r:id="rId21"/>
    <p:sldId id="272" r:id="rId22"/>
    <p:sldId id="281" r:id="rId23"/>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653" autoAdjust="0"/>
  </p:normalViewPr>
  <p:slideViewPr>
    <p:cSldViewPr snapToGrid="0">
      <p:cViewPr varScale="1">
        <p:scale>
          <a:sx n="69" d="100"/>
          <a:sy n="69" d="100"/>
        </p:scale>
        <p:origin x="184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97C9E-EFEB-4E3A-AACA-8921908F3DD7}" type="datetimeFigureOut">
              <a:rPr lang="fi-FI" smtClean="0"/>
              <a:t>25.4.2023</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A1C47-BF25-47D9-B872-280592FDE7D6}" type="slidenum">
              <a:rPr lang="fi-FI" smtClean="0"/>
              <a:t>‹#›</a:t>
            </a:fld>
            <a:endParaRPr lang="fi-FI"/>
          </a:p>
        </p:txBody>
      </p:sp>
    </p:spTree>
    <p:extLst>
      <p:ext uri="{BB962C8B-B14F-4D97-AF65-F5344CB8AC3E}">
        <p14:creationId xmlns:p14="http://schemas.microsoft.com/office/powerpoint/2010/main" val="654616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Lehden yläpinnan yhteyttämissolukko vastaa fotosynteesistä, ja lehden alapinnan ilmaraot huolehtivat kaasujen vaihdosta. Juuresta varren kautta lehtiin kulkevat johtojänteet, jotka ovat erikoistuneet aineiden kuljetukseen. Puuosan putkiloissa vesi ja ravinteet nousevat ylös lehtiin haihtumisimun avulla. Ylimääräiset fotosynteesituotteet kulkeutuvat nilaosassa alaspäin kasvin muihin osiin myöhempää käyttöä varten. </a:t>
            </a:r>
          </a:p>
        </p:txBody>
      </p:sp>
      <p:sp>
        <p:nvSpPr>
          <p:cNvPr id="4" name="Dian numeron paikkamerkki 3"/>
          <p:cNvSpPr>
            <a:spLocks noGrp="1"/>
          </p:cNvSpPr>
          <p:nvPr>
            <p:ph type="sldNum" sz="quarter" idx="5"/>
          </p:nvPr>
        </p:nvSpPr>
        <p:spPr/>
        <p:txBody>
          <a:bodyPr/>
          <a:lstStyle/>
          <a:p>
            <a:fld id="{0A1A1C47-BF25-47D9-B872-280592FDE7D6}" type="slidenum">
              <a:rPr lang="fi-FI" smtClean="0"/>
              <a:t>4</a:t>
            </a:fld>
            <a:endParaRPr lang="fi-FI"/>
          </a:p>
        </p:txBody>
      </p:sp>
    </p:spTree>
    <p:extLst>
      <p:ext uri="{BB962C8B-B14F-4D97-AF65-F5344CB8AC3E}">
        <p14:creationId xmlns:p14="http://schemas.microsoft.com/office/powerpoint/2010/main" val="264124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Viherhiukkaset vastaavat kasvisolun fotosynteesistä. Ne liikkuvat solun sisällä niin, että ne ovat aina optimaalisessa suunnassa valoon nähden. Viherhiukkaset liikkuvat solun sisäisen tukirangan avulla. </a:t>
            </a:r>
            <a:r>
              <a:rPr lang="fi-FI" dirty="0" err="1"/>
              <a:t>Endosymbioositeorian</a:t>
            </a:r>
            <a:r>
              <a:rPr lang="fi-FI" dirty="0"/>
              <a:t> mukaan viherhiukkaset kehittyivät eliökunnan evoluutiossa itsenäisistä fotosynteesiin kykenevistä syanobakteereista, jotka tumallinen solu otti sisäänsä </a:t>
            </a:r>
            <a:r>
              <a:rPr lang="fi-FI" dirty="0" err="1"/>
              <a:t>fagosytoosilla</a:t>
            </a:r>
            <a:r>
              <a:rPr lang="fi-FI" dirty="0"/>
              <a:t>. Viherhiukkasessa onkin oma rengasmainen DNA-molekyyli sekä </a:t>
            </a:r>
            <a:r>
              <a:rPr lang="fi-FI" dirty="0" err="1"/>
              <a:t>ribosomeja</a:t>
            </a:r>
            <a:r>
              <a:rPr lang="fi-FI" dirty="0"/>
              <a:t> jäänteenä bakteerialkuperästä. Osa fotosynteesiin tarvittavista entsyymeistä tuotetaan viherhiukkasessa sen omien geenien avulla.  </a:t>
            </a:r>
          </a:p>
        </p:txBody>
      </p:sp>
      <p:sp>
        <p:nvSpPr>
          <p:cNvPr id="4" name="Dian numeron paikkamerkki 3"/>
          <p:cNvSpPr>
            <a:spLocks noGrp="1"/>
          </p:cNvSpPr>
          <p:nvPr>
            <p:ph type="sldNum" sz="quarter" idx="5"/>
          </p:nvPr>
        </p:nvSpPr>
        <p:spPr/>
        <p:txBody>
          <a:bodyPr/>
          <a:lstStyle/>
          <a:p>
            <a:fld id="{0A1A1C47-BF25-47D9-B872-280592FDE7D6}" type="slidenum">
              <a:rPr lang="fi-FI" smtClean="0"/>
              <a:t>5</a:t>
            </a:fld>
            <a:endParaRPr lang="fi-FI"/>
          </a:p>
        </p:txBody>
      </p:sp>
    </p:spTree>
    <p:extLst>
      <p:ext uri="{BB962C8B-B14F-4D97-AF65-F5344CB8AC3E}">
        <p14:creationId xmlns:p14="http://schemas.microsoft.com/office/powerpoint/2010/main" val="370665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Syanobakteerien fotosynteesi tapahtuu solukalvon poimuissa. </a:t>
            </a:r>
          </a:p>
        </p:txBody>
      </p:sp>
      <p:sp>
        <p:nvSpPr>
          <p:cNvPr id="4" name="Dian numeron paikkamerkki 3"/>
          <p:cNvSpPr>
            <a:spLocks noGrp="1"/>
          </p:cNvSpPr>
          <p:nvPr>
            <p:ph type="sldNum" sz="quarter" idx="5"/>
          </p:nvPr>
        </p:nvSpPr>
        <p:spPr/>
        <p:txBody>
          <a:bodyPr/>
          <a:lstStyle/>
          <a:p>
            <a:fld id="{0A1A1C47-BF25-47D9-B872-280592FDE7D6}" type="slidenum">
              <a:rPr lang="fi-FI" smtClean="0"/>
              <a:t>6</a:t>
            </a:fld>
            <a:endParaRPr lang="fi-FI"/>
          </a:p>
        </p:txBody>
      </p:sp>
    </p:spTree>
    <p:extLst>
      <p:ext uri="{BB962C8B-B14F-4D97-AF65-F5344CB8AC3E}">
        <p14:creationId xmlns:p14="http://schemas.microsoft.com/office/powerpoint/2010/main" val="40419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Fotosynteettisten eliöiden valoherkät pigmentit absorboivat näkyvän valon eri aallonpituuksia. Lehtivihreä sitoo pääasiassa sinistä ja punaista valoa. Karotenoidit sitovat näkyvän valon sinivihreitä aallonpituuksia. Erot pigmenttien kemiallisessa rakenteessa vaikuttavat niiden kykyyn absorboida valoa hieman eri aallonpituusalueelta. </a:t>
            </a:r>
          </a:p>
        </p:txBody>
      </p:sp>
      <p:sp>
        <p:nvSpPr>
          <p:cNvPr id="4" name="Dian numeron paikkamerkki 3"/>
          <p:cNvSpPr>
            <a:spLocks noGrp="1"/>
          </p:cNvSpPr>
          <p:nvPr>
            <p:ph type="sldNum" sz="quarter" idx="5"/>
          </p:nvPr>
        </p:nvSpPr>
        <p:spPr/>
        <p:txBody>
          <a:bodyPr/>
          <a:lstStyle/>
          <a:p>
            <a:fld id="{0A1A1C47-BF25-47D9-B872-280592FDE7D6}" type="slidenum">
              <a:rPr lang="fi-FI" smtClean="0"/>
              <a:t>7</a:t>
            </a:fld>
            <a:endParaRPr lang="fi-FI"/>
          </a:p>
        </p:txBody>
      </p:sp>
    </p:spTree>
    <p:extLst>
      <p:ext uri="{BB962C8B-B14F-4D97-AF65-F5344CB8AC3E}">
        <p14:creationId xmlns:p14="http://schemas.microsoft.com/office/powerpoint/2010/main" val="54288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Kasvin viherhiukkasten yhteyttämiskalvostolla on valoherkkiä pigmenttejä eli väriaineita. Yleisin niistä on lehtivihreä eli klorofylli. Pigmentit kykenevät absorboimaan eli vastaanottamaan auringon valon sisältämää energiaa. </a:t>
            </a:r>
          </a:p>
        </p:txBody>
      </p:sp>
      <p:sp>
        <p:nvSpPr>
          <p:cNvPr id="4" name="Dian numeron paikkamerkki 3"/>
          <p:cNvSpPr>
            <a:spLocks noGrp="1"/>
          </p:cNvSpPr>
          <p:nvPr>
            <p:ph type="sldNum" sz="quarter" idx="5"/>
          </p:nvPr>
        </p:nvSpPr>
        <p:spPr/>
        <p:txBody>
          <a:bodyPr/>
          <a:lstStyle/>
          <a:p>
            <a:fld id="{0A1A1C47-BF25-47D9-B872-280592FDE7D6}" type="slidenum">
              <a:rPr lang="fi-FI" smtClean="0"/>
              <a:t>9</a:t>
            </a:fld>
            <a:endParaRPr lang="fi-FI"/>
          </a:p>
        </p:txBody>
      </p:sp>
    </p:spTree>
    <p:extLst>
      <p:ext uri="{BB962C8B-B14F-4D97-AF65-F5344CB8AC3E}">
        <p14:creationId xmlns:p14="http://schemas.microsoft.com/office/powerpoint/2010/main" val="411359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Valoreaktiot: Yhteyttämiskalvostoilla valoherkät klorofyllimolekyylit virittyvät valon energian vaikutuksesta. Virittyminen aiheuttaa klorofyllimolekyyleissä energiavajeen, jonka klorofyllimolekyylit korvaavat ottamalla vesimolekyyliltä elektronin. Näin vesi hajoaa valon energian avulla </a:t>
            </a:r>
            <a:r>
              <a:rPr lang="fi-FI" dirty="0" err="1"/>
              <a:t>vetyioneiks</a:t>
            </a:r>
            <a:r>
              <a:rPr lang="fi-FI" dirty="0"/>
              <a:t> eli protoneiksi, elektroneiksi ja hapeksi. Happi vapautuu ilmakehään kasvin ilmarakojen kautta. Viritysenergia siirtyy elektroninsiirtoketjuun. Siinä yhteyttämiskalvostoon kiinnittyneet proteiinit kuljettavat elektronia vuorotellen proteiinilta toiselle. Lopulta kaksi elektronia ja vetyioni siirtyvät elektroninsiirtäjälle, joka kuljettaa elektroneita ja vetyionin hiilensidontareaktioon. Syntynyt ATP-molekyyli kuljettaa energian hiilensidontareaktioihin.</a:t>
            </a:r>
          </a:p>
          <a:p>
            <a:endParaRPr lang="fi-FI" dirty="0"/>
          </a:p>
          <a:p>
            <a:r>
              <a:rPr lang="fi-FI" dirty="0"/>
              <a:t>Hiilensidontareaktiot: Hiilensidontareaktiot tapahtuvat viherhiukkasen nestemäisessä välitilassa valoreaktioiden jälkeen. Energia hiilensidontareaktioihin saadaan valoreaktioista peräisin olevan ATP-molekyylin sidosenergiasta. Hiilensidontareaktioissa tarvitaan elektroninsiirtäjien avulla valoreaktioista kuljetettuja elektroneja ja vetyä. Niiden ja ATP:n avulla ilmakehän hiilidioksidimolekyylejä muokataan monivaiheisessa reaktiosarjassa kolmen hiilen orgaaniseksi yhdisteeksi. Tästä muodostuu soluliman entsyymireaktioissa glukoosia.</a:t>
            </a:r>
          </a:p>
        </p:txBody>
      </p:sp>
      <p:sp>
        <p:nvSpPr>
          <p:cNvPr id="4" name="Dian numeron paikkamerkki 3"/>
          <p:cNvSpPr>
            <a:spLocks noGrp="1"/>
          </p:cNvSpPr>
          <p:nvPr>
            <p:ph type="sldNum" sz="quarter" idx="5"/>
          </p:nvPr>
        </p:nvSpPr>
        <p:spPr/>
        <p:txBody>
          <a:bodyPr/>
          <a:lstStyle/>
          <a:p>
            <a:fld id="{0A1A1C47-BF25-47D9-B872-280592FDE7D6}" type="slidenum">
              <a:rPr lang="fi-FI" smtClean="0"/>
              <a:t>11</a:t>
            </a:fld>
            <a:endParaRPr lang="fi-FI"/>
          </a:p>
        </p:txBody>
      </p:sp>
    </p:spTree>
    <p:extLst>
      <p:ext uri="{BB962C8B-B14F-4D97-AF65-F5344CB8AC3E}">
        <p14:creationId xmlns:p14="http://schemas.microsoft.com/office/powerpoint/2010/main" val="178754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25.4.2023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417611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25.4.2023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428761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25.4.2023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169169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25.4.2023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34781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i-FI"/>
              <a:t>Muokkaa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2DA114C-3C18-4E16-969A-BB0D3DA14EC7}" type="datetimeFigureOut">
              <a:rPr lang="fi-FI" smtClean="0"/>
              <a:t>25.4.2023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338392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2DA114C-3C18-4E16-969A-BB0D3DA14EC7}" type="datetimeFigureOut">
              <a:rPr lang="fi-FI" smtClean="0"/>
              <a:t>25.4.2023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55079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2DA114C-3C18-4E16-969A-BB0D3DA14EC7}" type="datetimeFigureOut">
              <a:rPr lang="fi-FI" smtClean="0"/>
              <a:t>25.4.2023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11613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E2DA114C-3C18-4E16-969A-BB0D3DA14EC7}" type="datetimeFigureOut">
              <a:rPr lang="fi-FI" smtClean="0"/>
              <a:t>25.4.2023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38081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A114C-3C18-4E16-969A-BB0D3DA14EC7}" type="datetimeFigureOut">
              <a:rPr lang="fi-FI" smtClean="0"/>
              <a:t>25.4.2023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194356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2DA114C-3C18-4E16-969A-BB0D3DA14EC7}" type="datetimeFigureOut">
              <a:rPr lang="fi-FI" smtClean="0"/>
              <a:t>25.4.2023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88860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2DA114C-3C18-4E16-969A-BB0D3DA14EC7}" type="datetimeFigureOut">
              <a:rPr lang="fi-FI" smtClean="0"/>
              <a:t>25.4.2023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84780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A114C-3C18-4E16-969A-BB0D3DA14EC7}" type="datetimeFigureOut">
              <a:rPr lang="fi-FI" smtClean="0"/>
              <a:t>25.4.2023</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302D8-A733-405E-BCB0-3B4749432E49}" type="slidenum">
              <a:rPr lang="fi-FI" smtClean="0"/>
              <a:t>‹#›</a:t>
            </a:fld>
            <a:endParaRPr lang="fi-FI"/>
          </a:p>
        </p:txBody>
      </p:sp>
    </p:spTree>
    <p:extLst>
      <p:ext uri="{BB962C8B-B14F-4D97-AF65-F5344CB8AC3E}">
        <p14:creationId xmlns:p14="http://schemas.microsoft.com/office/powerpoint/2010/main" val="1978081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descr="Kuva, joka sisältää kohteen teksti, sisä, nisäkäs, kissa&#10;&#10;Kuvaus luotu automaattisesti">
            <a:extLst>
              <a:ext uri="{FF2B5EF4-FFF2-40B4-BE49-F238E27FC236}">
                <a16:creationId xmlns:a16="http://schemas.microsoft.com/office/drawing/2014/main" id="{00770130-0535-4C71-7F74-B7B823946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1699" y="2031009"/>
            <a:ext cx="926694" cy="556016"/>
          </a:xfrm>
          <a:prstGeom prst="rect">
            <a:avLst/>
          </a:prstGeom>
        </p:spPr>
      </p:pic>
      <p:grpSp>
        <p:nvGrpSpPr>
          <p:cNvPr id="2" name="Ryhmä 1">
            <a:extLst>
              <a:ext uri="{FF2B5EF4-FFF2-40B4-BE49-F238E27FC236}">
                <a16:creationId xmlns:a16="http://schemas.microsoft.com/office/drawing/2014/main" id="{929A2717-B6D8-FAD0-7E7A-35B217FD080B}"/>
              </a:ext>
            </a:extLst>
          </p:cNvPr>
          <p:cNvGrpSpPr/>
          <p:nvPr/>
        </p:nvGrpSpPr>
        <p:grpSpPr>
          <a:xfrm>
            <a:off x="0" y="0"/>
            <a:ext cx="9144000" cy="6858000"/>
            <a:chOff x="0" y="0"/>
            <a:chExt cx="9144000" cy="6858000"/>
          </a:xfrm>
        </p:grpSpPr>
        <p:grpSp>
          <p:nvGrpSpPr>
            <p:cNvPr id="7" name="Ryhmä 6">
              <a:extLst>
                <a:ext uri="{FF2B5EF4-FFF2-40B4-BE49-F238E27FC236}">
                  <a16:creationId xmlns:a16="http://schemas.microsoft.com/office/drawing/2014/main" id="{466BCA4E-6749-BC21-2665-69C609D1061E}"/>
                </a:ext>
              </a:extLst>
            </p:cNvPr>
            <p:cNvGrpSpPr/>
            <p:nvPr/>
          </p:nvGrpSpPr>
          <p:grpSpPr>
            <a:xfrm>
              <a:off x="0" y="0"/>
              <a:ext cx="9144000" cy="6858000"/>
              <a:chOff x="0" y="0"/>
              <a:chExt cx="9144000" cy="6858000"/>
            </a:xfrm>
          </p:grpSpPr>
          <p:pic>
            <p:nvPicPr>
              <p:cNvPr id="4" name="Kuva 3">
                <a:extLst>
                  <a:ext uri="{FF2B5EF4-FFF2-40B4-BE49-F238E27FC236}">
                    <a16:creationId xmlns:a16="http://schemas.microsoft.com/office/drawing/2014/main" id="{C9F012B7-9FB8-0135-3245-34534AAA3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16783"/>
              </a:xfrm>
              <a:prstGeom prst="rect">
                <a:avLst/>
              </a:prstGeom>
            </p:spPr>
          </p:pic>
          <p:pic>
            <p:nvPicPr>
              <p:cNvPr id="6" name="Kuva 5">
                <a:extLst>
                  <a:ext uri="{FF2B5EF4-FFF2-40B4-BE49-F238E27FC236}">
                    <a16:creationId xmlns:a16="http://schemas.microsoft.com/office/drawing/2014/main" id="{D6BC93C9-BCFC-09F6-049D-E3FB5998D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84014"/>
                <a:ext cx="9144000" cy="973986"/>
              </a:xfrm>
              <a:prstGeom prst="rect">
                <a:avLst/>
              </a:prstGeom>
            </p:spPr>
          </p:pic>
        </p:grpSp>
        <p:pic>
          <p:nvPicPr>
            <p:cNvPr id="8" name="Kuva 7">
              <a:extLst>
                <a:ext uri="{FF2B5EF4-FFF2-40B4-BE49-F238E27FC236}">
                  <a16:creationId xmlns:a16="http://schemas.microsoft.com/office/drawing/2014/main" id="{675FC815-9D9D-9DAE-B2E6-3B8DD1FD4356}"/>
                </a:ext>
              </a:extLst>
            </p:cNvPr>
            <p:cNvPicPr>
              <a:picLocks noChangeAspect="1"/>
            </p:cNvPicPr>
            <p:nvPr/>
          </p:nvPicPr>
          <p:blipFill>
            <a:blip r:embed="rId5"/>
            <a:stretch>
              <a:fillRect/>
            </a:stretch>
          </p:blipFill>
          <p:spPr>
            <a:xfrm>
              <a:off x="8217328" y="6303216"/>
              <a:ext cx="926672" cy="554784"/>
            </a:xfrm>
            <a:prstGeom prst="rect">
              <a:avLst/>
            </a:prstGeom>
          </p:spPr>
        </p:pic>
      </p:grpSp>
    </p:spTree>
    <p:extLst>
      <p:ext uri="{BB962C8B-B14F-4D97-AF65-F5344CB8AC3E}">
        <p14:creationId xmlns:p14="http://schemas.microsoft.com/office/powerpoint/2010/main" val="276281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6" name="Ryhmä 5">
            <a:extLst>
              <a:ext uri="{FF2B5EF4-FFF2-40B4-BE49-F238E27FC236}">
                <a16:creationId xmlns:a16="http://schemas.microsoft.com/office/drawing/2014/main" id="{FA6DC90A-986C-3E68-481E-AC572BE8CDAA}"/>
              </a:ext>
            </a:extLst>
          </p:cNvPr>
          <p:cNvGrpSpPr/>
          <p:nvPr/>
        </p:nvGrpSpPr>
        <p:grpSpPr>
          <a:xfrm>
            <a:off x="879197" y="2017063"/>
            <a:ext cx="8264803" cy="4840937"/>
            <a:chOff x="879197" y="2017063"/>
            <a:chExt cx="8264803" cy="4840937"/>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23F1A382-1438-31CF-3570-DE907D8FEA31}"/>
                </a:ext>
              </a:extLst>
            </p:cNvPr>
            <p:cNvPicPr>
              <a:picLocks noChangeAspect="1"/>
            </p:cNvPicPr>
            <p:nvPr/>
          </p:nvPicPr>
          <p:blipFill>
            <a:blip r:embed="rId3"/>
            <a:stretch>
              <a:fillRect/>
            </a:stretch>
          </p:blipFill>
          <p:spPr>
            <a:xfrm>
              <a:off x="879197" y="2017063"/>
              <a:ext cx="7323826" cy="2178852"/>
            </a:xfrm>
            <a:prstGeom prst="rect">
              <a:avLst/>
            </a:prstGeom>
          </p:spPr>
        </p:pic>
      </p:grpSp>
    </p:spTree>
    <p:extLst>
      <p:ext uri="{BB962C8B-B14F-4D97-AF65-F5344CB8AC3E}">
        <p14:creationId xmlns:p14="http://schemas.microsoft.com/office/powerpoint/2010/main" val="47265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8" name="Ryhmä 7">
            <a:extLst>
              <a:ext uri="{FF2B5EF4-FFF2-40B4-BE49-F238E27FC236}">
                <a16:creationId xmlns:a16="http://schemas.microsoft.com/office/drawing/2014/main" id="{99FACC15-9D79-BB17-A16F-FDC288A854C5}"/>
              </a:ext>
            </a:extLst>
          </p:cNvPr>
          <p:cNvGrpSpPr/>
          <p:nvPr/>
        </p:nvGrpSpPr>
        <p:grpSpPr>
          <a:xfrm>
            <a:off x="873980" y="499938"/>
            <a:ext cx="8270020" cy="6358062"/>
            <a:chOff x="873980" y="499938"/>
            <a:chExt cx="8270020" cy="6358062"/>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E40D999F-A683-373D-133C-57643917AD8B}"/>
                </a:ext>
              </a:extLst>
            </p:cNvPr>
            <p:cNvPicPr>
              <a:picLocks noChangeAspect="1"/>
            </p:cNvPicPr>
            <p:nvPr/>
          </p:nvPicPr>
          <p:blipFill>
            <a:blip r:embed="rId4"/>
            <a:stretch>
              <a:fillRect/>
            </a:stretch>
          </p:blipFill>
          <p:spPr>
            <a:xfrm>
              <a:off x="873980" y="878455"/>
              <a:ext cx="7343326" cy="5101089"/>
            </a:xfrm>
            <a:prstGeom prst="rect">
              <a:avLst/>
            </a:prstGeom>
          </p:spPr>
        </p:pic>
        <p:sp>
          <p:nvSpPr>
            <p:cNvPr id="6" name="Tekstiruutu 5">
              <a:extLst>
                <a:ext uri="{FF2B5EF4-FFF2-40B4-BE49-F238E27FC236}">
                  <a16:creationId xmlns:a16="http://schemas.microsoft.com/office/drawing/2014/main" id="{072A1722-F4B4-A67C-664F-CBA43C8476C1}"/>
                </a:ext>
              </a:extLst>
            </p:cNvPr>
            <p:cNvSpPr txBox="1"/>
            <p:nvPr/>
          </p:nvSpPr>
          <p:spPr>
            <a:xfrm>
              <a:off x="940279" y="499938"/>
              <a:ext cx="5598544" cy="461665"/>
            </a:xfrm>
            <a:prstGeom prst="rect">
              <a:avLst/>
            </a:prstGeom>
            <a:noFill/>
          </p:spPr>
          <p:txBody>
            <a:bodyPr wrap="square" rtlCol="0">
              <a:spAutoFit/>
            </a:bodyPr>
            <a:lstStyle/>
            <a:p>
              <a:r>
                <a:rPr lang="fi-FI" sz="2400" b="1" dirty="0">
                  <a:solidFill>
                    <a:schemeClr val="accent5"/>
                  </a:solidFill>
                </a:rPr>
                <a:t>Fotosynteesin reaktiosarjat</a:t>
              </a:r>
              <a:endParaRPr lang="en-FI" sz="2400" b="1" dirty="0">
                <a:solidFill>
                  <a:schemeClr val="accent5"/>
                </a:solidFill>
              </a:endParaRPr>
            </a:p>
          </p:txBody>
        </p:sp>
        <p:sp>
          <p:nvSpPr>
            <p:cNvPr id="7" name="Tekstiruutu 6">
              <a:extLst>
                <a:ext uri="{FF2B5EF4-FFF2-40B4-BE49-F238E27FC236}">
                  <a16:creationId xmlns:a16="http://schemas.microsoft.com/office/drawing/2014/main" id="{9851FF0A-8084-F13D-219D-62C6F1B6765F}"/>
                </a:ext>
              </a:extLst>
            </p:cNvPr>
            <p:cNvSpPr txBox="1"/>
            <p:nvPr/>
          </p:nvSpPr>
          <p:spPr>
            <a:xfrm>
              <a:off x="2346386" y="5979544"/>
              <a:ext cx="5283626" cy="430887"/>
            </a:xfrm>
            <a:prstGeom prst="rect">
              <a:avLst/>
            </a:prstGeom>
            <a:noFill/>
          </p:spPr>
          <p:txBody>
            <a:bodyPr wrap="square" rtlCol="0">
              <a:spAutoFit/>
            </a:bodyPr>
            <a:lstStyle/>
            <a:p>
              <a:r>
                <a:rPr lang="fi-FI" sz="2200" b="1" dirty="0"/>
                <a:t>valoreaktiot                   hiilensidontareaktiot</a:t>
              </a:r>
              <a:endParaRPr lang="en-FI" sz="2200" b="1" dirty="0"/>
            </a:p>
          </p:txBody>
        </p:sp>
      </p:grpSp>
    </p:spTree>
    <p:extLst>
      <p:ext uri="{BB962C8B-B14F-4D97-AF65-F5344CB8AC3E}">
        <p14:creationId xmlns:p14="http://schemas.microsoft.com/office/powerpoint/2010/main" val="620677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sp>
        <p:nvSpPr>
          <p:cNvPr id="3" name="Tekstiruutu 2">
            <a:extLst>
              <a:ext uri="{FF2B5EF4-FFF2-40B4-BE49-F238E27FC236}">
                <a16:creationId xmlns:a16="http://schemas.microsoft.com/office/drawing/2014/main" id="{13A0585D-E93F-1C41-B696-D860E6F0CD77}"/>
              </a:ext>
            </a:extLst>
          </p:cNvPr>
          <p:cNvSpPr txBox="1"/>
          <p:nvPr/>
        </p:nvSpPr>
        <p:spPr>
          <a:xfrm>
            <a:off x="893052" y="458255"/>
            <a:ext cx="7324254" cy="5262979"/>
          </a:xfrm>
          <a:prstGeom prst="rect">
            <a:avLst/>
          </a:prstGeom>
          <a:noFill/>
        </p:spPr>
        <p:txBody>
          <a:bodyPr wrap="square" rtlCol="0">
            <a:spAutoFit/>
          </a:bodyPr>
          <a:lstStyle/>
          <a:p>
            <a:r>
              <a:rPr lang="fi-FI" sz="2400" dirty="0">
                <a:solidFill>
                  <a:schemeClr val="accent5"/>
                </a:solidFill>
              </a:rPr>
              <a:t>Fotosynteesin reaktiot</a:t>
            </a:r>
          </a:p>
          <a:p>
            <a:endParaRPr lang="fi-FI" sz="2400" dirty="0">
              <a:solidFill>
                <a:schemeClr val="accent5"/>
              </a:solidFill>
            </a:endParaRPr>
          </a:p>
          <a:p>
            <a:pPr marL="457200" indent="-457200">
              <a:buAutoNum type="arabicPeriod"/>
            </a:pPr>
            <a:r>
              <a:rPr lang="fi-FI" sz="2400" b="1" dirty="0"/>
              <a:t>Valoreaktiot</a:t>
            </a:r>
          </a:p>
          <a:p>
            <a:pPr marL="800100" lvl="1" indent="-342900">
              <a:buFont typeface="Wingdings" panose="05000000000000000000" pitchFamily="2" charset="2"/>
              <a:buChar char="§"/>
            </a:pPr>
            <a:r>
              <a:rPr lang="fi-FI" sz="2400" dirty="0"/>
              <a:t>viherhiukkasen yhteyttämiskalvostoissa</a:t>
            </a:r>
          </a:p>
          <a:p>
            <a:pPr marL="800100" lvl="1" indent="-342900">
              <a:buFont typeface="Wingdings" panose="05000000000000000000" pitchFamily="2" charset="2"/>
              <a:buChar char="§"/>
            </a:pPr>
            <a:endParaRPr lang="fi-FI" sz="2400" dirty="0"/>
          </a:p>
          <a:p>
            <a:pPr marL="800100" lvl="1" indent="-342900">
              <a:buFont typeface="Wingdings" panose="05000000000000000000" pitchFamily="2" charset="2"/>
              <a:buChar char="§"/>
            </a:pPr>
            <a:endParaRPr lang="fi-FI" sz="2400" dirty="0"/>
          </a:p>
          <a:p>
            <a:endParaRPr lang="fi-FI" sz="2400" dirty="0"/>
          </a:p>
          <a:p>
            <a:endParaRPr lang="fi-FI" sz="2400" b="1" dirty="0"/>
          </a:p>
          <a:p>
            <a:endParaRPr lang="fi-FI" sz="2400" b="1" dirty="0"/>
          </a:p>
          <a:p>
            <a:r>
              <a:rPr lang="fi-FI" sz="2400" b="1" dirty="0"/>
              <a:t>2. Hiilensidontareaktiot</a:t>
            </a:r>
          </a:p>
          <a:p>
            <a:pPr marL="800100" lvl="1" indent="-342900">
              <a:buFont typeface="Wingdings" panose="05000000000000000000" pitchFamily="2" charset="2"/>
              <a:buChar char="§"/>
            </a:pPr>
            <a:r>
              <a:rPr lang="fi-FI" sz="2400" dirty="0"/>
              <a:t>viherhiukkasen välitilassa</a:t>
            </a:r>
          </a:p>
          <a:p>
            <a:pPr marL="800100" lvl="1" indent="-342900">
              <a:buFont typeface="Wingdings" panose="05000000000000000000" pitchFamily="2" charset="2"/>
              <a:buChar char="§"/>
            </a:pPr>
            <a:r>
              <a:rPr lang="fi-FI" sz="2400" dirty="0"/>
              <a:t>valoreaktioista energiaa (ATP), vetyä ja elektroneja</a:t>
            </a:r>
          </a:p>
          <a:p>
            <a:pPr marL="800100" lvl="1" indent="-342900">
              <a:buFont typeface="Wingdings" panose="05000000000000000000" pitchFamily="2" charset="2"/>
              <a:buChar char="§"/>
            </a:pPr>
            <a:r>
              <a:rPr lang="fi-FI" sz="2400" dirty="0"/>
              <a:t>uutena lähtöaineena hiilidioksidi</a:t>
            </a:r>
          </a:p>
          <a:p>
            <a:pPr marL="800100" lvl="1" indent="-342900">
              <a:buFont typeface="Wingdings" panose="05000000000000000000" pitchFamily="2" charset="2"/>
              <a:buChar char="§"/>
            </a:pPr>
            <a:r>
              <a:rPr lang="fi-FI" sz="2400" dirty="0"/>
              <a:t>lopputuotteena glukoosi</a:t>
            </a:r>
          </a:p>
        </p:txBody>
      </p:sp>
      <p:grpSp>
        <p:nvGrpSpPr>
          <p:cNvPr id="24" name="Ryhmä 23">
            <a:extLst>
              <a:ext uri="{FF2B5EF4-FFF2-40B4-BE49-F238E27FC236}">
                <a16:creationId xmlns:a16="http://schemas.microsoft.com/office/drawing/2014/main" id="{319D87A4-FF28-797D-E77D-AC5A7951482C}"/>
              </a:ext>
            </a:extLst>
          </p:cNvPr>
          <p:cNvGrpSpPr/>
          <p:nvPr/>
        </p:nvGrpSpPr>
        <p:grpSpPr>
          <a:xfrm>
            <a:off x="893052" y="1893030"/>
            <a:ext cx="6950491" cy="1196714"/>
            <a:chOff x="893052" y="1893030"/>
            <a:chExt cx="6950491" cy="1196714"/>
          </a:xfrm>
        </p:grpSpPr>
        <p:grpSp>
          <p:nvGrpSpPr>
            <p:cNvPr id="15" name="Ryhmä 14">
              <a:extLst>
                <a:ext uri="{FF2B5EF4-FFF2-40B4-BE49-F238E27FC236}">
                  <a16:creationId xmlns:a16="http://schemas.microsoft.com/office/drawing/2014/main" id="{00B64B26-3B49-B626-4AF5-6E619FDED280}"/>
                </a:ext>
              </a:extLst>
            </p:cNvPr>
            <p:cNvGrpSpPr/>
            <p:nvPr/>
          </p:nvGrpSpPr>
          <p:grpSpPr>
            <a:xfrm>
              <a:off x="893052" y="1893030"/>
              <a:ext cx="6748073" cy="1196714"/>
              <a:chOff x="893052" y="1881463"/>
              <a:chExt cx="4990193" cy="1200329"/>
            </a:xfrm>
          </p:grpSpPr>
          <p:cxnSp>
            <p:nvCxnSpPr>
              <p:cNvPr id="12" name="Suora nuoliyhdysviiva 11">
                <a:extLst>
                  <a:ext uri="{FF2B5EF4-FFF2-40B4-BE49-F238E27FC236}">
                    <a16:creationId xmlns:a16="http://schemas.microsoft.com/office/drawing/2014/main" id="{3A4E6F70-D011-EF3F-B2F5-CA0A5FD22DC4}"/>
                  </a:ext>
                </a:extLst>
              </p:cNvPr>
              <p:cNvCxnSpPr/>
              <p:nvPr/>
            </p:nvCxnSpPr>
            <p:spPr>
              <a:xfrm>
                <a:off x="4584249" y="2497247"/>
                <a:ext cx="4798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kstiruutu 13">
                <a:extLst>
                  <a:ext uri="{FF2B5EF4-FFF2-40B4-BE49-F238E27FC236}">
                    <a16:creationId xmlns:a16="http://schemas.microsoft.com/office/drawing/2014/main" id="{C10BE084-B5BA-9CA1-1F17-96DB30F59CFE}"/>
                  </a:ext>
                </a:extLst>
              </p:cNvPr>
              <p:cNvSpPr txBox="1"/>
              <p:nvPr/>
            </p:nvSpPr>
            <p:spPr>
              <a:xfrm>
                <a:off x="893052" y="1881463"/>
                <a:ext cx="4990193" cy="1200329"/>
              </a:xfrm>
              <a:prstGeom prst="rect">
                <a:avLst/>
              </a:prstGeom>
              <a:noFill/>
            </p:spPr>
            <p:txBody>
              <a:bodyPr wrap="square" rtlCol="0">
                <a:spAutoFit/>
              </a:bodyPr>
              <a:lstStyle/>
              <a:p>
                <a:pPr marL="800100" lvl="1" indent="-342900">
                  <a:buFont typeface="Wingdings" panose="05000000000000000000" pitchFamily="2" charset="2"/>
                  <a:buChar char="§"/>
                </a:pPr>
                <a:r>
                  <a:rPr lang="fi-FI" sz="2400" dirty="0"/>
                  <a:t>säteilyenergia (valoenergia) muutetaan kemialliseksi energiaksi (ADP + P         </a:t>
                </a:r>
              </a:p>
            </p:txBody>
          </p:sp>
        </p:grpSp>
        <p:sp>
          <p:nvSpPr>
            <p:cNvPr id="16" name="Tekstiruutu 15">
              <a:extLst>
                <a:ext uri="{FF2B5EF4-FFF2-40B4-BE49-F238E27FC236}">
                  <a16:creationId xmlns:a16="http://schemas.microsoft.com/office/drawing/2014/main" id="{F2CB22E2-DF4B-0CA9-B7B1-199F16C201EE}"/>
                </a:ext>
              </a:extLst>
            </p:cNvPr>
            <p:cNvSpPr txBox="1"/>
            <p:nvPr/>
          </p:nvSpPr>
          <p:spPr>
            <a:xfrm>
              <a:off x="6557951" y="2250794"/>
              <a:ext cx="1285592" cy="461665"/>
            </a:xfrm>
            <a:prstGeom prst="rect">
              <a:avLst/>
            </a:prstGeom>
            <a:noFill/>
          </p:spPr>
          <p:txBody>
            <a:bodyPr wrap="square" rtlCol="0">
              <a:spAutoFit/>
            </a:bodyPr>
            <a:lstStyle/>
            <a:p>
              <a:r>
                <a:rPr lang="fi-FI" sz="2400" dirty="0"/>
                <a:t>ATP)</a:t>
              </a:r>
              <a:endParaRPr lang="en-FI" sz="2400" dirty="0"/>
            </a:p>
          </p:txBody>
        </p:sp>
      </p:grpSp>
      <p:grpSp>
        <p:nvGrpSpPr>
          <p:cNvPr id="20" name="Ryhmä 19">
            <a:extLst>
              <a:ext uri="{FF2B5EF4-FFF2-40B4-BE49-F238E27FC236}">
                <a16:creationId xmlns:a16="http://schemas.microsoft.com/office/drawing/2014/main" id="{705D5BE1-A1B7-FBBF-A0B4-E69015163084}"/>
              </a:ext>
            </a:extLst>
          </p:cNvPr>
          <p:cNvGrpSpPr/>
          <p:nvPr/>
        </p:nvGrpSpPr>
        <p:grpSpPr>
          <a:xfrm>
            <a:off x="893052" y="2654724"/>
            <a:ext cx="7255067" cy="830997"/>
            <a:chOff x="893052" y="2654724"/>
            <a:chExt cx="7255067" cy="830997"/>
          </a:xfrm>
        </p:grpSpPr>
        <p:sp>
          <p:nvSpPr>
            <p:cNvPr id="17" name="Tekstiruutu 16">
              <a:extLst>
                <a:ext uri="{FF2B5EF4-FFF2-40B4-BE49-F238E27FC236}">
                  <a16:creationId xmlns:a16="http://schemas.microsoft.com/office/drawing/2014/main" id="{D661FCC5-3638-E2DB-485C-0E6E91FF80A8}"/>
                </a:ext>
              </a:extLst>
            </p:cNvPr>
            <p:cNvSpPr txBox="1"/>
            <p:nvPr/>
          </p:nvSpPr>
          <p:spPr>
            <a:xfrm>
              <a:off x="893052" y="2654724"/>
              <a:ext cx="7255067" cy="830997"/>
            </a:xfrm>
            <a:prstGeom prst="rect">
              <a:avLst/>
            </a:prstGeom>
            <a:noFill/>
          </p:spPr>
          <p:txBody>
            <a:bodyPr wrap="square" rtlCol="0">
              <a:spAutoFit/>
            </a:bodyPr>
            <a:lstStyle/>
            <a:p>
              <a:pPr marL="800100" lvl="1" indent="-342900">
                <a:buFont typeface="Wingdings" panose="05000000000000000000" pitchFamily="2" charset="2"/>
                <a:buChar char="§"/>
              </a:pPr>
              <a:r>
                <a:rPr lang="fi-FI" sz="2400" dirty="0"/>
                <a:t>vesi hajoaa         happi lopputuotteeksi, vety ja elektronit hiilensidontareaktioihin</a:t>
              </a:r>
            </a:p>
          </p:txBody>
        </p:sp>
        <p:cxnSp>
          <p:nvCxnSpPr>
            <p:cNvPr id="19" name="Suora nuoliyhdysviiva 18">
              <a:extLst>
                <a:ext uri="{FF2B5EF4-FFF2-40B4-BE49-F238E27FC236}">
                  <a16:creationId xmlns:a16="http://schemas.microsoft.com/office/drawing/2014/main" id="{F1B0FDB8-9934-E5F8-F102-DC2343B8974D}"/>
                </a:ext>
              </a:extLst>
            </p:cNvPr>
            <p:cNvCxnSpPr/>
            <p:nvPr/>
          </p:nvCxnSpPr>
          <p:spPr>
            <a:xfrm>
              <a:off x="3239431" y="2899190"/>
              <a:ext cx="4798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Ryhmä 22">
            <a:extLst>
              <a:ext uri="{FF2B5EF4-FFF2-40B4-BE49-F238E27FC236}">
                <a16:creationId xmlns:a16="http://schemas.microsoft.com/office/drawing/2014/main" id="{3AD2520C-E60F-A0D3-BF25-8EC17314DCFD}"/>
              </a:ext>
            </a:extLst>
          </p:cNvPr>
          <p:cNvGrpSpPr/>
          <p:nvPr/>
        </p:nvGrpSpPr>
        <p:grpSpPr>
          <a:xfrm>
            <a:off x="1694692" y="5230900"/>
            <a:ext cx="6638615" cy="797780"/>
            <a:chOff x="1694692" y="5230900"/>
            <a:chExt cx="6638615" cy="797780"/>
          </a:xfrm>
        </p:grpSpPr>
        <p:cxnSp>
          <p:nvCxnSpPr>
            <p:cNvPr id="11" name="Suora nuoliyhdysviiva 10">
              <a:extLst>
                <a:ext uri="{FF2B5EF4-FFF2-40B4-BE49-F238E27FC236}">
                  <a16:creationId xmlns:a16="http://schemas.microsoft.com/office/drawing/2014/main" id="{68AA1E19-6C9D-5480-AA48-D1720D669336}"/>
                </a:ext>
              </a:extLst>
            </p:cNvPr>
            <p:cNvCxnSpPr/>
            <p:nvPr/>
          </p:nvCxnSpPr>
          <p:spPr>
            <a:xfrm>
              <a:off x="4896416" y="5457731"/>
              <a:ext cx="4798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kstiruutu 20">
              <a:extLst>
                <a:ext uri="{FF2B5EF4-FFF2-40B4-BE49-F238E27FC236}">
                  <a16:creationId xmlns:a16="http://schemas.microsoft.com/office/drawing/2014/main" id="{8E16C31A-CDE4-5EB9-EDF5-D2ADEE8932A0}"/>
                </a:ext>
              </a:extLst>
            </p:cNvPr>
            <p:cNvSpPr txBox="1"/>
            <p:nvPr/>
          </p:nvSpPr>
          <p:spPr>
            <a:xfrm>
              <a:off x="5472411" y="5230900"/>
              <a:ext cx="2860896" cy="461665"/>
            </a:xfrm>
            <a:prstGeom prst="rect">
              <a:avLst/>
            </a:prstGeom>
            <a:noFill/>
          </p:spPr>
          <p:txBody>
            <a:bodyPr wrap="square" rtlCol="0">
              <a:spAutoFit/>
            </a:bodyPr>
            <a:lstStyle/>
            <a:p>
              <a:r>
                <a:rPr lang="fi-FI" sz="2400" dirty="0"/>
                <a:t>voidaan muokata</a:t>
              </a:r>
              <a:endParaRPr lang="en-FI" sz="2400" dirty="0"/>
            </a:p>
          </p:txBody>
        </p:sp>
        <p:sp>
          <p:nvSpPr>
            <p:cNvPr id="22" name="Tekstiruutu 21">
              <a:extLst>
                <a:ext uri="{FF2B5EF4-FFF2-40B4-BE49-F238E27FC236}">
                  <a16:creationId xmlns:a16="http://schemas.microsoft.com/office/drawing/2014/main" id="{3F5898A2-0BD4-A86E-BF75-07B8845E966B}"/>
                </a:ext>
              </a:extLst>
            </p:cNvPr>
            <p:cNvSpPr txBox="1"/>
            <p:nvPr/>
          </p:nvSpPr>
          <p:spPr>
            <a:xfrm>
              <a:off x="1694692" y="5567015"/>
              <a:ext cx="3259248" cy="461665"/>
            </a:xfrm>
            <a:prstGeom prst="rect">
              <a:avLst/>
            </a:prstGeom>
            <a:noFill/>
          </p:spPr>
          <p:txBody>
            <a:bodyPr wrap="square" rtlCol="0">
              <a:spAutoFit/>
            </a:bodyPr>
            <a:lstStyle/>
            <a:p>
              <a:r>
                <a:rPr lang="fi-FI" sz="2400" dirty="0"/>
                <a:t>muiksi aineiksi</a:t>
              </a:r>
              <a:endParaRPr lang="en-FI" sz="2400" dirty="0"/>
            </a:p>
          </p:txBody>
        </p:sp>
      </p:grpSp>
    </p:spTree>
    <p:extLst>
      <p:ext uri="{BB962C8B-B14F-4D97-AF65-F5344CB8AC3E}">
        <p14:creationId xmlns:p14="http://schemas.microsoft.com/office/powerpoint/2010/main" val="127998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10" name="Ryhmä 9">
            <a:extLst>
              <a:ext uri="{FF2B5EF4-FFF2-40B4-BE49-F238E27FC236}">
                <a16:creationId xmlns:a16="http://schemas.microsoft.com/office/drawing/2014/main" id="{9C1A001F-6AB0-DBD8-2990-05951E1A282B}"/>
              </a:ext>
            </a:extLst>
          </p:cNvPr>
          <p:cNvGrpSpPr/>
          <p:nvPr/>
        </p:nvGrpSpPr>
        <p:grpSpPr>
          <a:xfrm>
            <a:off x="659921" y="912554"/>
            <a:ext cx="8484079" cy="5945446"/>
            <a:chOff x="659921" y="912554"/>
            <a:chExt cx="8484079" cy="5945446"/>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pic>
          <p:nvPicPr>
            <p:cNvPr id="9" name="Kuva 8">
              <a:extLst>
                <a:ext uri="{FF2B5EF4-FFF2-40B4-BE49-F238E27FC236}">
                  <a16:creationId xmlns:a16="http://schemas.microsoft.com/office/drawing/2014/main" id="{69CE63A3-9051-A27A-E37D-E70F5453E57B}"/>
                </a:ext>
              </a:extLst>
            </p:cNvPr>
            <p:cNvPicPr>
              <a:picLocks noChangeAspect="1"/>
            </p:cNvPicPr>
            <p:nvPr/>
          </p:nvPicPr>
          <p:blipFill>
            <a:blip r:embed="rId3"/>
            <a:stretch>
              <a:fillRect/>
            </a:stretch>
          </p:blipFill>
          <p:spPr>
            <a:xfrm>
              <a:off x="659921" y="912554"/>
              <a:ext cx="7824158" cy="4454072"/>
            </a:xfrm>
            <a:prstGeom prst="rect">
              <a:avLst/>
            </a:prstGeom>
          </p:spPr>
        </p:pic>
      </p:grpSp>
    </p:spTree>
    <p:extLst>
      <p:ext uri="{BB962C8B-B14F-4D97-AF65-F5344CB8AC3E}">
        <p14:creationId xmlns:p14="http://schemas.microsoft.com/office/powerpoint/2010/main" val="207361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937DD008-9946-9009-B5A7-34221626132A}"/>
              </a:ext>
            </a:extLst>
          </p:cNvPr>
          <p:cNvGrpSpPr/>
          <p:nvPr/>
        </p:nvGrpSpPr>
        <p:grpSpPr>
          <a:xfrm>
            <a:off x="712324" y="1054443"/>
            <a:ext cx="8431676" cy="5803557"/>
            <a:chOff x="712324" y="1054443"/>
            <a:chExt cx="8431676" cy="5803557"/>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27AF4059-B44C-5BBE-12C6-921EF1CCB9E8}"/>
                </a:ext>
              </a:extLst>
            </p:cNvPr>
            <p:cNvPicPr>
              <a:picLocks noChangeAspect="1"/>
            </p:cNvPicPr>
            <p:nvPr/>
          </p:nvPicPr>
          <p:blipFill>
            <a:blip r:embed="rId3"/>
            <a:stretch>
              <a:fillRect/>
            </a:stretch>
          </p:blipFill>
          <p:spPr>
            <a:xfrm>
              <a:off x="712324" y="1879052"/>
              <a:ext cx="7504982" cy="3861166"/>
            </a:xfrm>
            <a:prstGeom prst="rect">
              <a:avLst/>
            </a:prstGeom>
          </p:spPr>
        </p:pic>
        <p:sp>
          <p:nvSpPr>
            <p:cNvPr id="6" name="Tekstiruutu 5">
              <a:extLst>
                <a:ext uri="{FF2B5EF4-FFF2-40B4-BE49-F238E27FC236}">
                  <a16:creationId xmlns:a16="http://schemas.microsoft.com/office/drawing/2014/main" id="{43C46827-F577-5A6D-65D1-71EE8915113B}"/>
                </a:ext>
              </a:extLst>
            </p:cNvPr>
            <p:cNvSpPr txBox="1"/>
            <p:nvPr/>
          </p:nvSpPr>
          <p:spPr>
            <a:xfrm>
              <a:off x="807215" y="1054443"/>
              <a:ext cx="5610838" cy="461665"/>
            </a:xfrm>
            <a:prstGeom prst="rect">
              <a:avLst/>
            </a:prstGeom>
            <a:noFill/>
          </p:spPr>
          <p:txBody>
            <a:bodyPr wrap="square" rtlCol="0">
              <a:spAutoFit/>
            </a:bodyPr>
            <a:lstStyle/>
            <a:p>
              <a:r>
                <a:rPr lang="fi-FI" sz="2400" b="1" dirty="0">
                  <a:solidFill>
                    <a:schemeClr val="accent5"/>
                  </a:solidFill>
                </a:rPr>
                <a:t>Valon määrän vaikutus fotosynteesiin</a:t>
              </a:r>
              <a:endParaRPr lang="en-FI" sz="2400" b="1" dirty="0">
                <a:solidFill>
                  <a:schemeClr val="accent5"/>
                </a:solidFill>
              </a:endParaRPr>
            </a:p>
          </p:txBody>
        </p:sp>
      </p:grpSp>
    </p:spTree>
    <p:extLst>
      <p:ext uri="{BB962C8B-B14F-4D97-AF65-F5344CB8AC3E}">
        <p14:creationId xmlns:p14="http://schemas.microsoft.com/office/powerpoint/2010/main" val="2617230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6F7F78F0-970A-5EBA-BC84-6F805776BA34}"/>
              </a:ext>
            </a:extLst>
          </p:cNvPr>
          <p:cNvGrpSpPr/>
          <p:nvPr/>
        </p:nvGrpSpPr>
        <p:grpSpPr>
          <a:xfrm>
            <a:off x="646980" y="701831"/>
            <a:ext cx="8497020" cy="6156169"/>
            <a:chOff x="646980" y="701831"/>
            <a:chExt cx="8497020" cy="6156169"/>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42BE22FE-2B50-29EF-0DA9-7A21FFE7BB97}"/>
                </a:ext>
              </a:extLst>
            </p:cNvPr>
            <p:cNvPicPr>
              <a:picLocks noChangeAspect="1"/>
            </p:cNvPicPr>
            <p:nvPr/>
          </p:nvPicPr>
          <p:blipFill>
            <a:blip r:embed="rId3"/>
            <a:stretch>
              <a:fillRect/>
            </a:stretch>
          </p:blipFill>
          <p:spPr>
            <a:xfrm>
              <a:off x="715992" y="1323526"/>
              <a:ext cx="7582619" cy="4480031"/>
            </a:xfrm>
            <a:prstGeom prst="rect">
              <a:avLst/>
            </a:prstGeom>
          </p:spPr>
        </p:pic>
        <p:sp>
          <p:nvSpPr>
            <p:cNvPr id="6" name="Tekstiruutu 5">
              <a:extLst>
                <a:ext uri="{FF2B5EF4-FFF2-40B4-BE49-F238E27FC236}">
                  <a16:creationId xmlns:a16="http://schemas.microsoft.com/office/drawing/2014/main" id="{84682687-B0B8-A68F-E0F7-72F115D2471A}"/>
                </a:ext>
              </a:extLst>
            </p:cNvPr>
            <p:cNvSpPr txBox="1"/>
            <p:nvPr/>
          </p:nvSpPr>
          <p:spPr>
            <a:xfrm>
              <a:off x="646980" y="701831"/>
              <a:ext cx="5900468" cy="461665"/>
            </a:xfrm>
            <a:prstGeom prst="rect">
              <a:avLst/>
            </a:prstGeom>
            <a:noFill/>
          </p:spPr>
          <p:txBody>
            <a:bodyPr wrap="square" rtlCol="0">
              <a:spAutoFit/>
            </a:bodyPr>
            <a:lstStyle/>
            <a:p>
              <a:r>
                <a:rPr lang="fi-FI" sz="2400" b="1" dirty="0">
                  <a:solidFill>
                    <a:schemeClr val="accent5"/>
                  </a:solidFill>
                </a:rPr>
                <a:t>Hiilidioksidin määrän vaikutus fotosynteesiin</a:t>
              </a:r>
              <a:endParaRPr lang="en-FI" sz="2400" b="1" dirty="0">
                <a:solidFill>
                  <a:schemeClr val="accent5"/>
                </a:solidFill>
              </a:endParaRPr>
            </a:p>
          </p:txBody>
        </p:sp>
      </p:grpSp>
    </p:spTree>
    <p:extLst>
      <p:ext uri="{BB962C8B-B14F-4D97-AF65-F5344CB8AC3E}">
        <p14:creationId xmlns:p14="http://schemas.microsoft.com/office/powerpoint/2010/main" val="2771783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FDED367D-C8F3-EDB6-0D7D-85DA46F9BC29}"/>
              </a:ext>
            </a:extLst>
          </p:cNvPr>
          <p:cNvGrpSpPr/>
          <p:nvPr/>
        </p:nvGrpSpPr>
        <p:grpSpPr>
          <a:xfrm>
            <a:off x="595222" y="915943"/>
            <a:ext cx="8548778" cy="5942057"/>
            <a:chOff x="595222" y="915943"/>
            <a:chExt cx="8548778" cy="5942057"/>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5D29144E-0A30-7458-A4B6-AB91337B13B5}"/>
                </a:ext>
              </a:extLst>
            </p:cNvPr>
            <p:cNvPicPr>
              <a:picLocks noChangeAspect="1"/>
            </p:cNvPicPr>
            <p:nvPr/>
          </p:nvPicPr>
          <p:blipFill>
            <a:blip r:embed="rId3"/>
            <a:stretch>
              <a:fillRect/>
            </a:stretch>
          </p:blipFill>
          <p:spPr>
            <a:xfrm>
              <a:off x="695073" y="1513800"/>
              <a:ext cx="7522233" cy="4340995"/>
            </a:xfrm>
            <a:prstGeom prst="rect">
              <a:avLst/>
            </a:prstGeom>
          </p:spPr>
        </p:pic>
        <p:sp>
          <p:nvSpPr>
            <p:cNvPr id="6" name="Tekstiruutu 5">
              <a:extLst>
                <a:ext uri="{FF2B5EF4-FFF2-40B4-BE49-F238E27FC236}">
                  <a16:creationId xmlns:a16="http://schemas.microsoft.com/office/drawing/2014/main" id="{2C321800-D7F4-CB97-C5DA-0664BB94D365}"/>
                </a:ext>
              </a:extLst>
            </p:cNvPr>
            <p:cNvSpPr txBox="1"/>
            <p:nvPr/>
          </p:nvSpPr>
          <p:spPr>
            <a:xfrm>
              <a:off x="595222" y="915943"/>
              <a:ext cx="5400136" cy="461665"/>
            </a:xfrm>
            <a:prstGeom prst="rect">
              <a:avLst/>
            </a:prstGeom>
            <a:noFill/>
          </p:spPr>
          <p:txBody>
            <a:bodyPr wrap="square" rtlCol="0">
              <a:spAutoFit/>
            </a:bodyPr>
            <a:lstStyle/>
            <a:p>
              <a:r>
                <a:rPr lang="fi-FI" sz="2400" b="1" dirty="0">
                  <a:solidFill>
                    <a:schemeClr val="accent5"/>
                  </a:solidFill>
                </a:rPr>
                <a:t>Lämpötilan vaikutus fotosynteesiin</a:t>
              </a:r>
              <a:endParaRPr lang="en-FI" sz="2400" b="1" dirty="0">
                <a:solidFill>
                  <a:schemeClr val="accent5"/>
                </a:solidFill>
              </a:endParaRPr>
            </a:p>
          </p:txBody>
        </p:sp>
      </p:grpSp>
    </p:spTree>
    <p:extLst>
      <p:ext uri="{BB962C8B-B14F-4D97-AF65-F5344CB8AC3E}">
        <p14:creationId xmlns:p14="http://schemas.microsoft.com/office/powerpoint/2010/main" val="1643333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6" name="Ryhmä 5">
            <a:extLst>
              <a:ext uri="{FF2B5EF4-FFF2-40B4-BE49-F238E27FC236}">
                <a16:creationId xmlns:a16="http://schemas.microsoft.com/office/drawing/2014/main" id="{C1B40848-E4D3-6473-41DB-1ADC7ACD2B75}"/>
              </a:ext>
            </a:extLst>
          </p:cNvPr>
          <p:cNvGrpSpPr/>
          <p:nvPr/>
        </p:nvGrpSpPr>
        <p:grpSpPr>
          <a:xfrm>
            <a:off x="1013254" y="725382"/>
            <a:ext cx="8130746" cy="6132618"/>
            <a:chOff x="1013254" y="725382"/>
            <a:chExt cx="8130746" cy="6132618"/>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151F5CFA-F548-ED89-5497-C7F61DAF3147}"/>
                </a:ext>
              </a:extLst>
            </p:cNvPr>
            <p:cNvPicPr>
              <a:picLocks noChangeAspect="1"/>
            </p:cNvPicPr>
            <p:nvPr/>
          </p:nvPicPr>
          <p:blipFill>
            <a:blip r:embed="rId3"/>
            <a:stretch>
              <a:fillRect/>
            </a:stretch>
          </p:blipFill>
          <p:spPr>
            <a:xfrm>
              <a:off x="1013254" y="725382"/>
              <a:ext cx="7117491" cy="5407236"/>
            </a:xfrm>
            <a:prstGeom prst="rect">
              <a:avLst/>
            </a:prstGeom>
          </p:spPr>
        </p:pic>
      </p:grpSp>
    </p:spTree>
    <p:extLst>
      <p:ext uri="{BB962C8B-B14F-4D97-AF65-F5344CB8AC3E}">
        <p14:creationId xmlns:p14="http://schemas.microsoft.com/office/powerpoint/2010/main" val="2668882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Ryhmä 8">
            <a:extLst>
              <a:ext uri="{FF2B5EF4-FFF2-40B4-BE49-F238E27FC236}">
                <a16:creationId xmlns:a16="http://schemas.microsoft.com/office/drawing/2014/main" id="{29641B15-535F-5DD4-6B87-D392721F1DA0}"/>
              </a:ext>
            </a:extLst>
          </p:cNvPr>
          <p:cNvGrpSpPr/>
          <p:nvPr/>
        </p:nvGrpSpPr>
        <p:grpSpPr>
          <a:xfrm>
            <a:off x="861823" y="508284"/>
            <a:ext cx="8282177" cy="6349716"/>
            <a:chOff x="861823" y="508284"/>
            <a:chExt cx="8282177" cy="6349716"/>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pic>
          <p:nvPicPr>
            <p:cNvPr id="8" name="Kuva 7">
              <a:extLst>
                <a:ext uri="{FF2B5EF4-FFF2-40B4-BE49-F238E27FC236}">
                  <a16:creationId xmlns:a16="http://schemas.microsoft.com/office/drawing/2014/main" id="{EB6F3273-8924-F617-41F1-F3EC6DE581E3}"/>
                </a:ext>
              </a:extLst>
            </p:cNvPr>
            <p:cNvPicPr>
              <a:picLocks noChangeAspect="1"/>
            </p:cNvPicPr>
            <p:nvPr/>
          </p:nvPicPr>
          <p:blipFill>
            <a:blip r:embed="rId3"/>
            <a:stretch>
              <a:fillRect/>
            </a:stretch>
          </p:blipFill>
          <p:spPr>
            <a:xfrm>
              <a:off x="861823" y="508284"/>
              <a:ext cx="7268188" cy="5841431"/>
            </a:xfrm>
            <a:prstGeom prst="rect">
              <a:avLst/>
            </a:prstGeom>
          </p:spPr>
        </p:pic>
      </p:grpSp>
    </p:spTree>
    <p:extLst>
      <p:ext uri="{BB962C8B-B14F-4D97-AF65-F5344CB8AC3E}">
        <p14:creationId xmlns:p14="http://schemas.microsoft.com/office/powerpoint/2010/main" val="3143002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4124206"/>
          </a:xfrm>
          <a:prstGeom prst="rect">
            <a:avLst/>
          </a:prstGeom>
          <a:noFill/>
        </p:spPr>
        <p:txBody>
          <a:bodyPr wrap="square" rtlCol="0">
            <a:spAutoFit/>
          </a:bodyPr>
          <a:lstStyle/>
          <a:p>
            <a:r>
              <a:rPr lang="fi-FI" sz="2800" b="1" dirty="0"/>
              <a:t>Kuvalähteet</a:t>
            </a:r>
          </a:p>
          <a:p>
            <a:endParaRPr lang="fi-FI" dirty="0"/>
          </a:p>
          <a:p>
            <a:r>
              <a:rPr lang="fi-FI" b="1" dirty="0"/>
              <a:t>Piirroskuvat</a:t>
            </a:r>
          </a:p>
          <a:p>
            <a:endParaRPr lang="fi-FI" dirty="0"/>
          </a:p>
          <a:p>
            <a:r>
              <a:rPr lang="fi-FI" dirty="0"/>
              <a:t>Joona Aalto: diat 7, 11, 14, 15, 16</a:t>
            </a:r>
          </a:p>
          <a:p>
            <a:endParaRPr lang="fi-FI" dirty="0"/>
          </a:p>
          <a:p>
            <a:r>
              <a:rPr lang="fi-FI" dirty="0"/>
              <a:t>Johanna </a:t>
            </a:r>
            <a:r>
              <a:rPr lang="fi-FI" dirty="0" err="1"/>
              <a:t>Tarkela</a:t>
            </a:r>
            <a:r>
              <a:rPr lang="fi-FI" dirty="0"/>
              <a:t>: diat 4, 5, 6</a:t>
            </a:r>
          </a:p>
          <a:p>
            <a:endParaRPr lang="fi-FI" dirty="0"/>
          </a:p>
          <a:p>
            <a:r>
              <a:rPr lang="fi-FI" b="1" dirty="0"/>
              <a:t>Valokuvat</a:t>
            </a:r>
          </a:p>
          <a:p>
            <a:endParaRPr lang="fi-FI" dirty="0"/>
          </a:p>
          <a:p>
            <a:r>
              <a:rPr lang="fi-FI" dirty="0"/>
              <a:t>Getty </a:t>
            </a:r>
            <a:r>
              <a:rPr lang="fi-FI" dirty="0" err="1"/>
              <a:t>Images</a:t>
            </a:r>
            <a:r>
              <a:rPr lang="fi-FI" dirty="0"/>
              <a:t>: dia 1</a:t>
            </a:r>
          </a:p>
          <a:p>
            <a:endParaRPr lang="fi-FI" dirty="0"/>
          </a:p>
          <a:p>
            <a:r>
              <a:rPr lang="fi-FI" dirty="0" err="1"/>
              <a:t>Shutterstock</a:t>
            </a:r>
            <a:r>
              <a:rPr lang="fi-FI" dirty="0"/>
              <a:t>: diat 8, 9</a:t>
            </a:r>
          </a:p>
          <a:p>
            <a:endParaRPr lang="fi-FI" dirty="0"/>
          </a:p>
        </p:txBody>
      </p:sp>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spTree>
    <p:extLst>
      <p:ext uri="{BB962C8B-B14F-4D97-AF65-F5344CB8AC3E}">
        <p14:creationId xmlns:p14="http://schemas.microsoft.com/office/powerpoint/2010/main" val="421586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8" name="Ryhmä 7">
            <a:extLst>
              <a:ext uri="{FF2B5EF4-FFF2-40B4-BE49-F238E27FC236}">
                <a16:creationId xmlns:a16="http://schemas.microsoft.com/office/drawing/2014/main" id="{BD51C7E3-A34A-8066-DA5E-34DF7E48E3DC}"/>
              </a:ext>
            </a:extLst>
          </p:cNvPr>
          <p:cNvGrpSpPr/>
          <p:nvPr/>
        </p:nvGrpSpPr>
        <p:grpSpPr>
          <a:xfrm>
            <a:off x="792178" y="1377608"/>
            <a:ext cx="8351822" cy="5480392"/>
            <a:chOff x="792178" y="1377608"/>
            <a:chExt cx="8351822" cy="5480392"/>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pic>
          <p:nvPicPr>
            <p:cNvPr id="7" name="Kuva 6">
              <a:extLst>
                <a:ext uri="{FF2B5EF4-FFF2-40B4-BE49-F238E27FC236}">
                  <a16:creationId xmlns:a16="http://schemas.microsoft.com/office/drawing/2014/main" id="{1A3FAE12-071C-E4DA-BB9E-635BC7E2499A}"/>
                </a:ext>
              </a:extLst>
            </p:cNvPr>
            <p:cNvPicPr>
              <a:picLocks noChangeAspect="1"/>
            </p:cNvPicPr>
            <p:nvPr/>
          </p:nvPicPr>
          <p:blipFill>
            <a:blip r:embed="rId3"/>
            <a:stretch>
              <a:fillRect/>
            </a:stretch>
          </p:blipFill>
          <p:spPr>
            <a:xfrm>
              <a:off x="792178" y="1377608"/>
              <a:ext cx="7559644" cy="3117249"/>
            </a:xfrm>
            <a:prstGeom prst="rect">
              <a:avLst/>
            </a:prstGeom>
          </p:spPr>
        </p:pic>
      </p:grpSp>
    </p:spTree>
    <p:extLst>
      <p:ext uri="{BB962C8B-B14F-4D97-AF65-F5344CB8AC3E}">
        <p14:creationId xmlns:p14="http://schemas.microsoft.com/office/powerpoint/2010/main" val="27659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6" name="Ryhmä 5">
            <a:extLst>
              <a:ext uri="{FF2B5EF4-FFF2-40B4-BE49-F238E27FC236}">
                <a16:creationId xmlns:a16="http://schemas.microsoft.com/office/drawing/2014/main" id="{08DB9F1E-B190-1A2D-DED8-E9801284F843}"/>
              </a:ext>
            </a:extLst>
          </p:cNvPr>
          <p:cNvGrpSpPr/>
          <p:nvPr/>
        </p:nvGrpSpPr>
        <p:grpSpPr>
          <a:xfrm>
            <a:off x="926694" y="1014842"/>
            <a:ext cx="8217306" cy="5843158"/>
            <a:chOff x="926694" y="1014842"/>
            <a:chExt cx="8217306" cy="5843158"/>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926537F7-66B9-B165-7D38-C5B0572B9FC8}"/>
                </a:ext>
              </a:extLst>
            </p:cNvPr>
            <p:cNvPicPr>
              <a:picLocks noChangeAspect="1"/>
            </p:cNvPicPr>
            <p:nvPr/>
          </p:nvPicPr>
          <p:blipFill>
            <a:blip r:embed="rId3"/>
            <a:stretch>
              <a:fillRect/>
            </a:stretch>
          </p:blipFill>
          <p:spPr>
            <a:xfrm>
              <a:off x="926694" y="1014842"/>
              <a:ext cx="7215944" cy="4328097"/>
            </a:xfrm>
            <a:prstGeom prst="rect">
              <a:avLst/>
            </a:prstGeom>
          </p:spPr>
        </p:pic>
      </p:grpSp>
    </p:spTree>
    <p:extLst>
      <p:ext uri="{BB962C8B-B14F-4D97-AF65-F5344CB8AC3E}">
        <p14:creationId xmlns:p14="http://schemas.microsoft.com/office/powerpoint/2010/main" val="2682139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11" name="Ryhmä 10">
            <a:extLst>
              <a:ext uri="{FF2B5EF4-FFF2-40B4-BE49-F238E27FC236}">
                <a16:creationId xmlns:a16="http://schemas.microsoft.com/office/drawing/2014/main" id="{996D8041-77AB-5EAD-22CE-231BDC9F0B93}"/>
              </a:ext>
            </a:extLst>
          </p:cNvPr>
          <p:cNvGrpSpPr/>
          <p:nvPr/>
        </p:nvGrpSpPr>
        <p:grpSpPr>
          <a:xfrm>
            <a:off x="834285" y="601404"/>
            <a:ext cx="8309715" cy="6256596"/>
            <a:chOff x="834285" y="601404"/>
            <a:chExt cx="8309715" cy="6256596"/>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9" name="Kuva 8">
              <a:extLst>
                <a:ext uri="{FF2B5EF4-FFF2-40B4-BE49-F238E27FC236}">
                  <a16:creationId xmlns:a16="http://schemas.microsoft.com/office/drawing/2014/main" id="{49E8FD2F-9328-595B-D925-3C72F52EDA0B}"/>
                </a:ext>
              </a:extLst>
            </p:cNvPr>
            <p:cNvPicPr>
              <a:picLocks noChangeAspect="1"/>
            </p:cNvPicPr>
            <p:nvPr/>
          </p:nvPicPr>
          <p:blipFill>
            <a:blip r:embed="rId4"/>
            <a:stretch>
              <a:fillRect/>
            </a:stretch>
          </p:blipFill>
          <p:spPr>
            <a:xfrm>
              <a:off x="834285" y="1310081"/>
              <a:ext cx="7475430" cy="4691630"/>
            </a:xfrm>
            <a:prstGeom prst="rect">
              <a:avLst/>
            </a:prstGeom>
          </p:spPr>
        </p:pic>
        <p:sp>
          <p:nvSpPr>
            <p:cNvPr id="10" name="Tekstiruutu 9">
              <a:extLst>
                <a:ext uri="{FF2B5EF4-FFF2-40B4-BE49-F238E27FC236}">
                  <a16:creationId xmlns:a16="http://schemas.microsoft.com/office/drawing/2014/main" id="{E7C66D1E-815B-9939-754E-DD34E92767F1}"/>
                </a:ext>
              </a:extLst>
            </p:cNvPr>
            <p:cNvSpPr txBox="1"/>
            <p:nvPr/>
          </p:nvSpPr>
          <p:spPr>
            <a:xfrm>
              <a:off x="1621766" y="601404"/>
              <a:ext cx="5943600" cy="461665"/>
            </a:xfrm>
            <a:prstGeom prst="rect">
              <a:avLst/>
            </a:prstGeom>
            <a:noFill/>
          </p:spPr>
          <p:txBody>
            <a:bodyPr wrap="square" rtlCol="0">
              <a:spAutoFit/>
            </a:bodyPr>
            <a:lstStyle/>
            <a:p>
              <a:r>
                <a:rPr lang="fi-FI" sz="2400" b="1" dirty="0">
                  <a:solidFill>
                    <a:schemeClr val="accent5"/>
                  </a:solidFill>
                </a:rPr>
                <a:t>Kasvin lehden rakenne</a:t>
              </a:r>
              <a:endParaRPr lang="en-FI" sz="2400" b="1" dirty="0">
                <a:solidFill>
                  <a:schemeClr val="accent5"/>
                </a:solidFill>
              </a:endParaRPr>
            </a:p>
          </p:txBody>
        </p:sp>
      </p:grpSp>
    </p:spTree>
    <p:extLst>
      <p:ext uri="{BB962C8B-B14F-4D97-AF65-F5344CB8AC3E}">
        <p14:creationId xmlns:p14="http://schemas.microsoft.com/office/powerpoint/2010/main" val="50048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37E729EA-32F9-C0D9-7F1A-4A3FA9C53EFE}"/>
              </a:ext>
            </a:extLst>
          </p:cNvPr>
          <p:cNvGrpSpPr/>
          <p:nvPr/>
        </p:nvGrpSpPr>
        <p:grpSpPr>
          <a:xfrm>
            <a:off x="625415" y="905774"/>
            <a:ext cx="8518585" cy="5952226"/>
            <a:chOff x="625415" y="905774"/>
            <a:chExt cx="8518585" cy="5952226"/>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03C8FA0B-00A8-A6B5-14DD-F1CCA3B6B436}"/>
                </a:ext>
              </a:extLst>
            </p:cNvPr>
            <p:cNvPicPr>
              <a:picLocks noChangeAspect="1"/>
            </p:cNvPicPr>
            <p:nvPr/>
          </p:nvPicPr>
          <p:blipFill>
            <a:blip r:embed="rId4"/>
            <a:stretch>
              <a:fillRect/>
            </a:stretch>
          </p:blipFill>
          <p:spPr>
            <a:xfrm>
              <a:off x="625415" y="1700774"/>
              <a:ext cx="7772400" cy="3714068"/>
            </a:xfrm>
            <a:prstGeom prst="rect">
              <a:avLst/>
            </a:prstGeom>
          </p:spPr>
        </p:pic>
        <p:sp>
          <p:nvSpPr>
            <p:cNvPr id="6" name="Tekstiruutu 5">
              <a:extLst>
                <a:ext uri="{FF2B5EF4-FFF2-40B4-BE49-F238E27FC236}">
                  <a16:creationId xmlns:a16="http://schemas.microsoft.com/office/drawing/2014/main" id="{286DD23F-D9EB-FF6A-AD22-EAFA20916A6D}"/>
                </a:ext>
              </a:extLst>
            </p:cNvPr>
            <p:cNvSpPr txBox="1"/>
            <p:nvPr/>
          </p:nvSpPr>
          <p:spPr>
            <a:xfrm>
              <a:off x="845389" y="905774"/>
              <a:ext cx="5572664" cy="461665"/>
            </a:xfrm>
            <a:prstGeom prst="rect">
              <a:avLst/>
            </a:prstGeom>
            <a:noFill/>
          </p:spPr>
          <p:txBody>
            <a:bodyPr wrap="square" rtlCol="0">
              <a:spAutoFit/>
            </a:bodyPr>
            <a:lstStyle/>
            <a:p>
              <a:r>
                <a:rPr lang="fi-FI" sz="2400" b="1" dirty="0">
                  <a:solidFill>
                    <a:schemeClr val="accent5"/>
                  </a:solidFill>
                </a:rPr>
                <a:t>Viherhiukkasen rakenne</a:t>
              </a:r>
              <a:endParaRPr lang="en-FI" sz="2400" b="1" dirty="0">
                <a:solidFill>
                  <a:schemeClr val="accent5"/>
                </a:solidFill>
              </a:endParaRPr>
            </a:p>
          </p:txBody>
        </p:sp>
      </p:grpSp>
    </p:spTree>
    <p:extLst>
      <p:ext uri="{BB962C8B-B14F-4D97-AF65-F5344CB8AC3E}">
        <p14:creationId xmlns:p14="http://schemas.microsoft.com/office/powerpoint/2010/main" val="209000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079A466E-2009-0769-975F-A3D6183DD43C}"/>
              </a:ext>
            </a:extLst>
          </p:cNvPr>
          <p:cNvGrpSpPr/>
          <p:nvPr/>
        </p:nvGrpSpPr>
        <p:grpSpPr>
          <a:xfrm>
            <a:off x="1099815" y="629307"/>
            <a:ext cx="8044185" cy="6228693"/>
            <a:chOff x="1099815" y="629307"/>
            <a:chExt cx="8044185" cy="6228693"/>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03D3037C-3EDB-9D27-CDB7-FB509B5C7094}"/>
                </a:ext>
              </a:extLst>
            </p:cNvPr>
            <p:cNvPicPr>
              <a:picLocks noChangeAspect="1"/>
            </p:cNvPicPr>
            <p:nvPr/>
          </p:nvPicPr>
          <p:blipFill>
            <a:blip r:embed="rId4"/>
            <a:stretch>
              <a:fillRect/>
            </a:stretch>
          </p:blipFill>
          <p:spPr>
            <a:xfrm>
              <a:off x="1099815" y="683584"/>
              <a:ext cx="6578451" cy="5352808"/>
            </a:xfrm>
            <a:prstGeom prst="rect">
              <a:avLst/>
            </a:prstGeom>
          </p:spPr>
        </p:pic>
        <p:sp>
          <p:nvSpPr>
            <p:cNvPr id="6" name="Tekstiruutu 5">
              <a:extLst>
                <a:ext uri="{FF2B5EF4-FFF2-40B4-BE49-F238E27FC236}">
                  <a16:creationId xmlns:a16="http://schemas.microsoft.com/office/drawing/2014/main" id="{365A8972-AA1E-8FCE-18D7-2F25CBE548EB}"/>
                </a:ext>
              </a:extLst>
            </p:cNvPr>
            <p:cNvSpPr txBox="1"/>
            <p:nvPr/>
          </p:nvSpPr>
          <p:spPr>
            <a:xfrm>
              <a:off x="1099815" y="629307"/>
              <a:ext cx="3027872" cy="830997"/>
            </a:xfrm>
            <a:prstGeom prst="rect">
              <a:avLst/>
            </a:prstGeom>
            <a:noFill/>
          </p:spPr>
          <p:txBody>
            <a:bodyPr wrap="square" rtlCol="0">
              <a:spAutoFit/>
            </a:bodyPr>
            <a:lstStyle/>
            <a:p>
              <a:r>
                <a:rPr lang="fi-FI" sz="2400" b="1" dirty="0">
                  <a:solidFill>
                    <a:schemeClr val="accent5"/>
                  </a:solidFill>
                </a:rPr>
                <a:t>Syanobakteerin rakenne</a:t>
              </a:r>
              <a:endParaRPr lang="en-FI" sz="2400" b="1" dirty="0">
                <a:solidFill>
                  <a:schemeClr val="accent5"/>
                </a:solidFill>
              </a:endParaRPr>
            </a:p>
          </p:txBody>
        </p:sp>
      </p:grpSp>
    </p:spTree>
    <p:extLst>
      <p:ext uri="{BB962C8B-B14F-4D97-AF65-F5344CB8AC3E}">
        <p14:creationId xmlns:p14="http://schemas.microsoft.com/office/powerpoint/2010/main" val="121383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61EAEDE2-BE01-2A84-2E37-A5E32C7C6173}"/>
              </a:ext>
            </a:extLst>
          </p:cNvPr>
          <p:cNvGrpSpPr/>
          <p:nvPr/>
        </p:nvGrpSpPr>
        <p:grpSpPr>
          <a:xfrm>
            <a:off x="557049" y="923933"/>
            <a:ext cx="8586951" cy="5934067"/>
            <a:chOff x="557049" y="923933"/>
            <a:chExt cx="8586951" cy="5934067"/>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6F048C8C-8CF8-61C4-C062-835214BD8E63}"/>
                </a:ext>
              </a:extLst>
            </p:cNvPr>
            <p:cNvPicPr>
              <a:picLocks noChangeAspect="1"/>
            </p:cNvPicPr>
            <p:nvPr/>
          </p:nvPicPr>
          <p:blipFill>
            <a:blip r:embed="rId4"/>
            <a:stretch>
              <a:fillRect/>
            </a:stretch>
          </p:blipFill>
          <p:spPr>
            <a:xfrm>
              <a:off x="664234" y="1893015"/>
              <a:ext cx="7660257" cy="3671952"/>
            </a:xfrm>
            <a:prstGeom prst="rect">
              <a:avLst/>
            </a:prstGeom>
          </p:spPr>
        </p:pic>
        <p:sp>
          <p:nvSpPr>
            <p:cNvPr id="6" name="Tekstiruutu 5">
              <a:extLst>
                <a:ext uri="{FF2B5EF4-FFF2-40B4-BE49-F238E27FC236}">
                  <a16:creationId xmlns:a16="http://schemas.microsoft.com/office/drawing/2014/main" id="{1E92525B-82C6-6F0D-0F20-D2F682C3C735}"/>
                </a:ext>
              </a:extLst>
            </p:cNvPr>
            <p:cNvSpPr txBox="1"/>
            <p:nvPr/>
          </p:nvSpPr>
          <p:spPr>
            <a:xfrm>
              <a:off x="557049" y="923933"/>
              <a:ext cx="7660257" cy="461665"/>
            </a:xfrm>
            <a:prstGeom prst="rect">
              <a:avLst/>
            </a:prstGeom>
            <a:noFill/>
          </p:spPr>
          <p:txBody>
            <a:bodyPr wrap="square" rtlCol="0">
              <a:spAutoFit/>
            </a:bodyPr>
            <a:lstStyle/>
            <a:p>
              <a:r>
                <a:rPr lang="fi-FI" sz="2400" b="1" dirty="0">
                  <a:solidFill>
                    <a:schemeClr val="accent5"/>
                  </a:solidFill>
                </a:rPr>
                <a:t>Pigmenttien absorbointitehokkuus eri aallonpituusalueilla</a:t>
              </a:r>
              <a:endParaRPr lang="en-FI" sz="2400" b="1" dirty="0">
                <a:solidFill>
                  <a:schemeClr val="accent5"/>
                </a:solidFill>
              </a:endParaRPr>
            </a:p>
          </p:txBody>
        </p:sp>
      </p:grpSp>
    </p:spTree>
    <p:extLst>
      <p:ext uri="{BB962C8B-B14F-4D97-AF65-F5344CB8AC3E}">
        <p14:creationId xmlns:p14="http://schemas.microsoft.com/office/powerpoint/2010/main" val="104019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1F1BA866-C92F-DA11-6DF9-0EFA4DC5394B}"/>
              </a:ext>
            </a:extLst>
          </p:cNvPr>
          <p:cNvGrpSpPr/>
          <p:nvPr/>
        </p:nvGrpSpPr>
        <p:grpSpPr>
          <a:xfrm>
            <a:off x="1136955" y="621102"/>
            <a:ext cx="8007045" cy="6236898"/>
            <a:chOff x="1136955" y="621102"/>
            <a:chExt cx="8007045" cy="6236898"/>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9E3712A5-2A66-7650-E2CC-5570FAE37F67}"/>
                </a:ext>
              </a:extLst>
            </p:cNvPr>
            <p:cNvPicPr>
              <a:picLocks noChangeAspect="1"/>
            </p:cNvPicPr>
            <p:nvPr/>
          </p:nvPicPr>
          <p:blipFill>
            <a:blip r:embed="rId3"/>
            <a:stretch>
              <a:fillRect/>
            </a:stretch>
          </p:blipFill>
          <p:spPr>
            <a:xfrm>
              <a:off x="1136955" y="697449"/>
              <a:ext cx="3521605" cy="5463102"/>
            </a:xfrm>
            <a:prstGeom prst="rect">
              <a:avLst/>
            </a:prstGeom>
          </p:spPr>
        </p:pic>
        <p:sp>
          <p:nvSpPr>
            <p:cNvPr id="6" name="Tekstiruutu 5">
              <a:extLst>
                <a:ext uri="{FF2B5EF4-FFF2-40B4-BE49-F238E27FC236}">
                  <a16:creationId xmlns:a16="http://schemas.microsoft.com/office/drawing/2014/main" id="{A71503AB-82FE-F866-818E-E4A9CDA5E434}"/>
                </a:ext>
              </a:extLst>
            </p:cNvPr>
            <p:cNvSpPr txBox="1"/>
            <p:nvPr/>
          </p:nvSpPr>
          <p:spPr>
            <a:xfrm>
              <a:off x="4796287" y="621102"/>
              <a:ext cx="3421019" cy="3816429"/>
            </a:xfrm>
            <a:prstGeom prst="rect">
              <a:avLst/>
            </a:prstGeom>
            <a:noFill/>
          </p:spPr>
          <p:txBody>
            <a:bodyPr wrap="square" rtlCol="0">
              <a:spAutoFit/>
            </a:bodyPr>
            <a:lstStyle/>
            <a:p>
              <a:r>
                <a:rPr lang="fi-FI" sz="2200" dirty="0"/>
                <a:t>Yksisoluisten makean veden </a:t>
              </a:r>
              <a:r>
                <a:rPr lang="fi-FI" sz="2200" dirty="0" err="1"/>
                <a:t>klorella</a:t>
              </a:r>
              <a:r>
                <a:rPr lang="fi-FI" sz="2200" dirty="0"/>
                <a:t>-nimisten levien</a:t>
              </a:r>
            </a:p>
            <a:p>
              <a:r>
                <a:rPr lang="fi-FI" sz="2200" dirty="0"/>
                <a:t>klorofyllipitoisuus on suurempi kuin minkään muun tunnetun eliön. Levästä valmistetaan terveysvaikutteisia</a:t>
              </a:r>
            </a:p>
            <a:p>
              <a:r>
                <a:rPr lang="fi-FI" sz="2200" dirty="0"/>
                <a:t>tuotteita. Kuivatussa </a:t>
              </a:r>
              <a:r>
                <a:rPr lang="fi-FI" sz="2200" dirty="0" err="1"/>
                <a:t>klorellassa</a:t>
              </a:r>
              <a:r>
                <a:rPr lang="fi-FI" sz="2200" dirty="0"/>
                <a:t> on muun muassa runsaasti proteiineja, B6-vitamiineja ja magnesiumia.</a:t>
              </a:r>
              <a:endParaRPr lang="en-FI" sz="2200" dirty="0"/>
            </a:p>
          </p:txBody>
        </p:sp>
      </p:grpSp>
    </p:spTree>
    <p:extLst>
      <p:ext uri="{BB962C8B-B14F-4D97-AF65-F5344CB8AC3E}">
        <p14:creationId xmlns:p14="http://schemas.microsoft.com/office/powerpoint/2010/main" val="1912051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FF15B7EE-6821-8F04-4BE1-7A8D79FC4CDE}"/>
              </a:ext>
            </a:extLst>
          </p:cNvPr>
          <p:cNvGrpSpPr/>
          <p:nvPr/>
        </p:nvGrpSpPr>
        <p:grpSpPr>
          <a:xfrm>
            <a:off x="744002" y="652513"/>
            <a:ext cx="8399998" cy="6205487"/>
            <a:chOff x="744002" y="652513"/>
            <a:chExt cx="8399998" cy="6205487"/>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A89CF46A-6F0B-6E74-8A74-3F49F35F9B12}"/>
                </a:ext>
              </a:extLst>
            </p:cNvPr>
            <p:cNvPicPr>
              <a:picLocks noChangeAspect="1"/>
            </p:cNvPicPr>
            <p:nvPr/>
          </p:nvPicPr>
          <p:blipFill>
            <a:blip r:embed="rId4"/>
            <a:stretch>
              <a:fillRect/>
            </a:stretch>
          </p:blipFill>
          <p:spPr>
            <a:xfrm>
              <a:off x="744002" y="652513"/>
              <a:ext cx="7655996" cy="3164676"/>
            </a:xfrm>
            <a:prstGeom prst="rect">
              <a:avLst/>
            </a:prstGeom>
          </p:spPr>
        </p:pic>
        <p:sp>
          <p:nvSpPr>
            <p:cNvPr id="6" name="Tekstiruutu 5">
              <a:extLst>
                <a:ext uri="{FF2B5EF4-FFF2-40B4-BE49-F238E27FC236}">
                  <a16:creationId xmlns:a16="http://schemas.microsoft.com/office/drawing/2014/main" id="{461DCCC8-A817-899A-8AD5-8E7AC8C0A8CC}"/>
                </a:ext>
              </a:extLst>
            </p:cNvPr>
            <p:cNvSpPr txBox="1"/>
            <p:nvPr/>
          </p:nvSpPr>
          <p:spPr>
            <a:xfrm>
              <a:off x="1000664" y="4018453"/>
              <a:ext cx="7142672" cy="1785104"/>
            </a:xfrm>
            <a:prstGeom prst="rect">
              <a:avLst/>
            </a:prstGeom>
            <a:noFill/>
          </p:spPr>
          <p:txBody>
            <a:bodyPr wrap="square" rtlCol="0">
              <a:spAutoFit/>
            </a:bodyPr>
            <a:lstStyle/>
            <a:p>
              <a:r>
                <a:rPr lang="fi-FI" sz="2200" dirty="0"/>
                <a:t>Lyhenevä päivä on merkittävin ruskan käynnistävä tekijä</a:t>
              </a:r>
            </a:p>
            <a:p>
              <a:r>
                <a:rPr lang="fi-FI" sz="2200" dirty="0"/>
                <a:t>syksyllä. Ruska syntyy, kun lehtivihreä hajoaa ja lehden</a:t>
              </a:r>
            </a:p>
            <a:p>
              <a:r>
                <a:rPr lang="fi-FI" sz="2200" dirty="0"/>
                <a:t>muut pigmentit tulevat näkyviin. Ruska on voimakkainta,</a:t>
              </a:r>
            </a:p>
            <a:p>
              <a:r>
                <a:rPr lang="fi-FI" sz="2200" dirty="0"/>
                <a:t>jos on valoisa ja aurinkoinen syksy, sillä lehtivihreä hajoaa</a:t>
              </a:r>
            </a:p>
            <a:p>
              <a:r>
                <a:rPr lang="fi-FI" sz="2200" dirty="0"/>
                <a:t>nopeammin kirkkaassa valossa kuin hämärässä.</a:t>
              </a:r>
              <a:endParaRPr lang="en-FI" sz="2200" dirty="0"/>
            </a:p>
          </p:txBody>
        </p:sp>
      </p:grpSp>
    </p:spTree>
    <p:extLst>
      <p:ext uri="{BB962C8B-B14F-4D97-AF65-F5344CB8AC3E}">
        <p14:creationId xmlns:p14="http://schemas.microsoft.com/office/powerpoint/2010/main" val="268643714"/>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97445E43AA17E544BF3234084398B6DA" ma:contentTypeVersion="16" ma:contentTypeDescription="Luo uusi asiakirja." ma:contentTypeScope="" ma:versionID="6d32bc0a5350130e1155171d60d6af31">
  <xsd:schema xmlns:xsd="http://www.w3.org/2001/XMLSchema" xmlns:xs="http://www.w3.org/2001/XMLSchema" xmlns:p="http://schemas.microsoft.com/office/2006/metadata/properties" xmlns:ns2="b6c2cde3-2717-4ff6-a38c-3daa2323faef" xmlns:ns3="188ce216-e63f-4f7a-b5ea-54779d630909" xmlns:ns4="f0974581-4bbf-443e-902f-14073e9fb4f6" targetNamespace="http://schemas.microsoft.com/office/2006/metadata/properties" ma:root="true" ma:fieldsID="40000b2e13642fc630dde88d24385f36" ns2:_="" ns3:_="" ns4:_="">
    <xsd:import namespace="b6c2cde3-2717-4ff6-a38c-3daa2323faef"/>
    <xsd:import namespace="188ce216-e63f-4f7a-b5ea-54779d630909"/>
    <xsd:import namespace="f0974581-4bbf-443e-902f-14073e9fb4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2cde3-2717-4ff6-a38c-3daa2323f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4d49524a-21d1-44ef-b988-918b9b4337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8ce216-e63f-4f7a-b5ea-54779d630909"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974581-4bbf-443e-902f-14073e9fb4f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b3685d6-be19-478c-a27c-51c5a5e4c2ee}" ma:internalName="TaxCatchAll" ma:showField="CatchAllData" ma:web="188ce216-e63f-4f7a-b5ea-54779d6309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0974581-4bbf-443e-902f-14073e9fb4f6" xsi:nil="true"/>
    <lcf76f155ced4ddcb4097134ff3c332f xmlns="b6c2cde3-2717-4ff6-a38c-3daa2323fa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724D08-9104-44A7-A90F-823F45AC4CE0}">
  <ds:schemaRefs>
    <ds:schemaRef ds:uri="http://schemas.microsoft.com/sharepoint/v3/contenttype/forms"/>
  </ds:schemaRefs>
</ds:datastoreItem>
</file>

<file path=customXml/itemProps2.xml><?xml version="1.0" encoding="utf-8"?>
<ds:datastoreItem xmlns:ds="http://schemas.openxmlformats.org/officeDocument/2006/customXml" ds:itemID="{BE7051E2-82AE-4835-A06F-FB6E998F2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c2cde3-2717-4ff6-a38c-3daa2323faef"/>
    <ds:schemaRef ds:uri="188ce216-e63f-4f7a-b5ea-54779d630909"/>
    <ds:schemaRef ds:uri="f0974581-4bbf-443e-902f-14073e9fb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D31404-D2B7-47B7-A805-C4C31463BB90}">
  <ds:schemaRefs>
    <ds:schemaRef ds:uri="http://schemas.microsoft.com/office/2006/metadata/properties"/>
    <ds:schemaRef ds:uri="http://schemas.microsoft.com/office/infopath/2007/PartnerControls"/>
    <ds:schemaRef ds:uri="f0974581-4bbf-443e-902f-14073e9fb4f6"/>
    <ds:schemaRef ds:uri="b6c2cde3-2717-4ff6-a38c-3daa2323faef"/>
  </ds:schemaRefs>
</ds:datastoreItem>
</file>

<file path=docProps/app.xml><?xml version="1.0" encoding="utf-8"?>
<Properties xmlns="http://schemas.openxmlformats.org/officeDocument/2006/extended-properties" xmlns:vt="http://schemas.openxmlformats.org/officeDocument/2006/docPropsVTypes">
  <Template>Office Theme</Template>
  <TotalTime>696</TotalTime>
  <Words>505</Words>
  <Application>Microsoft Office PowerPoint</Application>
  <PresentationFormat>Näytössä katseltava diaesitys (4:3)</PresentationFormat>
  <Paragraphs>63</Paragraphs>
  <Slides>19</Slides>
  <Notes>6</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19</vt:i4>
      </vt:variant>
    </vt:vector>
  </HeadingPairs>
  <TitlesOfParts>
    <vt:vector size="24" baseType="lpstr">
      <vt:lpstr>Arial</vt:lpstr>
      <vt:lpstr>Calibri</vt:lpstr>
      <vt:lpstr>Calibri Light</vt:lpstr>
      <vt:lpstr>Wingdings</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Jari Kolehmainen</dc:creator>
  <cp:lastModifiedBy>Holopainen Anna K</cp:lastModifiedBy>
  <cp:revision>66</cp:revision>
  <dcterms:created xsi:type="dcterms:W3CDTF">2020-10-16T11:07:14Z</dcterms:created>
  <dcterms:modified xsi:type="dcterms:W3CDTF">2023-04-25T08:04:02Z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0x01010097445E43AA17E544BF3234084398B6DA</vt:lpwstr>
  </property>
</Properties>
</file>