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266" r:id="rId6"/>
    <p:sldId id="280" r:id="rId7"/>
    <p:sldId id="267" r:id="rId8"/>
    <p:sldId id="268" r:id="rId9"/>
    <p:sldId id="269" r:id="rId10"/>
    <p:sldId id="271" r:id="rId11"/>
    <p:sldId id="270" r:id="rId12"/>
    <p:sldId id="277" r:id="rId13"/>
    <p:sldId id="272" r:id="rId14"/>
    <p:sldId id="281" r:id="rId15"/>
    <p:sldId id="282" r:id="rId16"/>
    <p:sldId id="278" r:id="rId17"/>
    <p:sldId id="274" r:id="rId18"/>
    <p:sldId id="276" r:id="rId19"/>
    <p:sldId id="273" r:id="rId20"/>
    <p:sldId id="275" r:id="rId21"/>
    <p:sldId id="279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6A44-9B39-41C6-8B62-9A7C2D7C550D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BD3F3-778C-4908-A273-ED0FDA0AE3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052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ATP-molekyylin toimintaperiaate muistuttaa ladattavaa paristoa. Fosfaattiosien liittäminen molekyyliin runsasenergisillä sidoksilla lataa ATP-akun. Kun sidokset purkautuvat, energiaa vapautuu solun käyttöön.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BD3F3-778C-4908-A273-ED0FDA0AE30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84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ADP-molekyyli hajoaa AMP-molekyyliksi vain harvoin, koska siinä vapautuu vähemmän energiaa, kuin ATP:n hajoamisessa </a:t>
            </a:r>
            <a:r>
              <a:rPr lang="fi-FI" dirty="0" err="1"/>
              <a:t>ADP:ksi</a:t>
            </a:r>
            <a:r>
              <a:rPr lang="fi-FI" dirty="0"/>
              <a:t>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BD3F3-778C-4908-A273-ED0FDA0AE30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659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Mitokondrio on tumallisten eliöiden soluelin, joka vastaa hapen avulla tapahtuvasta soluhengityksestä. Se koostuu kaksinkertaisesta kalvosta: sileästä ulkokalvosta ja poimuttuneesta sisäkalvosta. Mitokondrion sisällä on omaa DNA:ta ja </a:t>
            </a:r>
            <a:r>
              <a:rPr lang="fi-FI" dirty="0" err="1"/>
              <a:t>ribosomeja</a:t>
            </a:r>
            <a:r>
              <a:rPr lang="fi-FI" dirty="0"/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BD3F3-778C-4908-A273-ED0FDA0AE30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7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dirty="0" err="1"/>
              <a:t>Glykolyysi</a:t>
            </a:r>
            <a:r>
              <a:rPr lang="fi-FI" dirty="0"/>
              <a:t>: </a:t>
            </a:r>
            <a:r>
              <a:rPr lang="fi-FI" dirty="0" err="1"/>
              <a:t>Glykolyysi</a:t>
            </a:r>
            <a:r>
              <a:rPr lang="fi-FI" dirty="0"/>
              <a:t> on usean entsyymin avulla tapahtuva reaktiosarja, jossa glukoosi hajoaa solulimassa kahdeksi kolmen hiilen </a:t>
            </a:r>
            <a:r>
              <a:rPr lang="fi-FI" dirty="0" err="1"/>
              <a:t>pyruvaattimolekyyliksi</a:t>
            </a:r>
            <a:r>
              <a:rPr lang="fi-FI" dirty="0"/>
              <a:t>.  Kemiallisten sidosten hajoamisesta vapautuu hieman ATP:tä solun käyttöön. Lisäksi elektroninsiirtäjiin liitetään elektroneja ja vetyä.</a:t>
            </a:r>
          </a:p>
          <a:p>
            <a:pPr marL="228600" indent="-228600">
              <a:buAutoNum type="arabicPeriod"/>
            </a:pPr>
            <a:r>
              <a:rPr lang="fi-FI" dirty="0"/>
              <a:t>Sitruunahappokierto: </a:t>
            </a:r>
            <a:r>
              <a:rPr lang="fi-FI" dirty="0" err="1"/>
              <a:t>Pyruvaatit</a:t>
            </a:r>
            <a:r>
              <a:rPr lang="fi-FI" dirty="0"/>
              <a:t> ja elektroninsiirtäjät siirtyvät mitokondrioon, kun solulla on käytettävissään happea. Ensin </a:t>
            </a:r>
            <a:r>
              <a:rPr lang="fi-FI" dirty="0" err="1"/>
              <a:t>pyruvaattimolekyylistä</a:t>
            </a:r>
            <a:r>
              <a:rPr lang="fi-FI" dirty="0"/>
              <a:t> irtoaa elektroneja, jolloin siitä syntyy asetyylikoentsyymi A-molekyyli. Elektronit ja vetyioni liittyvät elektroninsiirtäjään. Samalla vapautuu hiilidioksidia. Asetyylikoentsyymi A siirtyy varsinaiseen sitruunahappokiertoon. Monivaiheisen reaktiosarjan lopputuloksena syntyy lisää hiilidioksidia, hieman ATP:tä ja vetyä kantavia elektroninsiirtäjiä. </a:t>
            </a:r>
          </a:p>
          <a:p>
            <a:pPr marL="228600" indent="-228600">
              <a:buAutoNum type="arabicPeriod"/>
            </a:pPr>
            <a:r>
              <a:rPr lang="fi-FI" dirty="0"/>
              <a:t>Elektroninsiirtoketju: Elektroninsiirtoketju tapahtuu mitokondrion sisäkalvolla olevien elektroninsiirtoketjuna toimivien entsyymien avulla. </a:t>
            </a:r>
            <a:r>
              <a:rPr lang="fi-FI" dirty="0" err="1"/>
              <a:t>Glykolyysissä</a:t>
            </a:r>
            <a:r>
              <a:rPr lang="fi-FI" dirty="0"/>
              <a:t> ja sitruunahappokierrossa ladatut elektroninsiirtäjät luovuttavat elektroninsa elektroninsiirtoketjulle. Elektronit siirtyvät ketjun entsyymiltä toiselle ja lopulta happimolekyylille. Tällöin syntyy vettä. Elektroninsiirtoketjun entsyymien toiminnan vaikutuksesta latautuu myös runsas määrä ATP-molekyylejä. Kaaviossa esitetyt  ATP-molekyylien lukumäärät ovat maksimaalisen tehokkaan soluhengityksen saavutetut energiamäärät. Todellisuudessa ATP:tä muodostuu yleensä vähemmän.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BD3F3-778C-4908-A273-ED0FDA0AE30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43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Glykolyysin</a:t>
            </a:r>
            <a:r>
              <a:rPr lang="fi-FI" dirty="0"/>
              <a:t> lopputuotteena syntyneeseen </a:t>
            </a:r>
            <a:r>
              <a:rPr lang="fi-FI" dirty="0" err="1"/>
              <a:t>pyruvaattiin</a:t>
            </a:r>
            <a:r>
              <a:rPr lang="fi-FI" dirty="0"/>
              <a:t> yhdistyy vetyä ja elektroneja, jolloin syntyy maitohappoa. Maitohapon muodostumisen huomaa kovassa liikuntasuorituksessa, kun lihaksessa ei riitä happea soluhengitykseen.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BD3F3-778C-4908-A273-ED0FDA0AE30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644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Glykolyysissa</a:t>
            </a:r>
            <a:r>
              <a:rPr lang="fi-FI" dirty="0"/>
              <a:t> syntyneestä </a:t>
            </a:r>
            <a:r>
              <a:rPr lang="fi-FI" dirty="0" err="1"/>
              <a:t>pyruvaatista</a:t>
            </a:r>
            <a:r>
              <a:rPr lang="fi-FI" dirty="0"/>
              <a:t> poistuu hiilidioksidia, jolloin muodostuu </a:t>
            </a:r>
            <a:r>
              <a:rPr lang="fi-FI" dirty="0" err="1"/>
              <a:t>asetaldehydiä</a:t>
            </a:r>
            <a:r>
              <a:rPr lang="fi-FI" dirty="0"/>
              <a:t>. Se muuttuu käymisreaktiossa vedyn ja elektronien avulla etanoliksi.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BD3F3-778C-4908-A273-ED0FDA0AE30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65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611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61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69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8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92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7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13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81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56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60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80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114C-3C18-4E16-969A-BB0D3DA14EC7}" type="datetimeFigureOut">
              <a:rPr lang="fi-FI" smtClean="0"/>
              <a:t>20.4.2023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02D8-A733-405E-BCB0-3B4749432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808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2B54305D-984B-4B53-F2AB-F2ADB2374F4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Kuva 3" descr="Kuva, joka sisältää kohteen teksti, nisäkäs, karhu, kissa&#10;&#10;Kuvaus luotu automaattisesti">
              <a:extLst>
                <a:ext uri="{FF2B5EF4-FFF2-40B4-BE49-F238E27FC236}">
                  <a16:creationId xmlns:a16="http://schemas.microsoft.com/office/drawing/2014/main" id="{A036EF75-84D9-9EB8-BF9E-C6E85836E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124157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CC6521CA-0970-0522-5506-E963AF15A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33281"/>
              <a:ext cx="9144000" cy="1324719"/>
            </a:xfrm>
            <a:prstGeom prst="rect">
              <a:avLst/>
            </a:prstGeom>
          </p:spPr>
        </p:pic>
        <p:pic>
          <p:nvPicPr>
            <p:cNvPr id="3" name="Kuva 2" descr="Kuva, joka sisältää kohteen teksti, sisä, nisäkäs, kissa&#10;&#10;Kuvaus luotu automaattisesti">
              <a:extLst>
                <a:ext uri="{FF2B5EF4-FFF2-40B4-BE49-F238E27FC236}">
                  <a16:creationId xmlns:a16="http://schemas.microsoft.com/office/drawing/2014/main" id="{00770130-0535-4C71-7F74-B7B82394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7306" y="6301984"/>
              <a:ext cx="926694" cy="556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81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C0D9953-0E63-37C2-C192-CEB208D315CF}"/>
              </a:ext>
            </a:extLst>
          </p:cNvPr>
          <p:cNvGrpSpPr/>
          <p:nvPr/>
        </p:nvGrpSpPr>
        <p:grpSpPr>
          <a:xfrm>
            <a:off x="926694" y="1054443"/>
            <a:ext cx="8217306" cy="5803557"/>
            <a:chOff x="926694" y="1054443"/>
            <a:chExt cx="8217306" cy="5803557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3FCAE03-7768-E664-E01F-CB1DED26D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694" y="1054443"/>
              <a:ext cx="7297354" cy="4492188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9D4CA884-4D03-D154-2144-BB6F2B9AD9C1}"/>
                </a:ext>
              </a:extLst>
            </p:cNvPr>
            <p:cNvSpPr txBox="1"/>
            <p:nvPr/>
          </p:nvSpPr>
          <p:spPr>
            <a:xfrm>
              <a:off x="5486400" y="1492370"/>
              <a:ext cx="281221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200" dirty="0"/>
                <a:t>Hiilihydraattivarastojen loputtua elimistö menee ketoosiin. </a:t>
              </a:r>
            </a:p>
            <a:p>
              <a:r>
                <a:rPr lang="fi-FI" sz="2200" dirty="0"/>
                <a:t>Se on tila, jossa maksa ja munuaiset alkavat</a:t>
              </a:r>
            </a:p>
            <a:p>
              <a:r>
                <a:rPr lang="fi-FI" sz="2200" dirty="0"/>
                <a:t>tuottaa energiaksi hyödynnettäviä ketoaineita esimerkiksi</a:t>
              </a:r>
            </a:p>
            <a:p>
              <a:r>
                <a:rPr lang="fi-FI" sz="2200" dirty="0"/>
                <a:t>rasvahapoista ja aminohapoista.</a:t>
              </a:r>
              <a:endParaRPr lang="en-FI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04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0DAE674-FABF-5F76-90E5-9D41B94D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06" y="6303216"/>
            <a:ext cx="926672" cy="55478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11E3706-F4CF-A696-FF1F-9C2090EB8F90}"/>
              </a:ext>
            </a:extLst>
          </p:cNvPr>
          <p:cNvSpPr txBox="1"/>
          <p:nvPr/>
        </p:nvSpPr>
        <p:spPr>
          <a:xfrm>
            <a:off x="926694" y="561315"/>
            <a:ext cx="72906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5"/>
                </a:solidFill>
              </a:rPr>
              <a:t>Soluhengitys</a:t>
            </a:r>
          </a:p>
          <a:p>
            <a:endParaRPr lang="fi-FI" sz="2400" b="1" dirty="0">
              <a:solidFill>
                <a:schemeClr val="accent5"/>
              </a:solidFill>
            </a:endParaRPr>
          </a:p>
          <a:p>
            <a:r>
              <a:rPr lang="fi-FI" sz="2400" b="1" dirty="0"/>
              <a:t>1. </a:t>
            </a:r>
            <a:r>
              <a:rPr lang="fi-FI" sz="2400" dirty="0"/>
              <a:t>Varsinaista soluhengitystä edeltää </a:t>
            </a:r>
            <a:r>
              <a:rPr lang="fi-FI" sz="2400" b="1" dirty="0" err="1"/>
              <a:t>glykolyysi</a:t>
            </a:r>
            <a:r>
              <a:rPr lang="fi-FI" sz="2400" dirty="0"/>
              <a:t> solulimassa.</a:t>
            </a:r>
          </a:p>
          <a:p>
            <a:endParaRPr lang="fi-F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Happea ei tarvita (anaerobinen reaktio).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Glukoosi hajoaa (</a:t>
            </a:r>
            <a:r>
              <a:rPr lang="fi-FI" sz="2400" i="1" dirty="0" err="1"/>
              <a:t>lysis</a:t>
            </a:r>
            <a:r>
              <a:rPr lang="fi-FI" sz="2400" dirty="0"/>
              <a:t> = hajoaminen).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Muodostuu ATP:tä (2 kpl/glukoosi), </a:t>
            </a:r>
            <a:r>
              <a:rPr lang="fi-FI" sz="2400" dirty="0" err="1"/>
              <a:t>pyruvaattia</a:t>
            </a:r>
            <a:r>
              <a:rPr lang="fi-FI" sz="2400" dirty="0"/>
              <a:t>, vetyä (H</a:t>
            </a:r>
            <a:r>
              <a:rPr lang="fi-FI" sz="2400" baseline="30000" dirty="0"/>
              <a:t>+</a:t>
            </a:r>
            <a:r>
              <a:rPr lang="fi-FI" sz="2400" dirty="0"/>
              <a:t>) ja elektroneja (e</a:t>
            </a:r>
            <a:r>
              <a:rPr lang="fi-FI" sz="2400" baseline="30000" dirty="0"/>
              <a:t>-</a:t>
            </a:r>
            <a:r>
              <a:rPr lang="fi-FI" sz="2400" dirty="0"/>
              <a:t>).</a:t>
            </a:r>
          </a:p>
          <a:p>
            <a:endParaRPr lang="fi-FI" sz="2400" dirty="0"/>
          </a:p>
          <a:p>
            <a:r>
              <a:rPr lang="fi-FI" sz="2400" b="1" dirty="0"/>
              <a:t>2. Sitruunahappokierto</a:t>
            </a:r>
            <a:r>
              <a:rPr lang="fi-FI" sz="2400" dirty="0"/>
              <a:t> tapahtuu mitokondrion sisällä.</a:t>
            </a:r>
          </a:p>
          <a:p>
            <a:endParaRPr lang="fi-F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 err="1"/>
              <a:t>Pyruvaattia</a:t>
            </a:r>
            <a:r>
              <a:rPr lang="fi-FI" sz="2400" dirty="0"/>
              <a:t> käsitellään.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Muodostuu hiilidioksidia, ATP:tä (2 kpl/glukoosi), vetyä (H</a:t>
            </a:r>
            <a:r>
              <a:rPr lang="fi-FI" sz="2400" baseline="30000" dirty="0"/>
              <a:t>+</a:t>
            </a:r>
            <a:r>
              <a:rPr lang="fi-FI" sz="2400" dirty="0"/>
              <a:t>) ja elektroneja (e</a:t>
            </a:r>
            <a:r>
              <a:rPr lang="fi-FI" sz="2400" baseline="30000" dirty="0"/>
              <a:t>-</a:t>
            </a:r>
            <a:r>
              <a:rPr lang="fi-FI" sz="2400" dirty="0"/>
              <a:t>).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903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0DAE674-FABF-5F76-90E5-9D41B94D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06" y="6303216"/>
            <a:ext cx="926672" cy="554784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311E3706-F4CF-A696-FF1F-9C2090EB8F90}"/>
              </a:ext>
            </a:extLst>
          </p:cNvPr>
          <p:cNvSpPr txBox="1"/>
          <p:nvPr/>
        </p:nvSpPr>
        <p:spPr>
          <a:xfrm>
            <a:off x="926694" y="561315"/>
            <a:ext cx="74206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5"/>
                </a:solidFill>
              </a:rPr>
              <a:t>Soluhengitys </a:t>
            </a:r>
          </a:p>
          <a:p>
            <a:endParaRPr lang="fi-FI" sz="2400" b="1" dirty="0">
              <a:solidFill>
                <a:schemeClr val="accent5"/>
              </a:solidFill>
            </a:endParaRPr>
          </a:p>
          <a:p>
            <a:r>
              <a:rPr lang="fi-FI" sz="2400" b="1" dirty="0"/>
              <a:t>3. Elektroninsiirtoketju</a:t>
            </a:r>
            <a:r>
              <a:rPr lang="fi-FI" sz="2400" dirty="0"/>
              <a:t> tapahtuu mitokondrion </a:t>
            </a:r>
            <a:r>
              <a:rPr lang="fi-FI" sz="2400" dirty="0" err="1"/>
              <a:t>poimuttu-neella</a:t>
            </a:r>
            <a:r>
              <a:rPr lang="fi-FI" sz="2400" dirty="0"/>
              <a:t> sisäkalvolla.</a:t>
            </a:r>
          </a:p>
          <a:p>
            <a:endParaRPr lang="fi-FI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Tarvitaan happea (aerobinen reaktio).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Elektronit siirtyvät entsyymiltä toiselle ja lopulta hapelle.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Vedyn kertyminen soluun pysäyttäisi energiansaannin kannalta välttämättömät reaktiot. Siksi vety poltetaan (yhdistetään happeen).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sz="2400" dirty="0"/>
              <a:t>Muodostuu ATP:tä (</a:t>
            </a:r>
            <a:r>
              <a:rPr lang="fi-FI" sz="2400" dirty="0" err="1"/>
              <a:t>maks</a:t>
            </a:r>
            <a:r>
              <a:rPr lang="fi-FI" sz="2400" dirty="0"/>
              <a:t>. 34 kpl/glukoosi), vettä ja lämpöä.</a:t>
            </a:r>
            <a:endParaRPr lang="en-FI" sz="2400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BF97884D-27D7-C173-6B5B-92B166864FF7}"/>
              </a:ext>
            </a:extLst>
          </p:cNvPr>
          <p:cNvGrpSpPr/>
          <p:nvPr/>
        </p:nvGrpSpPr>
        <p:grpSpPr>
          <a:xfrm>
            <a:off x="2580237" y="4911536"/>
            <a:ext cx="5232903" cy="461665"/>
            <a:chOff x="2580237" y="4911536"/>
            <a:chExt cx="5232903" cy="461665"/>
          </a:xfrm>
        </p:grpSpPr>
        <p:cxnSp>
          <p:nvCxnSpPr>
            <p:cNvPr id="4" name="Suora nuoliyhdysviiva 3">
              <a:extLst>
                <a:ext uri="{FF2B5EF4-FFF2-40B4-BE49-F238E27FC236}">
                  <a16:creationId xmlns:a16="http://schemas.microsoft.com/office/drawing/2014/main" id="{2C1B710B-1DBD-A704-4D86-EB852D9A73DD}"/>
                </a:ext>
              </a:extLst>
            </p:cNvPr>
            <p:cNvCxnSpPr/>
            <p:nvPr/>
          </p:nvCxnSpPr>
          <p:spPr>
            <a:xfrm>
              <a:off x="2580237" y="5142369"/>
              <a:ext cx="4707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F00F2ADB-46E3-039D-FFC7-0064D4EE3B9F}"/>
                </a:ext>
              </a:extLst>
            </p:cNvPr>
            <p:cNvSpPr txBox="1"/>
            <p:nvPr/>
          </p:nvSpPr>
          <p:spPr>
            <a:xfrm>
              <a:off x="3259247" y="4911536"/>
              <a:ext cx="4553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/>
                <a:t>Urheillessa tulee kuuma.</a:t>
              </a:r>
              <a:endParaRPr lang="en-FI" sz="2400" dirty="0"/>
            </a:p>
          </p:txBody>
        </p:sp>
      </p:grpSp>
      <p:sp>
        <p:nvSpPr>
          <p:cNvPr id="7" name="Tekstiruutu 6">
            <a:extLst>
              <a:ext uri="{FF2B5EF4-FFF2-40B4-BE49-F238E27FC236}">
                <a16:creationId xmlns:a16="http://schemas.microsoft.com/office/drawing/2014/main" id="{062903F0-70A0-CE3E-3F17-8F8C6221F369}"/>
              </a:ext>
            </a:extLst>
          </p:cNvPr>
          <p:cNvSpPr txBox="1"/>
          <p:nvPr/>
        </p:nvSpPr>
        <p:spPr>
          <a:xfrm>
            <a:off x="979394" y="5532591"/>
            <a:ext cx="718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Jos lihakset eivät saa riittävästi happea, ihmisen solut poistavat vedyn maitohappokäymisen avulla.</a:t>
            </a:r>
            <a:endParaRPr lang="en-FI" sz="2400" dirty="0"/>
          </a:p>
        </p:txBody>
      </p:sp>
    </p:spTree>
    <p:extLst>
      <p:ext uri="{BB962C8B-B14F-4D97-AF65-F5344CB8AC3E}">
        <p14:creationId xmlns:p14="http://schemas.microsoft.com/office/powerpoint/2010/main" val="1785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AE32A27B-869E-EB9C-3BFE-FD58A622945C}"/>
              </a:ext>
            </a:extLst>
          </p:cNvPr>
          <p:cNvGrpSpPr/>
          <p:nvPr/>
        </p:nvGrpSpPr>
        <p:grpSpPr>
          <a:xfrm>
            <a:off x="715992" y="838407"/>
            <a:ext cx="8428008" cy="6019593"/>
            <a:chOff x="715992" y="838407"/>
            <a:chExt cx="8428008" cy="6019593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ED44A111-EB81-3340-B9C3-5D1F63B7F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992" y="1700774"/>
              <a:ext cx="7712015" cy="4353325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9098F5EB-262F-273B-E308-300EE116ED10}"/>
                </a:ext>
              </a:extLst>
            </p:cNvPr>
            <p:cNvSpPr txBox="1"/>
            <p:nvPr/>
          </p:nvSpPr>
          <p:spPr>
            <a:xfrm>
              <a:off x="931653" y="838407"/>
              <a:ext cx="38473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Maitohappokäyminen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05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B3F77685-ECE3-5567-3E4B-F0EC02413D01}"/>
              </a:ext>
            </a:extLst>
          </p:cNvPr>
          <p:cNvGrpSpPr/>
          <p:nvPr/>
        </p:nvGrpSpPr>
        <p:grpSpPr>
          <a:xfrm>
            <a:off x="926694" y="814294"/>
            <a:ext cx="8217306" cy="6043706"/>
            <a:chOff x="926694" y="814294"/>
            <a:chExt cx="8217306" cy="6043706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E83201B9-24BF-0141-0F76-DE1EAC314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694" y="943690"/>
              <a:ext cx="5006526" cy="4970619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1992A8F3-6A16-664A-4E78-55D4602C6519}"/>
                </a:ext>
              </a:extLst>
            </p:cNvPr>
            <p:cNvSpPr txBox="1"/>
            <p:nvPr/>
          </p:nvSpPr>
          <p:spPr>
            <a:xfrm>
              <a:off x="6038491" y="814294"/>
              <a:ext cx="200569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 err="1"/>
                <a:t>Kombucha</a:t>
              </a:r>
              <a:r>
                <a:rPr lang="fi-FI" sz="2400" dirty="0"/>
                <a:t> on terveysvaikut-</a:t>
              </a:r>
              <a:r>
                <a:rPr lang="fi-FI" sz="2400" dirty="0" err="1"/>
                <a:t>teista</a:t>
              </a:r>
              <a:r>
                <a:rPr lang="fi-FI" sz="2400" dirty="0"/>
                <a:t> tee-juomaa, joka on valmistettu</a:t>
              </a:r>
            </a:p>
            <a:p>
              <a:r>
                <a:rPr lang="fi-FI" sz="2400" dirty="0"/>
                <a:t>maitohappo-bakteerien ja hiivojen käymis-reaktioita</a:t>
              </a:r>
            </a:p>
            <a:p>
              <a:r>
                <a:rPr lang="fi-FI" sz="2400" dirty="0" err="1"/>
                <a:t>hyödyntä-mällä</a:t>
              </a:r>
              <a:r>
                <a:rPr lang="fi-FI" sz="2400" dirty="0"/>
                <a:t>.</a:t>
              </a:r>
              <a:endParaRPr lang="en-FI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119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A1636A6F-46A8-4B3A-5FC4-09CB9D5F902E}"/>
              </a:ext>
            </a:extLst>
          </p:cNvPr>
          <p:cNvGrpSpPr/>
          <p:nvPr/>
        </p:nvGrpSpPr>
        <p:grpSpPr>
          <a:xfrm>
            <a:off x="926694" y="854015"/>
            <a:ext cx="8217306" cy="6003985"/>
            <a:chOff x="926694" y="854015"/>
            <a:chExt cx="8217306" cy="6003985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F97D05FC-441E-9A3F-A2C2-F81808183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694" y="1700774"/>
              <a:ext cx="7259076" cy="4151920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12974F1B-B020-DFB1-61BB-DF133FB95B46}"/>
                </a:ext>
              </a:extLst>
            </p:cNvPr>
            <p:cNvSpPr txBox="1"/>
            <p:nvPr/>
          </p:nvSpPr>
          <p:spPr>
            <a:xfrm>
              <a:off x="992038" y="854015"/>
              <a:ext cx="5779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Alkoholikäyminen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21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6B68D2C-72CF-067F-EFE2-6F76F84FF14C}"/>
              </a:ext>
            </a:extLst>
          </p:cNvPr>
          <p:cNvGrpSpPr/>
          <p:nvPr/>
        </p:nvGrpSpPr>
        <p:grpSpPr>
          <a:xfrm>
            <a:off x="926694" y="982112"/>
            <a:ext cx="8217306" cy="5875888"/>
            <a:chOff x="926694" y="982112"/>
            <a:chExt cx="8217306" cy="5875888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54679C2-C3A4-4564-4E6D-D0B071DBA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694" y="1054443"/>
              <a:ext cx="4689448" cy="4641400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50870337-BCEE-C29F-6A48-D3190EC42476}"/>
                </a:ext>
              </a:extLst>
            </p:cNvPr>
            <p:cNvSpPr txBox="1"/>
            <p:nvPr/>
          </p:nvSpPr>
          <p:spPr>
            <a:xfrm>
              <a:off x="5727940" y="982112"/>
              <a:ext cx="2316245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200" dirty="0"/>
                <a:t>Kun viinirypäleitä murskataan,</a:t>
              </a:r>
            </a:p>
            <a:p>
              <a:r>
                <a:rPr lang="fi-FI" sz="2200" dirty="0"/>
                <a:t>hiivasolut saavat rypäleiden mehusta sokeria ja aloittavat</a:t>
              </a:r>
            </a:p>
            <a:p>
              <a:r>
                <a:rPr lang="fi-FI" sz="2200" dirty="0"/>
                <a:t>käymisprosessin viinitynnyrin hapettomissa olosuhteissa.</a:t>
              </a:r>
            </a:p>
            <a:p>
              <a:r>
                <a:rPr lang="fi-FI" sz="2200" dirty="0"/>
                <a:t>Käymisen seurauksena viiniin muodostuu alkoholia.</a:t>
              </a:r>
              <a:endParaRPr lang="en-FI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712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80B74070-9C7A-AE69-4EAB-CE8C22E4A4A0}"/>
              </a:ext>
            </a:extLst>
          </p:cNvPr>
          <p:cNvGrpSpPr/>
          <p:nvPr/>
        </p:nvGrpSpPr>
        <p:grpSpPr>
          <a:xfrm>
            <a:off x="719587" y="742857"/>
            <a:ext cx="8424413" cy="6115143"/>
            <a:chOff x="719587" y="742857"/>
            <a:chExt cx="8424413" cy="6115143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17F9B0B3-7253-9DF7-3C59-9EFAB725E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587" y="742857"/>
              <a:ext cx="7389243" cy="506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4735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Kuvalähteet</a:t>
            </a:r>
          </a:p>
          <a:p>
            <a:endParaRPr lang="fi-FI" dirty="0"/>
          </a:p>
          <a:p>
            <a:r>
              <a:rPr lang="fi-FI" b="1" dirty="0"/>
              <a:t>Piirroskuvat</a:t>
            </a:r>
          </a:p>
          <a:p>
            <a:endParaRPr lang="fi-FI" dirty="0"/>
          </a:p>
          <a:p>
            <a:r>
              <a:rPr lang="fi-FI" dirty="0"/>
              <a:t>Joona Aalto: diat 2, 4, 8, 9, 13, 15, 17</a:t>
            </a:r>
          </a:p>
          <a:p>
            <a:endParaRPr lang="fi-FI" dirty="0"/>
          </a:p>
          <a:p>
            <a:r>
              <a:rPr lang="fi-FI" dirty="0"/>
              <a:t>Hanna Ruusulampi: dia 3</a:t>
            </a:r>
          </a:p>
          <a:p>
            <a:endParaRPr lang="fi-FI" dirty="0"/>
          </a:p>
          <a:p>
            <a:r>
              <a:rPr lang="fi-FI" dirty="0"/>
              <a:t>Johanna </a:t>
            </a:r>
            <a:r>
              <a:rPr lang="fi-FI" dirty="0" err="1"/>
              <a:t>Tarkela</a:t>
            </a:r>
            <a:r>
              <a:rPr lang="fi-FI" dirty="0"/>
              <a:t>: dia 7</a:t>
            </a:r>
          </a:p>
          <a:p>
            <a:endParaRPr lang="fi-FI" dirty="0"/>
          </a:p>
          <a:p>
            <a:endParaRPr lang="fi-FI" dirty="0"/>
          </a:p>
          <a:p>
            <a:r>
              <a:rPr lang="fi-FI" b="1" dirty="0"/>
              <a:t>Valokuvat</a:t>
            </a:r>
          </a:p>
          <a:p>
            <a:endParaRPr lang="fi-FI" b="1" dirty="0"/>
          </a:p>
          <a:p>
            <a:r>
              <a:rPr lang="fi-FI" dirty="0"/>
              <a:t>Tony Beck / Getty </a:t>
            </a:r>
            <a:r>
              <a:rPr lang="fi-FI" dirty="0" err="1"/>
              <a:t>Images</a:t>
            </a:r>
            <a:r>
              <a:rPr lang="fi-FI" dirty="0"/>
              <a:t>: dia 1</a:t>
            </a:r>
          </a:p>
          <a:p>
            <a:endParaRPr lang="fi-FI" dirty="0"/>
          </a:p>
          <a:p>
            <a:r>
              <a:rPr lang="fi-FI" dirty="0" err="1"/>
              <a:t>Shutterstock</a:t>
            </a:r>
            <a:r>
              <a:rPr lang="fi-FI" dirty="0"/>
              <a:t>: diat 5, 10, 14, 16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93279FC8-C432-9CCD-E967-F97887AD81F0}"/>
              </a:ext>
            </a:extLst>
          </p:cNvPr>
          <p:cNvGrpSpPr/>
          <p:nvPr/>
        </p:nvGrpSpPr>
        <p:grpSpPr>
          <a:xfrm>
            <a:off x="1621766" y="810883"/>
            <a:ext cx="5769050" cy="5492333"/>
            <a:chOff x="1621766" y="810883"/>
            <a:chExt cx="5769050" cy="5492333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780C8BEB-3429-0A4A-1691-B24759F05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3184" y="1244413"/>
              <a:ext cx="5637632" cy="5058803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CB12784B-4D1B-5697-C597-42813C1F57E1}"/>
                </a:ext>
              </a:extLst>
            </p:cNvPr>
            <p:cNvSpPr txBox="1"/>
            <p:nvPr/>
          </p:nvSpPr>
          <p:spPr>
            <a:xfrm>
              <a:off x="1621766" y="810883"/>
              <a:ext cx="5037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ATP:n toiminta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9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64536662-BF13-B882-EC2E-11C23B7A1C27}"/>
              </a:ext>
            </a:extLst>
          </p:cNvPr>
          <p:cNvGrpSpPr/>
          <p:nvPr/>
        </p:nvGrpSpPr>
        <p:grpSpPr>
          <a:xfrm>
            <a:off x="843942" y="1173192"/>
            <a:ext cx="7456115" cy="4191998"/>
            <a:chOff x="843942" y="1173192"/>
            <a:chExt cx="7456115" cy="4191998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72874647-D979-068C-607E-CA4206C39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942" y="1700774"/>
              <a:ext cx="7456115" cy="3664416"/>
            </a:xfrm>
            <a:prstGeom prst="rect">
              <a:avLst/>
            </a:prstGeom>
          </p:spPr>
        </p:pic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0B502AE3-A596-772A-F866-E0C0007E1EF8}"/>
                </a:ext>
              </a:extLst>
            </p:cNvPr>
            <p:cNvSpPr txBox="1"/>
            <p:nvPr/>
          </p:nvSpPr>
          <p:spPr>
            <a:xfrm>
              <a:off x="1897811" y="1173192"/>
              <a:ext cx="3605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ATP, ADP ja AMP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78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949C437-A6A7-2433-B681-3D6C2F3DFB0A}"/>
              </a:ext>
            </a:extLst>
          </p:cNvPr>
          <p:cNvGrpSpPr/>
          <p:nvPr/>
        </p:nvGrpSpPr>
        <p:grpSpPr>
          <a:xfrm>
            <a:off x="926694" y="923026"/>
            <a:ext cx="8217306" cy="5934974"/>
            <a:chOff x="926694" y="923026"/>
            <a:chExt cx="8217306" cy="5934974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DC044A74-4FBA-14CF-8550-35F2428B7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694" y="1572667"/>
              <a:ext cx="7117491" cy="4339262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780ADBC7-3B7E-AB24-E1C8-52DCEB02D7C1}"/>
                </a:ext>
              </a:extLst>
            </p:cNvPr>
            <p:cNvSpPr txBox="1"/>
            <p:nvPr/>
          </p:nvSpPr>
          <p:spPr>
            <a:xfrm>
              <a:off x="992038" y="923026"/>
              <a:ext cx="5443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ATP-molekyylin kemiallinen rakenne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3D6DB707-375D-F37C-0EBE-C1BEB759740D}"/>
              </a:ext>
            </a:extLst>
          </p:cNvPr>
          <p:cNvGrpSpPr/>
          <p:nvPr/>
        </p:nvGrpSpPr>
        <p:grpSpPr>
          <a:xfrm>
            <a:off x="4971628" y="709697"/>
            <a:ext cx="3770424" cy="5575513"/>
            <a:chOff x="4971628" y="709697"/>
            <a:chExt cx="3770424" cy="5575513"/>
          </a:xfrm>
        </p:grpSpPr>
        <p:sp>
          <p:nvSpPr>
            <p:cNvPr id="3" name="Ellipsi 2">
              <a:extLst>
                <a:ext uri="{FF2B5EF4-FFF2-40B4-BE49-F238E27FC236}">
                  <a16:creationId xmlns:a16="http://schemas.microsoft.com/office/drawing/2014/main" id="{43A89A4D-861F-FFEA-F902-D55A3EA23E6D}"/>
                </a:ext>
              </a:extLst>
            </p:cNvPr>
            <p:cNvSpPr/>
            <p:nvPr/>
          </p:nvSpPr>
          <p:spPr>
            <a:xfrm rot="1387346">
              <a:off x="4971628" y="1404030"/>
              <a:ext cx="3440760" cy="488118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205DA768-23BE-8494-253C-CC4266A93F8A}"/>
                </a:ext>
              </a:extLst>
            </p:cNvPr>
            <p:cNvSpPr txBox="1"/>
            <p:nvPr/>
          </p:nvSpPr>
          <p:spPr>
            <a:xfrm>
              <a:off x="6324811" y="709697"/>
              <a:ext cx="2313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 err="1">
                  <a:solidFill>
                    <a:schemeClr val="accent2"/>
                  </a:solidFill>
                </a:rPr>
                <a:t>adeniini</a:t>
              </a:r>
              <a:r>
                <a:rPr lang="fi-FI" sz="2400" dirty="0">
                  <a:solidFill>
                    <a:schemeClr val="accent2"/>
                  </a:solidFill>
                </a:rPr>
                <a:t> + </a:t>
              </a:r>
              <a:r>
                <a:rPr lang="fi-FI" sz="2400" dirty="0" err="1">
                  <a:solidFill>
                    <a:schemeClr val="accent2"/>
                  </a:solidFill>
                </a:rPr>
                <a:t>riboosi</a:t>
              </a:r>
              <a:endParaRPr lang="en-FI" sz="24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41F3D099-9B83-B08A-0025-A3C93DBEDC1B}"/>
                </a:ext>
              </a:extLst>
            </p:cNvPr>
            <p:cNvSpPr txBox="1"/>
            <p:nvPr/>
          </p:nvSpPr>
          <p:spPr>
            <a:xfrm>
              <a:off x="7166749" y="1029087"/>
              <a:ext cx="1575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>
                  <a:solidFill>
                    <a:schemeClr val="accent2"/>
                  </a:solidFill>
                </a:rPr>
                <a:t>adenosiini</a:t>
              </a:r>
              <a:endParaRPr lang="en-FI" sz="2400" dirty="0"/>
            </a:p>
          </p:txBody>
        </p:sp>
        <p:cxnSp>
          <p:nvCxnSpPr>
            <p:cNvPr id="11" name="Suora nuoliyhdysviiva 10">
              <a:extLst>
                <a:ext uri="{FF2B5EF4-FFF2-40B4-BE49-F238E27FC236}">
                  <a16:creationId xmlns:a16="http://schemas.microsoft.com/office/drawing/2014/main" id="{5E917183-915E-56DE-A588-2319B14C3064}"/>
                </a:ext>
              </a:extLst>
            </p:cNvPr>
            <p:cNvCxnSpPr/>
            <p:nvPr/>
          </p:nvCxnSpPr>
          <p:spPr>
            <a:xfrm>
              <a:off x="6435306" y="1259919"/>
              <a:ext cx="626397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76692EA6-543B-0795-E429-C651502DF8B1}"/>
              </a:ext>
            </a:extLst>
          </p:cNvPr>
          <p:cNvGrpSpPr/>
          <p:nvPr/>
        </p:nvGrpSpPr>
        <p:grpSpPr>
          <a:xfrm>
            <a:off x="213308" y="2534970"/>
            <a:ext cx="5010541" cy="2412383"/>
            <a:chOff x="213308" y="2534970"/>
            <a:chExt cx="5010541" cy="2412383"/>
          </a:xfrm>
        </p:grpSpPr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E3290C8B-32FD-8B3B-D3B2-0FD66087CCD4}"/>
                </a:ext>
              </a:extLst>
            </p:cNvPr>
            <p:cNvSpPr/>
            <p:nvPr/>
          </p:nvSpPr>
          <p:spPr>
            <a:xfrm>
              <a:off x="213308" y="2534970"/>
              <a:ext cx="4693670" cy="1966749"/>
            </a:xfrm>
            <a:prstGeom prst="ellipse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E24B086C-3B35-3CC0-40B1-04B10D494AA0}"/>
                </a:ext>
              </a:extLst>
            </p:cNvPr>
            <p:cNvSpPr txBox="1"/>
            <p:nvPr/>
          </p:nvSpPr>
          <p:spPr>
            <a:xfrm>
              <a:off x="1593410" y="4485688"/>
              <a:ext cx="3630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 err="1">
                  <a:solidFill>
                    <a:schemeClr val="accent4">
                      <a:lumMod val="75000"/>
                    </a:schemeClr>
                  </a:solidFill>
                </a:rPr>
                <a:t>trifosfaatti</a:t>
              </a:r>
              <a:r>
                <a:rPr lang="fi-FI" sz="2400" dirty="0">
                  <a:solidFill>
                    <a:schemeClr val="accent4">
                      <a:lumMod val="75000"/>
                    </a:schemeClr>
                  </a:solidFill>
                </a:rPr>
                <a:t> (tri = 3)</a:t>
              </a:r>
              <a:endParaRPr lang="en-FI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B8B8C05C-25A8-B9CD-598C-4A0AEAFD0843}"/>
              </a:ext>
            </a:extLst>
          </p:cNvPr>
          <p:cNvGrpSpPr/>
          <p:nvPr/>
        </p:nvGrpSpPr>
        <p:grpSpPr>
          <a:xfrm>
            <a:off x="738772" y="5681096"/>
            <a:ext cx="4571638" cy="461665"/>
            <a:chOff x="738772" y="5681096"/>
            <a:chExt cx="4571638" cy="461665"/>
          </a:xfrm>
        </p:grpSpPr>
        <p:cxnSp>
          <p:nvCxnSpPr>
            <p:cNvPr id="17" name="Suora nuoliyhdysviiva 16">
              <a:extLst>
                <a:ext uri="{FF2B5EF4-FFF2-40B4-BE49-F238E27FC236}">
                  <a16:creationId xmlns:a16="http://schemas.microsoft.com/office/drawing/2014/main" id="{BADD52B3-8C2D-F803-8C9C-7C9526FB0718}"/>
                </a:ext>
              </a:extLst>
            </p:cNvPr>
            <p:cNvCxnSpPr>
              <a:cxnSpLocks/>
            </p:cNvCxnSpPr>
            <p:nvPr/>
          </p:nvCxnSpPr>
          <p:spPr>
            <a:xfrm>
              <a:off x="738772" y="5911928"/>
              <a:ext cx="67864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BB6ACB50-ECAB-FA87-5C35-197A35BA28B5}"/>
                </a:ext>
              </a:extLst>
            </p:cNvPr>
            <p:cNvSpPr txBox="1"/>
            <p:nvPr/>
          </p:nvSpPr>
          <p:spPr>
            <a:xfrm>
              <a:off x="1417420" y="5681096"/>
              <a:ext cx="38929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dirty="0">
                  <a:solidFill>
                    <a:schemeClr val="accent5"/>
                  </a:solidFill>
                </a:rPr>
                <a:t>ATP = </a:t>
              </a:r>
              <a:r>
                <a:rPr lang="fi-FI" sz="2400" dirty="0" err="1">
                  <a:solidFill>
                    <a:schemeClr val="accent5"/>
                  </a:solidFill>
                </a:rPr>
                <a:t>adenosiinitrifosfaatti</a:t>
              </a:r>
              <a:endParaRPr lang="en-FI" sz="24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97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AF67EA2-31E6-19C0-21D4-01EE582C9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328" y="6303216"/>
            <a:ext cx="926672" cy="55478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BAB4826-AE1B-3650-DE43-A1E86706FE9A}"/>
              </a:ext>
            </a:extLst>
          </p:cNvPr>
          <p:cNvSpPr txBox="1"/>
          <p:nvPr/>
        </p:nvSpPr>
        <p:spPr>
          <a:xfrm>
            <a:off x="1099815" y="4480498"/>
            <a:ext cx="711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happi                  glukoosi                           soluhengitys</a:t>
            </a:r>
            <a:endParaRPr lang="en-FI" sz="24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51FBBB0-3D52-B4B4-BA21-E906E9E883C2}"/>
              </a:ext>
            </a:extLst>
          </p:cNvPr>
          <p:cNvSpPr txBox="1"/>
          <p:nvPr/>
        </p:nvSpPr>
        <p:spPr>
          <a:xfrm>
            <a:off x="2319553" y="5836706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/>
              <a:t>ATP</a:t>
            </a:r>
            <a:endParaRPr lang="en-FI" sz="2400" dirty="0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5CF0815-FE1F-E6F8-DD2C-1BADBFD73376}"/>
              </a:ext>
            </a:extLst>
          </p:cNvPr>
          <p:cNvSpPr/>
          <p:nvPr/>
        </p:nvSpPr>
        <p:spPr>
          <a:xfrm>
            <a:off x="1871932" y="3815282"/>
            <a:ext cx="1716657" cy="461665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DA6261-3526-61B4-FFA4-43E0C1ADC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675" y="3790569"/>
            <a:ext cx="1737511" cy="481626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B13539AB-E86E-FFD5-7ECB-3E6B129A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54" y="3790569"/>
            <a:ext cx="1101032" cy="481626"/>
          </a:xfrm>
          <a:prstGeom prst="rect">
            <a:avLst/>
          </a:prstGeom>
        </p:spPr>
      </p:pic>
      <p:grpSp>
        <p:nvGrpSpPr>
          <p:cNvPr id="53" name="Ryhmä 52">
            <a:extLst>
              <a:ext uri="{FF2B5EF4-FFF2-40B4-BE49-F238E27FC236}">
                <a16:creationId xmlns:a16="http://schemas.microsoft.com/office/drawing/2014/main" id="{F3156E05-B81E-5C48-D055-2922EC3F1C87}"/>
              </a:ext>
            </a:extLst>
          </p:cNvPr>
          <p:cNvGrpSpPr/>
          <p:nvPr/>
        </p:nvGrpSpPr>
        <p:grpSpPr>
          <a:xfrm>
            <a:off x="926694" y="591544"/>
            <a:ext cx="7674992" cy="5731360"/>
            <a:chOff x="926694" y="591544"/>
            <a:chExt cx="7674992" cy="5731360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AA92B783-1FF1-8892-5776-D47D2FC6E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889" y="1105545"/>
              <a:ext cx="3637829" cy="2412039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98474DE9-51E9-3662-F78B-BA91B40E5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6971" y="1105546"/>
              <a:ext cx="3023088" cy="2412038"/>
            </a:xfrm>
            <a:prstGeom prst="rect">
              <a:avLst/>
            </a:prstGeom>
          </p:spPr>
        </p:pic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74A0E8AE-22F7-A90A-920F-77D938DABE7B}"/>
                </a:ext>
              </a:extLst>
            </p:cNvPr>
            <p:cNvSpPr txBox="1"/>
            <p:nvPr/>
          </p:nvSpPr>
          <p:spPr>
            <a:xfrm>
              <a:off x="926694" y="591544"/>
              <a:ext cx="7674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Kasvisolussa                                   Eläinsolussa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  <p:grpSp>
          <p:nvGrpSpPr>
            <p:cNvPr id="52" name="Ryhmä 51">
              <a:extLst>
                <a:ext uri="{FF2B5EF4-FFF2-40B4-BE49-F238E27FC236}">
                  <a16:creationId xmlns:a16="http://schemas.microsoft.com/office/drawing/2014/main" id="{E41D54EC-6655-C108-D9D1-289300638E4B}"/>
                </a:ext>
              </a:extLst>
            </p:cNvPr>
            <p:cNvGrpSpPr/>
            <p:nvPr/>
          </p:nvGrpSpPr>
          <p:grpSpPr>
            <a:xfrm>
              <a:off x="926694" y="3781619"/>
              <a:ext cx="7354664" cy="2541285"/>
              <a:chOff x="926694" y="3781619"/>
              <a:chExt cx="7354664" cy="2541285"/>
            </a:xfrm>
          </p:grpSpPr>
          <p:grpSp>
            <p:nvGrpSpPr>
              <p:cNvPr id="50" name="Ryhmä 49">
                <a:extLst>
                  <a:ext uri="{FF2B5EF4-FFF2-40B4-BE49-F238E27FC236}">
                    <a16:creationId xmlns:a16="http://schemas.microsoft.com/office/drawing/2014/main" id="{E0EBB26F-8662-835E-B55E-7D7AE7E4EBE4}"/>
                  </a:ext>
                </a:extLst>
              </p:cNvPr>
              <p:cNvGrpSpPr/>
              <p:nvPr/>
            </p:nvGrpSpPr>
            <p:grpSpPr>
              <a:xfrm>
                <a:off x="926694" y="3781619"/>
                <a:ext cx="7354664" cy="2541285"/>
                <a:chOff x="926694" y="3781619"/>
                <a:chExt cx="7354664" cy="2541285"/>
              </a:xfrm>
            </p:grpSpPr>
            <p:sp>
              <p:nvSpPr>
                <p:cNvPr id="9" name="Tekstiruutu 8">
                  <a:extLst>
                    <a:ext uri="{FF2B5EF4-FFF2-40B4-BE49-F238E27FC236}">
                      <a16:creationId xmlns:a16="http://schemas.microsoft.com/office/drawing/2014/main" id="{5E43ABF6-D4E6-64D6-CEEB-7F52C4C01885}"/>
                    </a:ext>
                  </a:extLst>
                </p:cNvPr>
                <p:cNvSpPr txBox="1"/>
                <p:nvPr/>
              </p:nvSpPr>
              <p:spPr>
                <a:xfrm>
                  <a:off x="1871932" y="3781619"/>
                  <a:ext cx="6409426" cy="461665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i-FI" sz="2400" dirty="0"/>
                    <a:t>fotosynteesi                            glukoosi           happi</a:t>
                  </a:r>
                  <a:endParaRPr lang="en-FI" sz="2400" dirty="0"/>
                </a:p>
              </p:txBody>
            </p:sp>
            <p:pic>
              <p:nvPicPr>
                <p:cNvPr id="6" name="Kuva 5">
                  <a:extLst>
                    <a:ext uri="{FF2B5EF4-FFF2-40B4-BE49-F238E27FC236}">
                      <a16:creationId xmlns:a16="http://schemas.microsoft.com/office/drawing/2014/main" id="{2FC02DF2-7600-6BAE-ADFF-BC22EFE61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51078" y="5150466"/>
                  <a:ext cx="1737511" cy="481626"/>
                </a:xfrm>
                <a:prstGeom prst="rect">
                  <a:avLst/>
                </a:prstGeom>
              </p:spPr>
            </p:pic>
            <p:pic>
              <p:nvPicPr>
                <p:cNvPr id="14" name="Kuva 13">
                  <a:extLst>
                    <a:ext uri="{FF2B5EF4-FFF2-40B4-BE49-F238E27FC236}">
                      <a16:creationId xmlns:a16="http://schemas.microsoft.com/office/drawing/2014/main" id="{8CF24FF8-D5E0-3FED-FA6C-30ABBCB95A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76386" y="4460537"/>
                  <a:ext cx="1737511" cy="481626"/>
                </a:xfrm>
                <a:prstGeom prst="rect">
                  <a:avLst/>
                </a:prstGeom>
              </p:spPr>
            </p:pic>
            <p:pic>
              <p:nvPicPr>
                <p:cNvPr id="17" name="Kuva 16">
                  <a:extLst>
                    <a:ext uri="{FF2B5EF4-FFF2-40B4-BE49-F238E27FC236}">
                      <a16:creationId xmlns:a16="http://schemas.microsoft.com/office/drawing/2014/main" id="{AE0385BE-B1A4-24CB-0AB3-D1B4D27E4F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99207" y="4463383"/>
                  <a:ext cx="1737511" cy="481626"/>
                </a:xfrm>
                <a:prstGeom prst="rect">
                  <a:avLst/>
                </a:prstGeom>
              </p:spPr>
            </p:pic>
            <p:pic>
              <p:nvPicPr>
                <p:cNvPr id="20" name="Kuva 19">
                  <a:extLst>
                    <a:ext uri="{FF2B5EF4-FFF2-40B4-BE49-F238E27FC236}">
                      <a16:creationId xmlns:a16="http://schemas.microsoft.com/office/drawing/2014/main" id="{0E507251-9D34-B9BF-264C-82C13553C3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6694" y="4460537"/>
                  <a:ext cx="1103472" cy="481626"/>
                </a:xfrm>
                <a:prstGeom prst="rect">
                  <a:avLst/>
                </a:prstGeom>
              </p:spPr>
            </p:pic>
            <p:pic>
              <p:nvPicPr>
                <p:cNvPr id="21" name="Kuva 20">
                  <a:extLst>
                    <a:ext uri="{FF2B5EF4-FFF2-40B4-BE49-F238E27FC236}">
                      <a16:creationId xmlns:a16="http://schemas.microsoft.com/office/drawing/2014/main" id="{15BA78F9-CC57-48EF-6DD2-C16EA7183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40879" y="5841278"/>
                  <a:ext cx="1103472" cy="481626"/>
                </a:xfrm>
                <a:prstGeom prst="rect">
                  <a:avLst/>
                </a:prstGeom>
              </p:spPr>
            </p:pic>
            <p:pic>
              <p:nvPicPr>
                <p:cNvPr id="22" name="Kuva 21">
                  <a:extLst>
                    <a:ext uri="{FF2B5EF4-FFF2-40B4-BE49-F238E27FC236}">
                      <a16:creationId xmlns:a16="http://schemas.microsoft.com/office/drawing/2014/main" id="{19C3553D-8F6D-E159-4EE4-A7E8AF48EC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89450" y="5135396"/>
                  <a:ext cx="1103472" cy="481626"/>
                </a:xfrm>
                <a:prstGeom prst="rect">
                  <a:avLst/>
                </a:prstGeom>
              </p:spPr>
            </p:pic>
          </p:grpSp>
          <p:grpSp>
            <p:nvGrpSpPr>
              <p:cNvPr id="51" name="Ryhmä 50">
                <a:extLst>
                  <a:ext uri="{FF2B5EF4-FFF2-40B4-BE49-F238E27FC236}">
                    <a16:creationId xmlns:a16="http://schemas.microsoft.com/office/drawing/2014/main" id="{1EE3B0B9-E090-9716-B169-E4067136E1E9}"/>
                  </a:ext>
                </a:extLst>
              </p:cNvPr>
              <p:cNvGrpSpPr/>
              <p:nvPr/>
            </p:nvGrpSpPr>
            <p:grpSpPr>
              <a:xfrm>
                <a:off x="1871932" y="4254217"/>
                <a:ext cx="5865962" cy="1583853"/>
                <a:chOff x="1871932" y="4254217"/>
                <a:chExt cx="5865962" cy="1583853"/>
              </a:xfrm>
            </p:grpSpPr>
            <p:sp>
              <p:nvSpPr>
                <p:cNvPr id="11" name="Tekstiruutu 10">
                  <a:extLst>
                    <a:ext uri="{FF2B5EF4-FFF2-40B4-BE49-F238E27FC236}">
                      <a16:creationId xmlns:a16="http://schemas.microsoft.com/office/drawing/2014/main" id="{4E54C1A8-48DD-3A41-32CD-D2D081387F4C}"/>
                    </a:ext>
                  </a:extLst>
                </p:cNvPr>
                <p:cNvSpPr txBox="1"/>
                <p:nvPr/>
              </p:nvSpPr>
              <p:spPr>
                <a:xfrm>
                  <a:off x="1871932" y="5122632"/>
                  <a:ext cx="51991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2400" dirty="0"/>
                    <a:t>soluhengitys                                           ATP</a:t>
                  </a:r>
                  <a:endParaRPr lang="en-FI" sz="2400" dirty="0"/>
                </a:p>
              </p:txBody>
            </p:sp>
            <p:cxnSp>
              <p:nvCxnSpPr>
                <p:cNvPr id="24" name="Suora nuoliyhdysviiva 23">
                  <a:extLst>
                    <a:ext uri="{FF2B5EF4-FFF2-40B4-BE49-F238E27FC236}">
                      <a16:creationId xmlns:a16="http://schemas.microsoft.com/office/drawing/2014/main" id="{4BBD8D5E-9C85-873E-E228-9DE78A24BE4C}"/>
                    </a:ext>
                  </a:extLst>
                </p:cNvPr>
                <p:cNvCxnSpPr>
                  <a:cxnSpLocks/>
                  <a:stCxn id="13" idx="2"/>
                </p:cNvCxnSpPr>
                <p:nvPr/>
              </p:nvCxnSpPr>
              <p:spPr>
                <a:xfrm>
                  <a:off x="2730261" y="4276947"/>
                  <a:ext cx="168946" cy="152773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uora nuoliyhdysviiva 25">
                  <a:extLst>
                    <a:ext uri="{FF2B5EF4-FFF2-40B4-BE49-F238E27FC236}">
                      <a16:creationId xmlns:a16="http://schemas.microsoft.com/office/drawing/2014/main" id="{9EE9B7FF-FD2A-625C-4C82-A67AEDFD82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40879" y="4282610"/>
                  <a:ext cx="225450" cy="16422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uora nuoliyhdysviiva 35">
                  <a:extLst>
                    <a:ext uri="{FF2B5EF4-FFF2-40B4-BE49-F238E27FC236}">
                      <a16:creationId xmlns:a16="http://schemas.microsoft.com/office/drawing/2014/main" id="{B76F62C5-0F7C-730F-137B-F3B3E635016C}"/>
                    </a:ext>
                  </a:extLst>
                </p:cNvPr>
                <p:cNvCxnSpPr/>
                <p:nvPr/>
              </p:nvCxnSpPr>
              <p:spPr>
                <a:xfrm>
                  <a:off x="2030166" y="4942163"/>
                  <a:ext cx="236163" cy="180469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uora nuoliyhdysviiva 37">
                  <a:extLst>
                    <a:ext uri="{FF2B5EF4-FFF2-40B4-BE49-F238E27FC236}">
                      <a16:creationId xmlns:a16="http://schemas.microsoft.com/office/drawing/2014/main" id="{F86298AB-B184-D48D-C93C-2AB96502CF5B}"/>
                    </a:ext>
                  </a:extLst>
                </p:cNvPr>
                <p:cNvCxnSpPr/>
                <p:nvPr/>
              </p:nvCxnSpPr>
              <p:spPr>
                <a:xfrm flipH="1">
                  <a:off x="2770699" y="4942163"/>
                  <a:ext cx="128508" cy="180469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uora nuoliyhdysviiva 39">
                  <a:extLst>
                    <a:ext uri="{FF2B5EF4-FFF2-40B4-BE49-F238E27FC236}">
                      <a16:creationId xmlns:a16="http://schemas.microsoft.com/office/drawing/2014/main" id="{005E18AB-769D-19CC-67CB-C50FFCFF1CA2}"/>
                    </a:ext>
                  </a:extLst>
                </p:cNvPr>
                <p:cNvCxnSpPr/>
                <p:nvPr/>
              </p:nvCxnSpPr>
              <p:spPr>
                <a:xfrm>
                  <a:off x="2536166" y="5617022"/>
                  <a:ext cx="0" cy="221048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uora nuoliyhdysviiva 41">
                  <a:extLst>
                    <a:ext uri="{FF2B5EF4-FFF2-40B4-BE49-F238E27FC236}">
                      <a16:creationId xmlns:a16="http://schemas.microsoft.com/office/drawing/2014/main" id="{2417A2EB-D0AF-4B84-78C8-E59BD3508B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33049" y="4254217"/>
                  <a:ext cx="239381" cy="175503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uora nuoliyhdysviiva 44">
                  <a:extLst>
                    <a:ext uri="{FF2B5EF4-FFF2-40B4-BE49-F238E27FC236}">
                      <a16:creationId xmlns:a16="http://schemas.microsoft.com/office/drawing/2014/main" id="{4E16604D-27E8-17A3-4CC8-A9497A7ED4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13897" y="4272195"/>
                  <a:ext cx="123997" cy="15752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uora nuoliyhdysviiva 46">
                  <a:extLst>
                    <a:ext uri="{FF2B5EF4-FFF2-40B4-BE49-F238E27FC236}">
                      <a16:creationId xmlns:a16="http://schemas.microsoft.com/office/drawing/2014/main" id="{2E2FAF7F-DE51-01D3-EF7D-6B8ACEBDB2AF}"/>
                    </a:ext>
                  </a:extLst>
                </p:cNvPr>
                <p:cNvCxnSpPr>
                  <a:stCxn id="14" idx="2"/>
                  <a:endCxn id="22" idx="0"/>
                </p:cNvCxnSpPr>
                <p:nvPr/>
              </p:nvCxnSpPr>
              <p:spPr>
                <a:xfrm flipH="1">
                  <a:off x="6741186" y="4942163"/>
                  <a:ext cx="3956" cy="193233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82980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2E27F879-D654-DDE5-3C6F-F6882A99E86A}"/>
              </a:ext>
            </a:extLst>
          </p:cNvPr>
          <p:cNvGrpSpPr/>
          <p:nvPr/>
        </p:nvGrpSpPr>
        <p:grpSpPr>
          <a:xfrm>
            <a:off x="882050" y="2161898"/>
            <a:ext cx="8261950" cy="4696102"/>
            <a:chOff x="882050" y="2161898"/>
            <a:chExt cx="8261950" cy="4696102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F88A1076-589D-C696-303C-3CBAE284A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050" y="2161898"/>
              <a:ext cx="7379899" cy="2059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0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851B8940-4923-DB98-0593-FA9C6E43D58F}"/>
              </a:ext>
            </a:extLst>
          </p:cNvPr>
          <p:cNvGrpSpPr/>
          <p:nvPr/>
        </p:nvGrpSpPr>
        <p:grpSpPr>
          <a:xfrm>
            <a:off x="926694" y="411097"/>
            <a:ext cx="8217306" cy="6446903"/>
            <a:chOff x="926694" y="411097"/>
            <a:chExt cx="8217306" cy="6446903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83DD394D-975F-B96C-2E80-9498336EA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694" y="943866"/>
              <a:ext cx="7384211" cy="4970267"/>
            </a:xfrm>
            <a:prstGeom prst="rect">
              <a:avLst/>
            </a:prstGeom>
          </p:spPr>
        </p:pic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FB139B19-5BA7-7066-18E3-77BCE239E714}"/>
                </a:ext>
              </a:extLst>
            </p:cNvPr>
            <p:cNvSpPr txBox="1"/>
            <p:nvPr/>
          </p:nvSpPr>
          <p:spPr>
            <a:xfrm>
              <a:off x="1081969" y="411097"/>
              <a:ext cx="4632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Mitokondrion rakenne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48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DA04225-F83D-1BA8-EF9B-8A5345409F67}"/>
              </a:ext>
            </a:extLst>
          </p:cNvPr>
          <p:cNvGrpSpPr/>
          <p:nvPr/>
        </p:nvGrpSpPr>
        <p:grpSpPr>
          <a:xfrm>
            <a:off x="1099814" y="983411"/>
            <a:ext cx="8044186" cy="5874589"/>
            <a:chOff x="1099814" y="983411"/>
            <a:chExt cx="8044186" cy="5874589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AF67EA2-31E6-19C0-21D4-01EE582C9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7328" y="6303216"/>
              <a:ext cx="926672" cy="554784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079A312E-2681-D24D-28B7-71B1AB8B3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9814" y="1729220"/>
              <a:ext cx="7117491" cy="3399560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8193D6A3-3387-4046-E3D5-EDCDA8B0F70C}"/>
                </a:ext>
              </a:extLst>
            </p:cNvPr>
            <p:cNvSpPr txBox="1"/>
            <p:nvPr/>
          </p:nvSpPr>
          <p:spPr>
            <a:xfrm>
              <a:off x="1099814" y="983411"/>
              <a:ext cx="4861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chemeClr val="accent5"/>
                  </a:solidFill>
                </a:rPr>
                <a:t>Soluhengityksen vaiheet</a:t>
              </a:r>
              <a:endParaRPr lang="en-FI" sz="2400" b="1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0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99815" y="1054443"/>
            <a:ext cx="711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endParaRPr lang="fi-FI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5BB3263F-B3A6-9453-7404-928F59F47B56}"/>
              </a:ext>
            </a:extLst>
          </p:cNvPr>
          <p:cNvGrpSpPr/>
          <p:nvPr/>
        </p:nvGrpSpPr>
        <p:grpSpPr>
          <a:xfrm>
            <a:off x="2146386" y="668032"/>
            <a:ext cx="6997592" cy="6189968"/>
            <a:chOff x="2146386" y="668032"/>
            <a:chExt cx="6997592" cy="6189968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D0DAE674-FABF-5F76-90E5-9D41B94D3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306" y="6303216"/>
              <a:ext cx="926672" cy="554784"/>
            </a:xfrm>
            <a:prstGeom prst="rect">
              <a:avLst/>
            </a:prstGeom>
          </p:spPr>
        </p:pic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3C05B744-5465-364B-0C70-D7691E1A4CB4}"/>
                </a:ext>
              </a:extLst>
            </p:cNvPr>
            <p:cNvGrpSpPr/>
            <p:nvPr/>
          </p:nvGrpSpPr>
          <p:grpSpPr>
            <a:xfrm>
              <a:off x="2146386" y="668032"/>
              <a:ext cx="5024348" cy="5497956"/>
              <a:chOff x="2146386" y="668032"/>
              <a:chExt cx="5024348" cy="5497956"/>
            </a:xfrm>
          </p:grpSpPr>
          <p:pic>
            <p:nvPicPr>
              <p:cNvPr id="8" name="Kuva 7">
                <a:extLst>
                  <a:ext uri="{FF2B5EF4-FFF2-40B4-BE49-F238E27FC236}">
                    <a16:creationId xmlns:a16="http://schemas.microsoft.com/office/drawing/2014/main" id="{12E907F3-C0BE-B0DD-D5AF-8816C79773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6386" y="1133814"/>
                <a:ext cx="5024348" cy="5032174"/>
              </a:xfrm>
              <a:prstGeom prst="rect">
                <a:avLst/>
              </a:prstGeom>
            </p:spPr>
          </p:pic>
          <p:sp>
            <p:nvSpPr>
              <p:cNvPr id="10" name="Tekstiruutu 9">
                <a:extLst>
                  <a:ext uri="{FF2B5EF4-FFF2-40B4-BE49-F238E27FC236}">
                    <a16:creationId xmlns:a16="http://schemas.microsoft.com/office/drawing/2014/main" id="{D4336222-1667-B725-F6D7-0F29D1721927}"/>
                  </a:ext>
                </a:extLst>
              </p:cNvPr>
              <p:cNvSpPr txBox="1"/>
              <p:nvPr/>
            </p:nvSpPr>
            <p:spPr>
              <a:xfrm>
                <a:off x="2319506" y="668032"/>
                <a:ext cx="4851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5"/>
                    </a:solidFill>
                  </a:rPr>
                  <a:t>Elektroninsiirtoketju ja ATP-</a:t>
                </a:r>
                <a:r>
                  <a:rPr lang="fi-FI" sz="2400" b="1" dirty="0" err="1">
                    <a:solidFill>
                      <a:schemeClr val="accent5"/>
                    </a:solidFill>
                  </a:rPr>
                  <a:t>syntaasi</a:t>
                </a:r>
                <a:endParaRPr lang="en-FI" sz="2400" b="1" dirty="0">
                  <a:solidFill>
                    <a:schemeClr val="accent5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729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b6c2cde3-2717-4ff6-a38c-3daa2323fae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445E43AA17E544BF3234084398B6DA" ma:contentTypeVersion="16" ma:contentTypeDescription="Luo uusi asiakirja." ma:contentTypeScope="" ma:versionID="6d32bc0a5350130e1155171d60d6af31">
  <xsd:schema xmlns:xsd="http://www.w3.org/2001/XMLSchema" xmlns:xs="http://www.w3.org/2001/XMLSchema" xmlns:p="http://schemas.microsoft.com/office/2006/metadata/properties" xmlns:ns2="b6c2cde3-2717-4ff6-a38c-3daa2323faef" xmlns:ns3="188ce216-e63f-4f7a-b5ea-54779d630909" xmlns:ns4="f0974581-4bbf-443e-902f-14073e9fb4f6" targetNamespace="http://schemas.microsoft.com/office/2006/metadata/properties" ma:root="true" ma:fieldsID="40000b2e13642fc630dde88d24385f36" ns2:_="" ns3:_="" ns4:_="">
    <xsd:import namespace="b6c2cde3-2717-4ff6-a38c-3daa2323faef"/>
    <xsd:import namespace="188ce216-e63f-4f7a-b5ea-54779d63090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2cde3-2717-4ff6-a38c-3daa2323f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ce216-e63f-4f7a-b5ea-54779d6309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b3685d6-be19-478c-a27c-51c5a5e4c2ee}" ma:internalName="TaxCatchAll" ma:showField="CatchAllData" ma:web="188ce216-e63f-4f7a-b5ea-54779d6309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724D08-9104-44A7-A90F-823F45AC4C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D31404-D2B7-47B7-A805-C4C31463BB90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b6c2cde3-2717-4ff6-a38c-3daa2323faef"/>
  </ds:schemaRefs>
</ds:datastoreItem>
</file>

<file path=customXml/itemProps3.xml><?xml version="1.0" encoding="utf-8"?>
<ds:datastoreItem xmlns:ds="http://schemas.openxmlformats.org/officeDocument/2006/customXml" ds:itemID="{591226DE-445B-48C7-A650-111A6C224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2cde3-2717-4ff6-a38c-3daa2323faef"/>
    <ds:schemaRef ds:uri="188ce216-e63f-4f7a-b5ea-54779d63090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587</Words>
  <Application>Microsoft Office PowerPoint</Application>
  <PresentationFormat>Näytössä katseltava diaesitys (4:3)</PresentationFormat>
  <Paragraphs>80</Paragraphs>
  <Slides>18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Kolehmainen</dc:creator>
  <cp:lastModifiedBy>Holopainen Anna K</cp:lastModifiedBy>
  <cp:revision>71</cp:revision>
  <dcterms:created xsi:type="dcterms:W3CDTF">2020-10-16T11:07:14Z</dcterms:created>
  <dcterms:modified xsi:type="dcterms:W3CDTF">2023-04-20T07:53:35Z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0x01010097445E43AA17E544BF3234084398B6DA</vt:lpwstr>
  </property>
</Properties>
</file>