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7" r:id="rId5"/>
    <p:sldId id="266" r:id="rId6"/>
    <p:sldId id="269" r:id="rId7"/>
    <p:sldId id="271" r:id="rId8"/>
    <p:sldId id="272" r:id="rId9"/>
    <p:sldId id="276" r:id="rId10"/>
    <p:sldId id="268" r:id="rId11"/>
    <p:sldId id="273" r:id="rId12"/>
    <p:sldId id="275" r:id="rId13"/>
    <p:sldId id="277" r:id="rId14"/>
    <p:sldId id="278" r:id="rId15"/>
    <p:sldId id="283" r:id="rId16"/>
    <p:sldId id="279" r:id="rId17"/>
    <p:sldId id="274" r:id="rId18"/>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382" autoAdjust="0"/>
  </p:normalViewPr>
  <p:slideViewPr>
    <p:cSldViewPr snapToGrid="0">
      <p:cViewPr varScale="1">
        <p:scale>
          <a:sx n="65" d="100"/>
          <a:sy n="65" d="100"/>
        </p:scale>
        <p:origin x="193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8F273-3688-4298-A580-51DCDFF2E199}" type="datetimeFigureOut">
              <a:rPr lang="fi-FI" smtClean="0"/>
              <a:t>20.4.2023</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65458-6A42-4D21-8EA6-B3961E1C877D}" type="slidenum">
              <a:rPr lang="fi-FI" smtClean="0"/>
              <a:t>‹#›</a:t>
            </a:fld>
            <a:endParaRPr lang="fi-FI"/>
          </a:p>
        </p:txBody>
      </p:sp>
    </p:spTree>
    <p:extLst>
      <p:ext uri="{BB962C8B-B14F-4D97-AF65-F5344CB8AC3E}">
        <p14:creationId xmlns:p14="http://schemas.microsoft.com/office/powerpoint/2010/main" val="99362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Eläinsolujen solukalvot erottuvat usein selkeästi mikroskoopilla. Kuvassa on naisen kohdunkaulasta otettu solunäyte.</a:t>
            </a:r>
          </a:p>
        </p:txBody>
      </p:sp>
      <p:sp>
        <p:nvSpPr>
          <p:cNvPr id="4" name="Dian numeron paikkamerkki 3"/>
          <p:cNvSpPr>
            <a:spLocks noGrp="1"/>
          </p:cNvSpPr>
          <p:nvPr>
            <p:ph type="sldNum" sz="quarter" idx="5"/>
          </p:nvPr>
        </p:nvSpPr>
        <p:spPr/>
        <p:txBody>
          <a:bodyPr/>
          <a:lstStyle/>
          <a:p>
            <a:fld id="{49365458-6A42-4D21-8EA6-B3961E1C877D}" type="slidenum">
              <a:rPr lang="fi-FI" smtClean="0"/>
              <a:t>2</a:t>
            </a:fld>
            <a:endParaRPr lang="fi-FI"/>
          </a:p>
        </p:txBody>
      </p:sp>
    </p:spTree>
    <p:extLst>
      <p:ext uri="{BB962C8B-B14F-4D97-AF65-F5344CB8AC3E}">
        <p14:creationId xmlns:p14="http://schemas.microsoft.com/office/powerpoint/2010/main" val="180244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Eläinsolu voi hyödyntää </a:t>
            </a:r>
            <a:r>
              <a:rPr lang="fi-FI" dirty="0" err="1"/>
              <a:t>endo</a:t>
            </a:r>
            <a:r>
              <a:rPr lang="fi-FI" dirty="0"/>
              <a:t>- ja </a:t>
            </a:r>
            <a:r>
              <a:rPr lang="fi-FI" dirty="0" err="1"/>
              <a:t>eksosytoosia</a:t>
            </a:r>
            <a:r>
              <a:rPr lang="fi-FI" dirty="0"/>
              <a:t> esimerkiksi silloin, kun se ottaa ravintoa ja poistaa jätteitä. Ravinto otetaan solun sisälle solukalvon ympäröimässä rakkulassa </a:t>
            </a:r>
            <a:r>
              <a:rPr lang="fi-FI" dirty="0" err="1"/>
              <a:t>endosytoosilla</a:t>
            </a:r>
            <a:r>
              <a:rPr lang="fi-FI" dirty="0"/>
              <a:t>. </a:t>
            </a:r>
            <a:r>
              <a:rPr lang="fi-FI" dirty="0" err="1"/>
              <a:t>Golgin</a:t>
            </a:r>
            <a:r>
              <a:rPr lang="fi-FI" dirty="0"/>
              <a:t> laite tuottaa soluissa </a:t>
            </a:r>
            <a:r>
              <a:rPr lang="fi-FI" dirty="0" err="1"/>
              <a:t>lysosomeja</a:t>
            </a:r>
            <a:r>
              <a:rPr lang="fi-FI" dirty="0"/>
              <a:t>. </a:t>
            </a:r>
            <a:r>
              <a:rPr lang="fi-FI" dirty="0" err="1"/>
              <a:t>Lysosomien</a:t>
            </a:r>
            <a:r>
              <a:rPr lang="fi-FI" dirty="0"/>
              <a:t> entsyymit hajottavat rakkulan sisällön. Hajoamaton aines siirtyy rakkulan sisässä kohti solukalvoa. </a:t>
            </a:r>
            <a:r>
              <a:rPr lang="fi-FI" dirty="0" err="1"/>
              <a:t>Eksosytoosin</a:t>
            </a:r>
            <a:r>
              <a:rPr lang="fi-FI" dirty="0"/>
              <a:t> avulla solu poistaa rakkulan sisällön. </a:t>
            </a:r>
          </a:p>
        </p:txBody>
      </p:sp>
      <p:sp>
        <p:nvSpPr>
          <p:cNvPr id="4" name="Dian numeron paikkamerkki 3"/>
          <p:cNvSpPr>
            <a:spLocks noGrp="1"/>
          </p:cNvSpPr>
          <p:nvPr>
            <p:ph type="sldNum" sz="quarter" idx="5"/>
          </p:nvPr>
        </p:nvSpPr>
        <p:spPr/>
        <p:txBody>
          <a:bodyPr/>
          <a:lstStyle/>
          <a:p>
            <a:fld id="{49365458-6A42-4D21-8EA6-B3961E1C877D}" type="slidenum">
              <a:rPr lang="fi-FI" smtClean="0"/>
              <a:t>11</a:t>
            </a:fld>
            <a:endParaRPr lang="fi-FI"/>
          </a:p>
        </p:txBody>
      </p:sp>
    </p:spTree>
    <p:extLst>
      <p:ext uri="{BB962C8B-B14F-4D97-AF65-F5344CB8AC3E}">
        <p14:creationId xmlns:p14="http://schemas.microsoft.com/office/powerpoint/2010/main" val="108648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49365458-6A42-4D21-8EA6-B3961E1C877D}" type="slidenum">
              <a:rPr lang="fi-FI" smtClean="0"/>
              <a:t>12</a:t>
            </a:fld>
            <a:endParaRPr lang="fi-FI"/>
          </a:p>
        </p:txBody>
      </p:sp>
    </p:spTree>
    <p:extLst>
      <p:ext uri="{BB962C8B-B14F-4D97-AF65-F5344CB8AC3E}">
        <p14:creationId xmlns:p14="http://schemas.microsoft.com/office/powerpoint/2010/main" val="3670296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Solukalvo koostuu </a:t>
            </a:r>
            <a:r>
              <a:rPr lang="fi-FI" dirty="0" err="1"/>
              <a:t>fosfolipideistä</a:t>
            </a:r>
            <a:r>
              <a:rPr lang="fi-FI" dirty="0"/>
              <a:t>, jotka muodostavat kalvon kaksikerroksisen rungon. Lisäksi solukalvossa on erilaisia proteiineja ja kolesterolia. Kun </a:t>
            </a:r>
            <a:r>
              <a:rPr lang="fi-FI" dirty="0" err="1"/>
              <a:t>fosfolipidimolekyyli</a:t>
            </a:r>
            <a:r>
              <a:rPr lang="fi-FI" dirty="0"/>
              <a:t> joutuu kosketuksiin veden kanssa, muodostuu kaksikerroksinen kalvo, jossa hydrofiiliset eli vesihakuiset pää ovat vettä kohti ja hydrofobiset eli vesipakoiset päät toisiaan vasten. Eläinsolun solukalvossa on myös kolesterolia ja </a:t>
            </a:r>
            <a:r>
              <a:rPr lang="fi-FI" dirty="0" err="1"/>
              <a:t>glykolipidiä</a:t>
            </a:r>
            <a:r>
              <a:rPr lang="fi-FI" dirty="0"/>
              <a:t>. Steroideihin kuuluva kolesteroli lujittaa solukalvon rakennetta. Mitä enemmän sitä on, sitä jäykempi solukalvo on. </a:t>
            </a:r>
            <a:r>
              <a:rPr lang="fi-FI" dirty="0" err="1"/>
              <a:t>Glykolipideissä</a:t>
            </a:r>
            <a:r>
              <a:rPr lang="fi-FI" dirty="0"/>
              <a:t> lipidin rakenteeseen liittyy hiilihydraattiosia ja ne toimivat solukalvolla muun muassa reseptoreina, jotka mahdollistavat solujen välisen vuorovaikutuksen.  </a:t>
            </a:r>
          </a:p>
          <a:p>
            <a:endParaRPr lang="fi-FI" dirty="0"/>
          </a:p>
          <a:p>
            <a:r>
              <a:rPr lang="fi-FI" dirty="0"/>
              <a:t>Lipidit muodostavat solukalvon perusrakenteen, mutta proteiinit vastaavat suurimmasta osasta solukalvon tehtävistä.  Ne voivat olla eriasteisesti solukalvoon uponneina tai ulottua koko solukalvon läpi. Solukalvon proteiinit toimivat esimerkiksi entsyymeinä, reseptoreina tai avustavat aineiden kuljetuksessa. Joihinkin proteiineihin on liittyneenä hiilihydraattiketjuja. Tällaista proteiinin ja hiilihydraatin yksikköä kutsutaan glykoproteiiniksi.</a:t>
            </a:r>
          </a:p>
        </p:txBody>
      </p:sp>
      <p:sp>
        <p:nvSpPr>
          <p:cNvPr id="4" name="Dian numeron paikkamerkki 3"/>
          <p:cNvSpPr>
            <a:spLocks noGrp="1"/>
          </p:cNvSpPr>
          <p:nvPr>
            <p:ph type="sldNum" sz="quarter" idx="5"/>
          </p:nvPr>
        </p:nvSpPr>
        <p:spPr/>
        <p:txBody>
          <a:bodyPr/>
          <a:lstStyle/>
          <a:p>
            <a:fld id="{49365458-6A42-4D21-8EA6-B3961E1C877D}" type="slidenum">
              <a:rPr lang="fi-FI" smtClean="0"/>
              <a:t>3</a:t>
            </a:fld>
            <a:endParaRPr lang="fi-FI"/>
          </a:p>
        </p:txBody>
      </p:sp>
    </p:spTree>
    <p:extLst>
      <p:ext uri="{BB962C8B-B14F-4D97-AF65-F5344CB8AC3E}">
        <p14:creationId xmlns:p14="http://schemas.microsoft.com/office/powerpoint/2010/main" val="242053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Solukalvo läpäisee eri aineita eri tavoin. Kaasut sekä pienikokoiset ja rasvaliukoiset molekyylit läpäisevät solukalvon helposti. Suurikokoiset molekyylit läpäisevät solukalvon helposti. Suurikokoiset molekyylit läpäisevät solukalvon heikosti. Ionit eivät sähkövarauksensa vuoksi voi sellaisenaan läpäistä solukalvoa ollenkaan. 			</a:t>
            </a:r>
          </a:p>
        </p:txBody>
      </p:sp>
      <p:sp>
        <p:nvSpPr>
          <p:cNvPr id="4" name="Dian numeron paikkamerkki 3"/>
          <p:cNvSpPr>
            <a:spLocks noGrp="1"/>
          </p:cNvSpPr>
          <p:nvPr>
            <p:ph type="sldNum" sz="quarter" idx="5"/>
          </p:nvPr>
        </p:nvSpPr>
        <p:spPr/>
        <p:txBody>
          <a:bodyPr/>
          <a:lstStyle/>
          <a:p>
            <a:fld id="{49365458-6A42-4D21-8EA6-B3961E1C877D}" type="slidenum">
              <a:rPr lang="fi-FI" smtClean="0"/>
              <a:t>4</a:t>
            </a:fld>
            <a:endParaRPr lang="fi-FI"/>
          </a:p>
        </p:txBody>
      </p:sp>
    </p:spTree>
    <p:extLst>
      <p:ext uri="{BB962C8B-B14F-4D97-AF65-F5344CB8AC3E}">
        <p14:creationId xmlns:p14="http://schemas.microsoft.com/office/powerpoint/2010/main" val="4112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28600" indent="-228600">
              <a:buAutoNum type="arabicPeriod"/>
            </a:pPr>
            <a:r>
              <a:rPr lang="fi-FI" dirty="0"/>
              <a:t>Kaasut voivat siirtyä solukalvon läpi sellaisenaan.</a:t>
            </a:r>
          </a:p>
          <a:p>
            <a:pPr marL="228600" indent="-228600">
              <a:buAutoNum type="arabicPeriod"/>
            </a:pPr>
            <a:r>
              <a:rPr lang="fi-FI" dirty="0"/>
              <a:t>Ioneilla on sähkövaraus ja ne vaativat kulkeutuakseen kanavaproteiinin.</a:t>
            </a:r>
          </a:p>
          <a:p>
            <a:pPr marL="228600" indent="-228600">
              <a:buAutoNum type="arabicPeriod"/>
            </a:pPr>
            <a:r>
              <a:rPr lang="fi-FI" dirty="0"/>
              <a:t>Osmoosi eli veden diffuusio voi tapahtua joko suoraan solukalvon lipidikerrosten läpi tai nopeammin vesikanavien eli </a:t>
            </a:r>
            <a:r>
              <a:rPr lang="fi-FI" dirty="0" err="1"/>
              <a:t>akvaporiinien</a:t>
            </a:r>
            <a:r>
              <a:rPr lang="fi-FI" dirty="0"/>
              <a:t> avulla.</a:t>
            </a:r>
          </a:p>
          <a:p>
            <a:pPr marL="228600" indent="-228600">
              <a:buAutoNum type="arabicPeriod"/>
            </a:pPr>
            <a:r>
              <a:rPr lang="fi-FI" dirty="0"/>
              <a:t>Kantajaproteiininen kautta siirtyy esimerkiksi glukoosia ja aminohappoja, sekä muita suuria molekyylejä.</a:t>
            </a:r>
          </a:p>
        </p:txBody>
      </p:sp>
      <p:sp>
        <p:nvSpPr>
          <p:cNvPr id="4" name="Dian numeron paikkamerkki 3"/>
          <p:cNvSpPr>
            <a:spLocks noGrp="1"/>
          </p:cNvSpPr>
          <p:nvPr>
            <p:ph type="sldNum" sz="quarter" idx="5"/>
          </p:nvPr>
        </p:nvSpPr>
        <p:spPr/>
        <p:txBody>
          <a:bodyPr/>
          <a:lstStyle/>
          <a:p>
            <a:fld id="{49365458-6A42-4D21-8EA6-B3961E1C877D}" type="slidenum">
              <a:rPr lang="fi-FI" smtClean="0"/>
              <a:t>5</a:t>
            </a:fld>
            <a:endParaRPr lang="fi-FI"/>
          </a:p>
        </p:txBody>
      </p:sp>
    </p:spTree>
    <p:extLst>
      <p:ext uri="{BB962C8B-B14F-4D97-AF65-F5344CB8AC3E}">
        <p14:creationId xmlns:p14="http://schemas.microsoft.com/office/powerpoint/2010/main" val="90417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Diffuusiossa aine siirtyy suuremmasta pitoisuudesta pienempään. Tällöin ainetta siirtyy väkevämmästä liuoksesta laimeampaan. </a:t>
            </a:r>
          </a:p>
          <a:p>
            <a:r>
              <a:rPr lang="fi-FI" dirty="0"/>
              <a:t>Osmoosissa kalvon välisten nesteiden pitoisuusero pyrkii tasoittumaan veden liikkeellä kalvon läpi, edelleen kohti pienempää pitoisuutta. (Pienempää veden pitoisuutta)</a:t>
            </a:r>
          </a:p>
          <a:p>
            <a:endParaRPr lang="fi-FI" dirty="0"/>
          </a:p>
          <a:p>
            <a:endParaRPr lang="fi-FI" dirty="0"/>
          </a:p>
        </p:txBody>
      </p:sp>
      <p:sp>
        <p:nvSpPr>
          <p:cNvPr id="4" name="Dian numeron paikkamerkki 3"/>
          <p:cNvSpPr>
            <a:spLocks noGrp="1"/>
          </p:cNvSpPr>
          <p:nvPr>
            <p:ph type="sldNum" sz="quarter" idx="5"/>
          </p:nvPr>
        </p:nvSpPr>
        <p:spPr/>
        <p:txBody>
          <a:bodyPr/>
          <a:lstStyle/>
          <a:p>
            <a:fld id="{49365458-6A42-4D21-8EA6-B3961E1C877D}" type="slidenum">
              <a:rPr lang="fi-FI" smtClean="0"/>
              <a:t>6</a:t>
            </a:fld>
            <a:endParaRPr lang="fi-FI"/>
          </a:p>
        </p:txBody>
      </p:sp>
    </p:spTree>
    <p:extLst>
      <p:ext uri="{BB962C8B-B14F-4D97-AF65-F5344CB8AC3E}">
        <p14:creationId xmlns:p14="http://schemas.microsoft.com/office/powerpoint/2010/main" val="46787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Jos väriainetta lisätään veteen, väriainemolekyylit sekoittuvat hiljalleen veteen tasaisesti. Tämä johtuu diffuusiosta, joka tasoittaa pitoisuuseroja.</a:t>
            </a:r>
          </a:p>
        </p:txBody>
      </p:sp>
      <p:sp>
        <p:nvSpPr>
          <p:cNvPr id="4" name="Dian numeron paikkamerkki 3"/>
          <p:cNvSpPr>
            <a:spLocks noGrp="1"/>
          </p:cNvSpPr>
          <p:nvPr>
            <p:ph type="sldNum" sz="quarter" idx="5"/>
          </p:nvPr>
        </p:nvSpPr>
        <p:spPr/>
        <p:txBody>
          <a:bodyPr/>
          <a:lstStyle/>
          <a:p>
            <a:fld id="{49365458-6A42-4D21-8EA6-B3961E1C877D}" type="slidenum">
              <a:rPr lang="fi-FI" smtClean="0"/>
              <a:t>7</a:t>
            </a:fld>
            <a:endParaRPr lang="fi-FI"/>
          </a:p>
        </p:txBody>
      </p:sp>
    </p:spTree>
    <p:extLst>
      <p:ext uri="{BB962C8B-B14F-4D97-AF65-F5344CB8AC3E}">
        <p14:creationId xmlns:p14="http://schemas.microsoft.com/office/powerpoint/2010/main" val="131974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Fysiologinen suolaliuos vastaa ihmisen punasolujen sisäistä väkevyyttä. Jos ihminen joutuu tiputukseen, on tärkeää, että suoneen tiputettavan nesteen väkevyys vastaa punasolujen sisäistä väkevyyttä. Muissa tapauksissa punasolujen rakenne ja kyky kuljettaa happea kärsivät.</a:t>
            </a:r>
          </a:p>
        </p:txBody>
      </p:sp>
      <p:sp>
        <p:nvSpPr>
          <p:cNvPr id="4" name="Dian numeron paikkamerkki 3"/>
          <p:cNvSpPr>
            <a:spLocks noGrp="1"/>
          </p:cNvSpPr>
          <p:nvPr>
            <p:ph type="sldNum" sz="quarter" idx="5"/>
          </p:nvPr>
        </p:nvSpPr>
        <p:spPr/>
        <p:txBody>
          <a:bodyPr/>
          <a:lstStyle/>
          <a:p>
            <a:fld id="{49365458-6A42-4D21-8EA6-B3961E1C877D}" type="slidenum">
              <a:rPr lang="fi-FI" smtClean="0"/>
              <a:t>8</a:t>
            </a:fld>
            <a:endParaRPr lang="fi-FI"/>
          </a:p>
        </p:txBody>
      </p:sp>
    </p:spTree>
    <p:extLst>
      <p:ext uri="{BB962C8B-B14F-4D97-AF65-F5344CB8AC3E}">
        <p14:creationId xmlns:p14="http://schemas.microsoft.com/office/powerpoint/2010/main" val="2188396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Kasvisolun normaalitoiminta vaatii solun ympärille solun sisältöä laimeamman nesteen. Tämä johtuu siitä, että solun turvotessa soluseinä laajenee ja tuottaa vastapaineen, jonka avulla kasvisolu vastustaa liiallista vedenottoa. Jos kasvisolu joutuu liian väkevään nesteeseen, solu alkaa menettää vettä ja solukalvo irtoaa soluseinästä. Tätä tapahtumaa kutsutaan </a:t>
            </a:r>
            <a:r>
              <a:rPr lang="fi-FI" dirty="0" err="1"/>
              <a:t>plasmolyysiksi</a:t>
            </a:r>
            <a:r>
              <a:rPr lang="fi-FI" dirty="0"/>
              <a:t>.</a:t>
            </a:r>
          </a:p>
        </p:txBody>
      </p:sp>
      <p:sp>
        <p:nvSpPr>
          <p:cNvPr id="4" name="Dian numeron paikkamerkki 3"/>
          <p:cNvSpPr>
            <a:spLocks noGrp="1"/>
          </p:cNvSpPr>
          <p:nvPr>
            <p:ph type="sldNum" sz="quarter" idx="5"/>
          </p:nvPr>
        </p:nvSpPr>
        <p:spPr/>
        <p:txBody>
          <a:bodyPr/>
          <a:lstStyle/>
          <a:p>
            <a:fld id="{49365458-6A42-4D21-8EA6-B3961E1C877D}" type="slidenum">
              <a:rPr lang="fi-FI" smtClean="0"/>
              <a:t>9</a:t>
            </a:fld>
            <a:endParaRPr lang="fi-FI"/>
          </a:p>
        </p:txBody>
      </p:sp>
    </p:spTree>
    <p:extLst>
      <p:ext uri="{BB962C8B-B14F-4D97-AF65-F5344CB8AC3E}">
        <p14:creationId xmlns:p14="http://schemas.microsoft.com/office/powerpoint/2010/main" val="2215282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Aineita voidaan kuljettaa passiivisesti tai aktiivisesti. Passiivisesti aineet kulkeutuvat diffuusiolla, osmoosilla, (kanavaproteiinien ja kantajaproteiinien avulla) avustettu diffuusio.</a:t>
            </a:r>
          </a:p>
          <a:p>
            <a:endParaRPr lang="fi-FI" dirty="0"/>
          </a:p>
          <a:p>
            <a:r>
              <a:rPr lang="fi-FI" dirty="0"/>
              <a:t>Aktiivisesti aineita voidaan kuljettaa ionipumppujen ja kuljetusrakkuloiden avulla. Aktiivinen kuljetus vaatii ATP-energiaa. </a:t>
            </a:r>
          </a:p>
          <a:p>
            <a:r>
              <a:rPr lang="fi-FI" dirty="0"/>
              <a:t>Kuvassa olevasta natrium-kaliumpumpusta lisää:</a:t>
            </a:r>
          </a:p>
          <a:p>
            <a:r>
              <a:rPr lang="fi-FI" dirty="0"/>
              <a:t>Tyypillisesti solun sisäinen kaliumpitoisuus on korkea ja natriumpitoisuus vastaavasti matala. Solun ulkopuolella tilanne on päinvastainen. Natrium-kaliumpumppu on etenkin hermosolun toiminnan kannalta välttämätön kalvoproteiini. Se toimii aktiivisesti kuljetuksessa siirtäen natriumia solun ulkopuolelle ja kaliumia vastaavasti solun sisälle. Tähän tarvitaan energiaa, joka saadaan ATP:stä.</a:t>
            </a:r>
          </a:p>
        </p:txBody>
      </p:sp>
      <p:sp>
        <p:nvSpPr>
          <p:cNvPr id="4" name="Dian numeron paikkamerkki 3"/>
          <p:cNvSpPr>
            <a:spLocks noGrp="1"/>
          </p:cNvSpPr>
          <p:nvPr>
            <p:ph type="sldNum" sz="quarter" idx="5"/>
          </p:nvPr>
        </p:nvSpPr>
        <p:spPr/>
        <p:txBody>
          <a:bodyPr/>
          <a:lstStyle/>
          <a:p>
            <a:fld id="{49365458-6A42-4D21-8EA6-B3961E1C877D}" type="slidenum">
              <a:rPr lang="fi-FI" smtClean="0"/>
              <a:t>10</a:t>
            </a:fld>
            <a:endParaRPr lang="fi-FI"/>
          </a:p>
        </p:txBody>
      </p:sp>
    </p:spTree>
    <p:extLst>
      <p:ext uri="{BB962C8B-B14F-4D97-AF65-F5344CB8AC3E}">
        <p14:creationId xmlns:p14="http://schemas.microsoft.com/office/powerpoint/2010/main" val="494595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20.4.2023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417611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20.4.2023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42876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20.4.2023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169169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E2DA114C-3C18-4E16-969A-BB0D3DA14EC7}" type="datetimeFigureOut">
              <a:rPr lang="fi-FI" smtClean="0"/>
              <a:t>20.4.2023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34781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E2DA114C-3C18-4E16-969A-BB0D3DA14EC7}" type="datetimeFigureOut">
              <a:rPr lang="fi-FI" smtClean="0"/>
              <a:t>20.4.2023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3383924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E2DA114C-3C18-4E16-969A-BB0D3DA14EC7}" type="datetimeFigureOut">
              <a:rPr lang="fi-FI" smtClean="0"/>
              <a:t>20.4.2023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550794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2DA114C-3C18-4E16-969A-BB0D3DA14EC7}" type="datetimeFigureOut">
              <a:rPr lang="fi-FI" smtClean="0"/>
              <a:t>20.4.2023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11613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E2DA114C-3C18-4E16-969A-BB0D3DA14EC7}" type="datetimeFigureOut">
              <a:rPr lang="fi-FI" smtClean="0"/>
              <a:t>20.4.2023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380815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DA114C-3C18-4E16-969A-BB0D3DA14EC7}" type="datetimeFigureOut">
              <a:rPr lang="fi-FI" smtClean="0"/>
              <a:t>20.4.2023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1943566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DA114C-3C18-4E16-969A-BB0D3DA14EC7}" type="datetimeFigureOut">
              <a:rPr lang="fi-FI" smtClean="0"/>
              <a:t>20.4.2023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888608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E2DA114C-3C18-4E16-969A-BB0D3DA14EC7}" type="datetimeFigureOut">
              <a:rPr lang="fi-FI" smtClean="0"/>
              <a:t>20.4.2023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E87302D8-A733-405E-BCB0-3B4749432E49}" type="slidenum">
              <a:rPr lang="fi-FI" smtClean="0"/>
              <a:t>‹#›</a:t>
            </a:fld>
            <a:endParaRPr lang="fi-FI"/>
          </a:p>
        </p:txBody>
      </p:sp>
    </p:spTree>
    <p:extLst>
      <p:ext uri="{BB962C8B-B14F-4D97-AF65-F5344CB8AC3E}">
        <p14:creationId xmlns:p14="http://schemas.microsoft.com/office/powerpoint/2010/main" val="284780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A114C-3C18-4E16-969A-BB0D3DA14EC7}" type="datetimeFigureOut">
              <a:rPr lang="fi-FI" smtClean="0"/>
              <a:t>20.4.2023</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302D8-A733-405E-BCB0-3B4749432E49}" type="slidenum">
              <a:rPr lang="fi-FI" smtClean="0"/>
              <a:t>‹#›</a:t>
            </a:fld>
            <a:endParaRPr lang="fi-FI"/>
          </a:p>
        </p:txBody>
      </p:sp>
    </p:spTree>
    <p:extLst>
      <p:ext uri="{BB962C8B-B14F-4D97-AF65-F5344CB8AC3E}">
        <p14:creationId xmlns:p14="http://schemas.microsoft.com/office/powerpoint/2010/main" val="1978081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F063346B-42F9-85C5-D378-64C1D98F95F6}"/>
              </a:ext>
            </a:extLst>
          </p:cNvPr>
          <p:cNvGrpSpPr/>
          <p:nvPr/>
        </p:nvGrpSpPr>
        <p:grpSpPr>
          <a:xfrm>
            <a:off x="0" y="0"/>
            <a:ext cx="9144000" cy="6858000"/>
            <a:chOff x="0" y="0"/>
            <a:chExt cx="9144000" cy="6858000"/>
          </a:xfrm>
        </p:grpSpPr>
        <p:pic>
          <p:nvPicPr>
            <p:cNvPr id="3" name="Kuva 2" descr="Kuva, joka sisältää kohteen teksti, kasvi&#10;&#10;Kuvaus luotu automaattisesti">
              <a:extLst>
                <a:ext uri="{FF2B5EF4-FFF2-40B4-BE49-F238E27FC236}">
                  <a16:creationId xmlns:a16="http://schemas.microsoft.com/office/drawing/2014/main" id="{78B4B185-0223-A97F-53B7-94B1D99F2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4" name="Kuva 3">
              <a:extLst>
                <a:ext uri="{FF2B5EF4-FFF2-40B4-BE49-F238E27FC236}">
                  <a16:creationId xmlns:a16="http://schemas.microsoft.com/office/drawing/2014/main" id="{BD3FE626-41ED-675B-5E2E-7BFD56EEAB47}"/>
                </a:ext>
              </a:extLst>
            </p:cNvPr>
            <p:cNvPicPr>
              <a:picLocks noChangeAspect="1"/>
            </p:cNvPicPr>
            <p:nvPr/>
          </p:nvPicPr>
          <p:blipFill>
            <a:blip r:embed="rId3"/>
            <a:stretch>
              <a:fillRect/>
            </a:stretch>
          </p:blipFill>
          <p:spPr>
            <a:xfrm>
              <a:off x="8217328" y="6303216"/>
              <a:ext cx="926672" cy="554784"/>
            </a:xfrm>
            <a:prstGeom prst="rect">
              <a:avLst/>
            </a:prstGeom>
          </p:spPr>
        </p:pic>
      </p:grpSp>
    </p:spTree>
    <p:extLst>
      <p:ext uri="{BB962C8B-B14F-4D97-AF65-F5344CB8AC3E}">
        <p14:creationId xmlns:p14="http://schemas.microsoft.com/office/powerpoint/2010/main" val="140217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sp>
        <p:nvSpPr>
          <p:cNvPr id="6" name="Tekstiruutu 5">
            <a:extLst>
              <a:ext uri="{FF2B5EF4-FFF2-40B4-BE49-F238E27FC236}">
                <a16:creationId xmlns:a16="http://schemas.microsoft.com/office/drawing/2014/main" id="{2741A15C-F711-D442-9BBA-C6302CB47477}"/>
              </a:ext>
            </a:extLst>
          </p:cNvPr>
          <p:cNvSpPr txBox="1"/>
          <p:nvPr/>
        </p:nvSpPr>
        <p:spPr>
          <a:xfrm>
            <a:off x="1964602" y="527302"/>
            <a:ext cx="5286221" cy="461665"/>
          </a:xfrm>
          <a:prstGeom prst="rect">
            <a:avLst/>
          </a:prstGeom>
          <a:noFill/>
        </p:spPr>
        <p:txBody>
          <a:bodyPr wrap="square" rtlCol="0">
            <a:spAutoFit/>
          </a:bodyPr>
          <a:lstStyle/>
          <a:p>
            <a:r>
              <a:rPr lang="fi-FI" sz="2400" b="1" dirty="0">
                <a:solidFill>
                  <a:schemeClr val="accent5"/>
                </a:solidFill>
              </a:rPr>
              <a:t>Hermosolun natrium-kaliumpumppu</a:t>
            </a:r>
            <a:endParaRPr lang="en-FI" sz="2400" b="1" dirty="0">
              <a:solidFill>
                <a:schemeClr val="accent5"/>
              </a:solidFill>
            </a:endParaRPr>
          </a:p>
        </p:txBody>
      </p:sp>
      <p:pic>
        <p:nvPicPr>
          <p:cNvPr id="8" name="Kuva 7">
            <a:extLst>
              <a:ext uri="{FF2B5EF4-FFF2-40B4-BE49-F238E27FC236}">
                <a16:creationId xmlns:a16="http://schemas.microsoft.com/office/drawing/2014/main" id="{E58D662D-DB52-5110-9449-6DA01AAFE75E}"/>
              </a:ext>
            </a:extLst>
          </p:cNvPr>
          <p:cNvPicPr>
            <a:picLocks noChangeAspect="1"/>
          </p:cNvPicPr>
          <p:nvPr/>
        </p:nvPicPr>
        <p:blipFill>
          <a:blip r:embed="rId4"/>
          <a:stretch>
            <a:fillRect/>
          </a:stretch>
        </p:blipFill>
        <p:spPr>
          <a:xfrm>
            <a:off x="1893177" y="923491"/>
            <a:ext cx="5573113" cy="5379725"/>
          </a:xfrm>
          <a:prstGeom prst="rect">
            <a:avLst/>
          </a:prstGeom>
        </p:spPr>
      </p:pic>
    </p:spTree>
    <p:extLst>
      <p:ext uri="{BB962C8B-B14F-4D97-AF65-F5344CB8AC3E}">
        <p14:creationId xmlns:p14="http://schemas.microsoft.com/office/powerpoint/2010/main" val="367817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786E5562-571C-D4A1-C2C8-A8FD391EBF0B}"/>
              </a:ext>
            </a:extLst>
          </p:cNvPr>
          <p:cNvGrpSpPr/>
          <p:nvPr/>
        </p:nvGrpSpPr>
        <p:grpSpPr>
          <a:xfrm>
            <a:off x="926694" y="526210"/>
            <a:ext cx="8217306" cy="6331790"/>
            <a:chOff x="926694" y="526210"/>
            <a:chExt cx="8217306" cy="6331790"/>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E11BA37F-2D68-98FF-FF01-EE3F636377A2}"/>
                </a:ext>
              </a:extLst>
            </p:cNvPr>
            <p:cNvPicPr>
              <a:picLocks noChangeAspect="1"/>
            </p:cNvPicPr>
            <p:nvPr/>
          </p:nvPicPr>
          <p:blipFill>
            <a:blip r:embed="rId4"/>
            <a:stretch>
              <a:fillRect/>
            </a:stretch>
          </p:blipFill>
          <p:spPr>
            <a:xfrm>
              <a:off x="926694" y="1054443"/>
              <a:ext cx="7021464" cy="5611170"/>
            </a:xfrm>
            <a:prstGeom prst="rect">
              <a:avLst/>
            </a:prstGeom>
          </p:spPr>
        </p:pic>
        <p:sp>
          <p:nvSpPr>
            <p:cNvPr id="6" name="Tekstiruutu 5">
              <a:extLst>
                <a:ext uri="{FF2B5EF4-FFF2-40B4-BE49-F238E27FC236}">
                  <a16:creationId xmlns:a16="http://schemas.microsoft.com/office/drawing/2014/main" id="{E74AFD44-33E1-E9A0-CE3C-CFC8B264BB57}"/>
                </a:ext>
              </a:extLst>
            </p:cNvPr>
            <p:cNvSpPr txBox="1"/>
            <p:nvPr/>
          </p:nvSpPr>
          <p:spPr>
            <a:xfrm>
              <a:off x="1099815" y="526210"/>
              <a:ext cx="5249227" cy="461665"/>
            </a:xfrm>
            <a:prstGeom prst="rect">
              <a:avLst/>
            </a:prstGeom>
            <a:noFill/>
          </p:spPr>
          <p:txBody>
            <a:bodyPr wrap="square" rtlCol="0">
              <a:spAutoFit/>
            </a:bodyPr>
            <a:lstStyle/>
            <a:p>
              <a:r>
                <a:rPr lang="fi-FI" sz="2400" b="1" dirty="0" err="1">
                  <a:solidFill>
                    <a:schemeClr val="accent5"/>
                  </a:solidFill>
                </a:rPr>
                <a:t>Endo</a:t>
              </a:r>
              <a:r>
                <a:rPr lang="fi-FI" sz="2400" b="1" dirty="0">
                  <a:solidFill>
                    <a:schemeClr val="accent5"/>
                  </a:solidFill>
                </a:rPr>
                <a:t>- ja </a:t>
              </a:r>
              <a:r>
                <a:rPr lang="fi-FI" sz="2400" b="1" dirty="0" err="1">
                  <a:solidFill>
                    <a:schemeClr val="accent5"/>
                  </a:solidFill>
                </a:rPr>
                <a:t>eksosytoosi</a:t>
              </a:r>
              <a:r>
                <a:rPr lang="fi-FI" sz="2400" b="1" dirty="0">
                  <a:solidFill>
                    <a:schemeClr val="accent5"/>
                  </a:solidFill>
                </a:rPr>
                <a:t> eläinsolussa</a:t>
              </a:r>
              <a:endParaRPr lang="en-FI" sz="2400" b="1" dirty="0">
                <a:solidFill>
                  <a:schemeClr val="accent5"/>
                </a:solidFill>
              </a:endParaRPr>
            </a:p>
          </p:txBody>
        </p:sp>
      </p:grpSp>
    </p:spTree>
    <p:extLst>
      <p:ext uri="{BB962C8B-B14F-4D97-AF65-F5344CB8AC3E}">
        <p14:creationId xmlns:p14="http://schemas.microsoft.com/office/powerpoint/2010/main" val="3472300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9" name="Ryhmä 8">
            <a:extLst>
              <a:ext uri="{FF2B5EF4-FFF2-40B4-BE49-F238E27FC236}">
                <a16:creationId xmlns:a16="http://schemas.microsoft.com/office/drawing/2014/main" id="{4AFD1954-6290-A433-B862-2BCC587DDC55}"/>
              </a:ext>
            </a:extLst>
          </p:cNvPr>
          <p:cNvGrpSpPr/>
          <p:nvPr/>
        </p:nvGrpSpPr>
        <p:grpSpPr>
          <a:xfrm>
            <a:off x="545528" y="181069"/>
            <a:ext cx="8598472" cy="6676931"/>
            <a:chOff x="545528" y="181069"/>
            <a:chExt cx="8598472" cy="6676931"/>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8" name="Kuva 7">
              <a:extLst>
                <a:ext uri="{FF2B5EF4-FFF2-40B4-BE49-F238E27FC236}">
                  <a16:creationId xmlns:a16="http://schemas.microsoft.com/office/drawing/2014/main" id="{4BAFAF65-A079-4B98-39CB-8257D004E659}"/>
                </a:ext>
              </a:extLst>
            </p:cNvPr>
            <p:cNvPicPr>
              <a:picLocks noChangeAspect="1"/>
            </p:cNvPicPr>
            <p:nvPr/>
          </p:nvPicPr>
          <p:blipFill>
            <a:blip r:embed="rId4"/>
            <a:stretch>
              <a:fillRect/>
            </a:stretch>
          </p:blipFill>
          <p:spPr>
            <a:xfrm>
              <a:off x="545528" y="181069"/>
              <a:ext cx="7671778" cy="6328372"/>
            </a:xfrm>
            <a:prstGeom prst="rect">
              <a:avLst/>
            </a:prstGeom>
          </p:spPr>
        </p:pic>
      </p:grpSp>
    </p:spTree>
    <p:extLst>
      <p:ext uri="{BB962C8B-B14F-4D97-AF65-F5344CB8AC3E}">
        <p14:creationId xmlns:p14="http://schemas.microsoft.com/office/powerpoint/2010/main" val="2697524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DBF5DD33-653F-9D52-BADB-108E4D2F064C}"/>
              </a:ext>
            </a:extLst>
          </p:cNvPr>
          <p:cNvGrpSpPr/>
          <p:nvPr/>
        </p:nvGrpSpPr>
        <p:grpSpPr>
          <a:xfrm>
            <a:off x="926694" y="1482584"/>
            <a:ext cx="8217306" cy="5375416"/>
            <a:chOff x="926694" y="1482584"/>
            <a:chExt cx="8217306" cy="5375416"/>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F09786DD-A538-B6F2-8E2C-E3206DAC720D}"/>
                </a:ext>
              </a:extLst>
            </p:cNvPr>
            <p:cNvPicPr>
              <a:picLocks noChangeAspect="1"/>
            </p:cNvPicPr>
            <p:nvPr/>
          </p:nvPicPr>
          <p:blipFill>
            <a:blip r:embed="rId3"/>
            <a:stretch>
              <a:fillRect/>
            </a:stretch>
          </p:blipFill>
          <p:spPr>
            <a:xfrm>
              <a:off x="944593" y="2649390"/>
              <a:ext cx="7254814" cy="2469030"/>
            </a:xfrm>
            <a:prstGeom prst="rect">
              <a:avLst/>
            </a:prstGeom>
          </p:spPr>
        </p:pic>
        <p:sp>
          <p:nvSpPr>
            <p:cNvPr id="6" name="Tekstiruutu 5">
              <a:extLst>
                <a:ext uri="{FF2B5EF4-FFF2-40B4-BE49-F238E27FC236}">
                  <a16:creationId xmlns:a16="http://schemas.microsoft.com/office/drawing/2014/main" id="{9A5C51DD-C6F8-3BCE-34A3-C6EE2ABD8B2F}"/>
                </a:ext>
              </a:extLst>
            </p:cNvPr>
            <p:cNvSpPr txBox="1"/>
            <p:nvPr/>
          </p:nvSpPr>
          <p:spPr>
            <a:xfrm>
              <a:off x="926694" y="1482584"/>
              <a:ext cx="5891841" cy="461665"/>
            </a:xfrm>
            <a:prstGeom prst="rect">
              <a:avLst/>
            </a:prstGeom>
            <a:noFill/>
          </p:spPr>
          <p:txBody>
            <a:bodyPr wrap="square" rtlCol="0">
              <a:spAutoFit/>
            </a:bodyPr>
            <a:lstStyle/>
            <a:p>
              <a:r>
                <a:rPr lang="fi-FI" sz="2400" b="1" dirty="0">
                  <a:solidFill>
                    <a:schemeClr val="accent5"/>
                  </a:solidFill>
                </a:rPr>
                <a:t>Soluseinän koostumus eri eliöillä</a:t>
              </a:r>
              <a:endParaRPr lang="en-FI" sz="2400" b="1" dirty="0">
                <a:solidFill>
                  <a:schemeClr val="accent5"/>
                </a:solidFill>
              </a:endParaRPr>
            </a:p>
          </p:txBody>
        </p:sp>
      </p:grpSp>
    </p:spTree>
    <p:extLst>
      <p:ext uri="{BB962C8B-B14F-4D97-AF65-F5344CB8AC3E}">
        <p14:creationId xmlns:p14="http://schemas.microsoft.com/office/powerpoint/2010/main" val="1717663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4401205"/>
          </a:xfrm>
          <a:prstGeom prst="rect">
            <a:avLst/>
          </a:prstGeom>
          <a:noFill/>
        </p:spPr>
        <p:txBody>
          <a:bodyPr wrap="square" rtlCol="0">
            <a:spAutoFit/>
          </a:bodyPr>
          <a:lstStyle/>
          <a:p>
            <a:r>
              <a:rPr lang="fi-FI" sz="2800" b="1" dirty="0"/>
              <a:t>Kuvalähteet</a:t>
            </a:r>
          </a:p>
          <a:p>
            <a:endParaRPr lang="fi-FI" dirty="0"/>
          </a:p>
          <a:p>
            <a:r>
              <a:rPr lang="fi-FI" b="1" dirty="0"/>
              <a:t>Piirroskuvat</a:t>
            </a:r>
          </a:p>
          <a:p>
            <a:endParaRPr lang="fi-FI" dirty="0"/>
          </a:p>
          <a:p>
            <a:r>
              <a:rPr lang="fi-FI" dirty="0"/>
              <a:t>Joona Aalto: diat 4, 5, 7, 8, 9, 10, 14, 15 </a:t>
            </a:r>
          </a:p>
          <a:p>
            <a:endParaRPr lang="fi-FI" dirty="0"/>
          </a:p>
          <a:p>
            <a:r>
              <a:rPr lang="fi-FI" dirty="0"/>
              <a:t>Johanna </a:t>
            </a:r>
            <a:r>
              <a:rPr lang="fi-FI" dirty="0" err="1"/>
              <a:t>Tarkela</a:t>
            </a:r>
            <a:r>
              <a:rPr lang="fi-FI" dirty="0"/>
              <a:t>: diat 3, 11</a:t>
            </a:r>
          </a:p>
          <a:p>
            <a:endParaRPr lang="fi-FI" dirty="0"/>
          </a:p>
          <a:p>
            <a:r>
              <a:rPr lang="fi-FI" b="1" dirty="0"/>
              <a:t>Valokuvat</a:t>
            </a:r>
          </a:p>
          <a:p>
            <a:endParaRPr lang="fi-FI" b="1" dirty="0"/>
          </a:p>
          <a:p>
            <a:r>
              <a:rPr lang="fi-FI" dirty="0"/>
              <a:t>Science Photo Library: dia 1</a:t>
            </a:r>
          </a:p>
          <a:p>
            <a:endParaRPr lang="fi-FI" dirty="0"/>
          </a:p>
          <a:p>
            <a:r>
              <a:rPr lang="fi-FI" dirty="0" err="1"/>
              <a:t>Shutterstock</a:t>
            </a:r>
            <a:r>
              <a:rPr lang="fi-FI" dirty="0"/>
              <a:t>: dia 2</a:t>
            </a:r>
          </a:p>
          <a:p>
            <a:endParaRPr lang="fi-FI" dirty="0"/>
          </a:p>
          <a:p>
            <a:endParaRPr lang="fi-FI" dirty="0"/>
          </a:p>
        </p:txBody>
      </p:sp>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2"/>
          <a:stretch>
            <a:fillRect/>
          </a:stretch>
        </p:blipFill>
        <p:spPr>
          <a:xfrm>
            <a:off x="8217328" y="6303216"/>
            <a:ext cx="926672" cy="554784"/>
          </a:xfrm>
          <a:prstGeom prst="rect">
            <a:avLst/>
          </a:prstGeom>
        </p:spPr>
      </p:pic>
    </p:spTree>
    <p:extLst>
      <p:ext uri="{BB962C8B-B14F-4D97-AF65-F5344CB8AC3E}">
        <p14:creationId xmlns:p14="http://schemas.microsoft.com/office/powerpoint/2010/main" val="71992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06BBD32F-C04A-41F3-AC7A-DA7836A3FC1D}"/>
              </a:ext>
            </a:extLst>
          </p:cNvPr>
          <p:cNvGrpSpPr/>
          <p:nvPr/>
        </p:nvGrpSpPr>
        <p:grpSpPr>
          <a:xfrm>
            <a:off x="1599185" y="714770"/>
            <a:ext cx="7544815" cy="6143230"/>
            <a:chOff x="1599185" y="714770"/>
            <a:chExt cx="7544815" cy="6143230"/>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D1F8ECB0-0107-A14B-35B6-A7BCA422D641}"/>
                </a:ext>
              </a:extLst>
            </p:cNvPr>
            <p:cNvPicPr>
              <a:picLocks noChangeAspect="1"/>
            </p:cNvPicPr>
            <p:nvPr/>
          </p:nvPicPr>
          <p:blipFill>
            <a:blip r:embed="rId4"/>
            <a:stretch>
              <a:fillRect/>
            </a:stretch>
          </p:blipFill>
          <p:spPr>
            <a:xfrm>
              <a:off x="1711329" y="1188915"/>
              <a:ext cx="5894462" cy="5042328"/>
            </a:xfrm>
            <a:prstGeom prst="rect">
              <a:avLst/>
            </a:prstGeom>
          </p:spPr>
        </p:pic>
        <p:sp>
          <p:nvSpPr>
            <p:cNvPr id="6" name="Tekstiruutu 5">
              <a:extLst>
                <a:ext uri="{FF2B5EF4-FFF2-40B4-BE49-F238E27FC236}">
                  <a16:creationId xmlns:a16="http://schemas.microsoft.com/office/drawing/2014/main" id="{031A3F17-5C15-D333-8391-7FBD446C8A39}"/>
                </a:ext>
              </a:extLst>
            </p:cNvPr>
            <p:cNvSpPr txBox="1"/>
            <p:nvPr/>
          </p:nvSpPr>
          <p:spPr>
            <a:xfrm>
              <a:off x="1599185" y="714770"/>
              <a:ext cx="4663592" cy="461665"/>
            </a:xfrm>
            <a:prstGeom prst="rect">
              <a:avLst/>
            </a:prstGeom>
            <a:noFill/>
          </p:spPr>
          <p:txBody>
            <a:bodyPr wrap="square" rtlCol="0">
              <a:spAutoFit/>
            </a:bodyPr>
            <a:lstStyle/>
            <a:p>
              <a:r>
                <a:rPr lang="fi-FI" sz="2400" b="1" dirty="0">
                  <a:solidFill>
                    <a:schemeClr val="accent5"/>
                  </a:solidFill>
                </a:rPr>
                <a:t>Kohdunkaulan soluja</a:t>
              </a:r>
              <a:endParaRPr lang="en-FI" sz="2400" b="1" dirty="0">
                <a:solidFill>
                  <a:schemeClr val="accent5"/>
                </a:solidFill>
              </a:endParaRPr>
            </a:p>
          </p:txBody>
        </p:sp>
      </p:grpSp>
    </p:spTree>
    <p:extLst>
      <p:ext uri="{BB962C8B-B14F-4D97-AF65-F5344CB8AC3E}">
        <p14:creationId xmlns:p14="http://schemas.microsoft.com/office/powerpoint/2010/main" val="27659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grpSp>
        <p:nvGrpSpPr>
          <p:cNvPr id="7" name="Ryhmä 6">
            <a:extLst>
              <a:ext uri="{FF2B5EF4-FFF2-40B4-BE49-F238E27FC236}">
                <a16:creationId xmlns:a16="http://schemas.microsoft.com/office/drawing/2014/main" id="{BBFBF368-AA7C-DAC4-0C21-F5F6765EE656}"/>
              </a:ext>
            </a:extLst>
          </p:cNvPr>
          <p:cNvGrpSpPr/>
          <p:nvPr/>
        </p:nvGrpSpPr>
        <p:grpSpPr>
          <a:xfrm>
            <a:off x="548423" y="923026"/>
            <a:ext cx="7668883" cy="5860440"/>
            <a:chOff x="548423" y="923026"/>
            <a:chExt cx="7668883" cy="5860440"/>
          </a:xfrm>
        </p:grpSpPr>
        <p:pic>
          <p:nvPicPr>
            <p:cNvPr id="4" name="Kuva 3">
              <a:extLst>
                <a:ext uri="{FF2B5EF4-FFF2-40B4-BE49-F238E27FC236}">
                  <a16:creationId xmlns:a16="http://schemas.microsoft.com/office/drawing/2014/main" id="{88623D4F-7A5C-0B26-57EA-953BB9E9C140}"/>
                </a:ext>
              </a:extLst>
            </p:cNvPr>
            <p:cNvPicPr>
              <a:picLocks noChangeAspect="1"/>
            </p:cNvPicPr>
            <p:nvPr/>
          </p:nvPicPr>
          <p:blipFill>
            <a:blip r:embed="rId4"/>
            <a:stretch>
              <a:fillRect/>
            </a:stretch>
          </p:blipFill>
          <p:spPr>
            <a:xfrm>
              <a:off x="548423" y="1638272"/>
              <a:ext cx="7668883" cy="5145194"/>
            </a:xfrm>
            <a:prstGeom prst="rect">
              <a:avLst/>
            </a:prstGeom>
          </p:spPr>
        </p:pic>
        <p:sp>
          <p:nvSpPr>
            <p:cNvPr id="6" name="Tekstiruutu 5">
              <a:extLst>
                <a:ext uri="{FF2B5EF4-FFF2-40B4-BE49-F238E27FC236}">
                  <a16:creationId xmlns:a16="http://schemas.microsoft.com/office/drawing/2014/main" id="{733F8FF5-7127-0352-1C19-9D2426338E9E}"/>
                </a:ext>
              </a:extLst>
            </p:cNvPr>
            <p:cNvSpPr txBox="1"/>
            <p:nvPr/>
          </p:nvSpPr>
          <p:spPr>
            <a:xfrm>
              <a:off x="871268" y="923026"/>
              <a:ext cx="5607170" cy="461665"/>
            </a:xfrm>
            <a:prstGeom prst="rect">
              <a:avLst/>
            </a:prstGeom>
            <a:noFill/>
          </p:spPr>
          <p:txBody>
            <a:bodyPr wrap="square" rtlCol="0">
              <a:spAutoFit/>
            </a:bodyPr>
            <a:lstStyle/>
            <a:p>
              <a:r>
                <a:rPr lang="fi-FI" sz="2400" b="1" dirty="0">
                  <a:solidFill>
                    <a:schemeClr val="accent5"/>
                  </a:solidFill>
                </a:rPr>
                <a:t>Solukalvon ja </a:t>
              </a:r>
              <a:r>
                <a:rPr lang="fi-FI" sz="2400" b="1" dirty="0" err="1">
                  <a:solidFill>
                    <a:schemeClr val="accent5"/>
                  </a:solidFill>
                </a:rPr>
                <a:t>fosfolipidin</a:t>
              </a:r>
              <a:r>
                <a:rPr lang="fi-FI" sz="2400" b="1" dirty="0">
                  <a:solidFill>
                    <a:schemeClr val="accent5"/>
                  </a:solidFill>
                </a:rPr>
                <a:t> rakenne</a:t>
              </a:r>
              <a:endParaRPr lang="en-FI" sz="2400" b="1" dirty="0">
                <a:solidFill>
                  <a:schemeClr val="accent5"/>
                </a:solidFill>
              </a:endParaRPr>
            </a:p>
          </p:txBody>
        </p:sp>
      </p:grpSp>
    </p:spTree>
    <p:extLst>
      <p:ext uri="{BB962C8B-B14F-4D97-AF65-F5344CB8AC3E}">
        <p14:creationId xmlns:p14="http://schemas.microsoft.com/office/powerpoint/2010/main" val="304479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C317D2A6-A7B5-982F-93C1-BC521DC993F2}"/>
              </a:ext>
            </a:extLst>
          </p:cNvPr>
          <p:cNvGrpSpPr/>
          <p:nvPr/>
        </p:nvGrpSpPr>
        <p:grpSpPr>
          <a:xfrm>
            <a:off x="785109" y="923026"/>
            <a:ext cx="8358891" cy="5934974"/>
            <a:chOff x="785109" y="923026"/>
            <a:chExt cx="8358891" cy="5934974"/>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7026F7BD-BC18-D39F-347B-3252D4EE1C1B}"/>
                </a:ext>
              </a:extLst>
            </p:cNvPr>
            <p:cNvPicPr>
              <a:picLocks noChangeAspect="1"/>
            </p:cNvPicPr>
            <p:nvPr/>
          </p:nvPicPr>
          <p:blipFill>
            <a:blip r:embed="rId4"/>
            <a:stretch>
              <a:fillRect/>
            </a:stretch>
          </p:blipFill>
          <p:spPr>
            <a:xfrm>
              <a:off x="785109" y="1700774"/>
              <a:ext cx="7259076" cy="3851631"/>
            </a:xfrm>
            <a:prstGeom prst="rect">
              <a:avLst/>
            </a:prstGeom>
          </p:spPr>
        </p:pic>
        <p:sp>
          <p:nvSpPr>
            <p:cNvPr id="6" name="Tekstiruutu 5">
              <a:extLst>
                <a:ext uri="{FF2B5EF4-FFF2-40B4-BE49-F238E27FC236}">
                  <a16:creationId xmlns:a16="http://schemas.microsoft.com/office/drawing/2014/main" id="{725041CF-3D62-B125-E311-BB033147DDCA}"/>
                </a:ext>
              </a:extLst>
            </p:cNvPr>
            <p:cNvSpPr txBox="1"/>
            <p:nvPr/>
          </p:nvSpPr>
          <p:spPr>
            <a:xfrm>
              <a:off x="785109" y="923026"/>
              <a:ext cx="6003880" cy="461665"/>
            </a:xfrm>
            <a:prstGeom prst="rect">
              <a:avLst/>
            </a:prstGeom>
            <a:noFill/>
          </p:spPr>
          <p:txBody>
            <a:bodyPr wrap="square" rtlCol="0">
              <a:spAutoFit/>
            </a:bodyPr>
            <a:lstStyle/>
            <a:p>
              <a:r>
                <a:rPr lang="fi-FI" sz="2400" b="1" dirty="0" err="1">
                  <a:solidFill>
                    <a:schemeClr val="accent5"/>
                  </a:solidFill>
                </a:rPr>
                <a:t>Fosfolipidikalvon</a:t>
              </a:r>
              <a:r>
                <a:rPr lang="fi-FI" sz="2400" b="1" dirty="0">
                  <a:solidFill>
                    <a:schemeClr val="accent5"/>
                  </a:solidFill>
                </a:rPr>
                <a:t> läpäisevyys</a:t>
              </a:r>
              <a:endParaRPr lang="en-FI" sz="2400" b="1" dirty="0">
                <a:solidFill>
                  <a:schemeClr val="accent5"/>
                </a:solidFill>
              </a:endParaRPr>
            </a:p>
          </p:txBody>
        </p:sp>
      </p:grpSp>
    </p:spTree>
    <p:extLst>
      <p:ext uri="{BB962C8B-B14F-4D97-AF65-F5344CB8AC3E}">
        <p14:creationId xmlns:p14="http://schemas.microsoft.com/office/powerpoint/2010/main" val="183590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630E0658-9034-576C-2346-DC2679007B8C}"/>
              </a:ext>
            </a:extLst>
          </p:cNvPr>
          <p:cNvGrpSpPr/>
          <p:nvPr/>
        </p:nvGrpSpPr>
        <p:grpSpPr>
          <a:xfrm>
            <a:off x="1013254" y="1054443"/>
            <a:ext cx="8130746" cy="5803557"/>
            <a:chOff x="1013254" y="1054443"/>
            <a:chExt cx="8130746" cy="5803557"/>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64D1DAFF-F860-6FA7-A614-4CF4490E1113}"/>
                </a:ext>
              </a:extLst>
            </p:cNvPr>
            <p:cNvPicPr>
              <a:picLocks noChangeAspect="1"/>
            </p:cNvPicPr>
            <p:nvPr/>
          </p:nvPicPr>
          <p:blipFill>
            <a:blip r:embed="rId4"/>
            <a:stretch>
              <a:fillRect/>
            </a:stretch>
          </p:blipFill>
          <p:spPr>
            <a:xfrm>
              <a:off x="1013254" y="1933634"/>
              <a:ext cx="7117491" cy="3596205"/>
            </a:xfrm>
            <a:prstGeom prst="rect">
              <a:avLst/>
            </a:prstGeom>
          </p:spPr>
        </p:pic>
        <p:sp>
          <p:nvSpPr>
            <p:cNvPr id="6" name="Tekstiruutu 5">
              <a:extLst>
                <a:ext uri="{FF2B5EF4-FFF2-40B4-BE49-F238E27FC236}">
                  <a16:creationId xmlns:a16="http://schemas.microsoft.com/office/drawing/2014/main" id="{C9E1AD03-6E62-4911-9ACE-65CAAF881033}"/>
                </a:ext>
              </a:extLst>
            </p:cNvPr>
            <p:cNvSpPr txBox="1"/>
            <p:nvPr/>
          </p:nvSpPr>
          <p:spPr>
            <a:xfrm>
              <a:off x="1013254" y="1054443"/>
              <a:ext cx="5146006" cy="461665"/>
            </a:xfrm>
            <a:prstGeom prst="rect">
              <a:avLst/>
            </a:prstGeom>
            <a:noFill/>
          </p:spPr>
          <p:txBody>
            <a:bodyPr wrap="square" rtlCol="0">
              <a:spAutoFit/>
            </a:bodyPr>
            <a:lstStyle/>
            <a:p>
              <a:r>
                <a:rPr lang="fi-FI" sz="2400" b="1" dirty="0">
                  <a:solidFill>
                    <a:schemeClr val="accent5"/>
                  </a:solidFill>
                </a:rPr>
                <a:t>Aineiden kulku solukalvon läpi</a:t>
              </a:r>
              <a:endParaRPr lang="en-FI" sz="2400" b="1" dirty="0">
                <a:solidFill>
                  <a:schemeClr val="accent5"/>
                </a:solidFill>
              </a:endParaRPr>
            </a:p>
          </p:txBody>
        </p:sp>
      </p:grpSp>
    </p:spTree>
    <p:extLst>
      <p:ext uri="{BB962C8B-B14F-4D97-AF65-F5344CB8AC3E}">
        <p14:creationId xmlns:p14="http://schemas.microsoft.com/office/powerpoint/2010/main" val="327092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6" name="Ryhmä 5">
            <a:extLst>
              <a:ext uri="{FF2B5EF4-FFF2-40B4-BE49-F238E27FC236}">
                <a16:creationId xmlns:a16="http://schemas.microsoft.com/office/drawing/2014/main" id="{B2AF27B1-1C7B-A3B3-1273-381C2453BE1E}"/>
              </a:ext>
            </a:extLst>
          </p:cNvPr>
          <p:cNvGrpSpPr/>
          <p:nvPr/>
        </p:nvGrpSpPr>
        <p:grpSpPr>
          <a:xfrm>
            <a:off x="767751" y="886447"/>
            <a:ext cx="8376249" cy="5971553"/>
            <a:chOff x="767751" y="886447"/>
            <a:chExt cx="8376249" cy="5971553"/>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5FE7E882-822A-C4FA-3A7B-A8E6923A53FB}"/>
                </a:ext>
              </a:extLst>
            </p:cNvPr>
            <p:cNvPicPr>
              <a:picLocks noChangeAspect="1"/>
            </p:cNvPicPr>
            <p:nvPr/>
          </p:nvPicPr>
          <p:blipFill>
            <a:blip r:embed="rId4"/>
            <a:stretch>
              <a:fillRect/>
            </a:stretch>
          </p:blipFill>
          <p:spPr>
            <a:xfrm>
              <a:off x="767751" y="886447"/>
              <a:ext cx="7608498" cy="4917110"/>
            </a:xfrm>
            <a:prstGeom prst="rect">
              <a:avLst/>
            </a:prstGeom>
          </p:spPr>
        </p:pic>
      </p:grpSp>
    </p:spTree>
    <p:extLst>
      <p:ext uri="{BB962C8B-B14F-4D97-AF65-F5344CB8AC3E}">
        <p14:creationId xmlns:p14="http://schemas.microsoft.com/office/powerpoint/2010/main" val="350282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6" name="Ryhmä 5">
            <a:extLst>
              <a:ext uri="{FF2B5EF4-FFF2-40B4-BE49-F238E27FC236}">
                <a16:creationId xmlns:a16="http://schemas.microsoft.com/office/drawing/2014/main" id="{7CCC7059-DC50-0076-25D4-05010159B5C9}"/>
              </a:ext>
            </a:extLst>
          </p:cNvPr>
          <p:cNvGrpSpPr/>
          <p:nvPr/>
        </p:nvGrpSpPr>
        <p:grpSpPr>
          <a:xfrm>
            <a:off x="815196" y="790258"/>
            <a:ext cx="8328804" cy="6067742"/>
            <a:chOff x="815196" y="790258"/>
            <a:chExt cx="8328804" cy="6067742"/>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3" name="Kuva 2">
              <a:extLst>
                <a:ext uri="{FF2B5EF4-FFF2-40B4-BE49-F238E27FC236}">
                  <a16:creationId xmlns:a16="http://schemas.microsoft.com/office/drawing/2014/main" id="{56F75321-EBBE-D897-73C3-8FA96C8AAF5A}"/>
                </a:ext>
              </a:extLst>
            </p:cNvPr>
            <p:cNvPicPr>
              <a:picLocks noChangeAspect="1"/>
            </p:cNvPicPr>
            <p:nvPr/>
          </p:nvPicPr>
          <p:blipFill>
            <a:blip r:embed="rId4"/>
            <a:stretch>
              <a:fillRect/>
            </a:stretch>
          </p:blipFill>
          <p:spPr>
            <a:xfrm>
              <a:off x="815196" y="1580819"/>
              <a:ext cx="7513608" cy="3902067"/>
            </a:xfrm>
            <a:prstGeom prst="rect">
              <a:avLst/>
            </a:prstGeom>
          </p:spPr>
        </p:pic>
        <p:sp>
          <p:nvSpPr>
            <p:cNvPr id="4" name="Tekstiruutu 3">
              <a:extLst>
                <a:ext uri="{FF2B5EF4-FFF2-40B4-BE49-F238E27FC236}">
                  <a16:creationId xmlns:a16="http://schemas.microsoft.com/office/drawing/2014/main" id="{095521C5-7A81-1D9C-7AB1-51CBA71AF27C}"/>
                </a:ext>
              </a:extLst>
            </p:cNvPr>
            <p:cNvSpPr txBox="1"/>
            <p:nvPr/>
          </p:nvSpPr>
          <p:spPr>
            <a:xfrm>
              <a:off x="815196" y="790258"/>
              <a:ext cx="3058064" cy="461665"/>
            </a:xfrm>
            <a:prstGeom prst="rect">
              <a:avLst/>
            </a:prstGeom>
            <a:noFill/>
          </p:spPr>
          <p:txBody>
            <a:bodyPr wrap="square" rtlCol="0">
              <a:spAutoFit/>
            </a:bodyPr>
            <a:lstStyle/>
            <a:p>
              <a:r>
                <a:rPr lang="fi-FI" sz="2400" b="1" dirty="0">
                  <a:solidFill>
                    <a:schemeClr val="accent5"/>
                  </a:solidFill>
                </a:rPr>
                <a:t>Diffuusio</a:t>
              </a:r>
              <a:endParaRPr lang="en-FI" sz="2400" b="1" dirty="0">
                <a:solidFill>
                  <a:schemeClr val="accent5"/>
                </a:solidFill>
              </a:endParaRPr>
            </a:p>
          </p:txBody>
        </p:sp>
      </p:grpSp>
    </p:spTree>
    <p:extLst>
      <p:ext uri="{BB962C8B-B14F-4D97-AF65-F5344CB8AC3E}">
        <p14:creationId xmlns:p14="http://schemas.microsoft.com/office/powerpoint/2010/main" val="115517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19228B92-335A-C2C2-8F51-71A002CF2CAD}"/>
              </a:ext>
            </a:extLst>
          </p:cNvPr>
          <p:cNvGrpSpPr/>
          <p:nvPr/>
        </p:nvGrpSpPr>
        <p:grpSpPr>
          <a:xfrm>
            <a:off x="800936" y="1233577"/>
            <a:ext cx="8362664" cy="5624423"/>
            <a:chOff x="781336" y="1233577"/>
            <a:chExt cx="8362664" cy="5624423"/>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DE72BBD0-2E25-3A2E-CAE4-76328006D74A}"/>
                </a:ext>
              </a:extLst>
            </p:cNvPr>
            <p:cNvPicPr>
              <a:picLocks noChangeAspect="1"/>
            </p:cNvPicPr>
            <p:nvPr/>
          </p:nvPicPr>
          <p:blipFill>
            <a:blip r:embed="rId4"/>
            <a:stretch>
              <a:fillRect/>
            </a:stretch>
          </p:blipFill>
          <p:spPr>
            <a:xfrm>
              <a:off x="781336" y="2084321"/>
              <a:ext cx="7435970" cy="3127025"/>
            </a:xfrm>
            <a:prstGeom prst="rect">
              <a:avLst/>
            </a:prstGeom>
          </p:spPr>
        </p:pic>
        <p:sp>
          <p:nvSpPr>
            <p:cNvPr id="6" name="Tekstiruutu 5">
              <a:extLst>
                <a:ext uri="{FF2B5EF4-FFF2-40B4-BE49-F238E27FC236}">
                  <a16:creationId xmlns:a16="http://schemas.microsoft.com/office/drawing/2014/main" id="{E1456B19-7A99-17B0-E667-FC2DEA78747F}"/>
                </a:ext>
              </a:extLst>
            </p:cNvPr>
            <p:cNvSpPr txBox="1"/>
            <p:nvPr/>
          </p:nvSpPr>
          <p:spPr>
            <a:xfrm>
              <a:off x="781336" y="1233577"/>
              <a:ext cx="4756822" cy="461665"/>
            </a:xfrm>
            <a:prstGeom prst="rect">
              <a:avLst/>
            </a:prstGeom>
            <a:noFill/>
          </p:spPr>
          <p:txBody>
            <a:bodyPr wrap="square" rtlCol="0">
              <a:spAutoFit/>
            </a:bodyPr>
            <a:lstStyle/>
            <a:p>
              <a:r>
                <a:rPr lang="fi-FI" sz="2400" b="1" dirty="0">
                  <a:solidFill>
                    <a:schemeClr val="accent5"/>
                  </a:solidFill>
                </a:rPr>
                <a:t>Osmoosi eläinsolussa</a:t>
              </a:r>
              <a:endParaRPr lang="en-FI" sz="2400" b="1" dirty="0">
                <a:solidFill>
                  <a:schemeClr val="accent5"/>
                </a:solidFill>
              </a:endParaRPr>
            </a:p>
          </p:txBody>
        </p:sp>
      </p:grpSp>
      <p:grpSp>
        <p:nvGrpSpPr>
          <p:cNvPr id="16" name="Ryhmä 15">
            <a:extLst>
              <a:ext uri="{FF2B5EF4-FFF2-40B4-BE49-F238E27FC236}">
                <a16:creationId xmlns:a16="http://schemas.microsoft.com/office/drawing/2014/main" id="{B99DB7E6-13EA-7B89-DA1E-DED0CF795DBE}"/>
              </a:ext>
            </a:extLst>
          </p:cNvPr>
          <p:cNvGrpSpPr/>
          <p:nvPr/>
        </p:nvGrpSpPr>
        <p:grpSpPr>
          <a:xfrm>
            <a:off x="2082297" y="3983525"/>
            <a:ext cx="1077450" cy="659133"/>
            <a:chOff x="2082297" y="3983525"/>
            <a:chExt cx="1077450" cy="659133"/>
          </a:xfrm>
        </p:grpSpPr>
        <p:cxnSp>
          <p:nvCxnSpPr>
            <p:cNvPr id="8" name="Suora nuoliyhdysviiva 7">
              <a:extLst>
                <a:ext uri="{FF2B5EF4-FFF2-40B4-BE49-F238E27FC236}">
                  <a16:creationId xmlns:a16="http://schemas.microsoft.com/office/drawing/2014/main" id="{FB590481-8D62-08B3-9ACE-F4E5E1673FFC}"/>
                </a:ext>
              </a:extLst>
            </p:cNvPr>
            <p:cNvCxnSpPr/>
            <p:nvPr/>
          </p:nvCxnSpPr>
          <p:spPr>
            <a:xfrm flipH="1" flipV="1">
              <a:off x="2082297" y="3983525"/>
              <a:ext cx="371192" cy="344031"/>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9" name="Tekstiruutu 8">
              <a:extLst>
                <a:ext uri="{FF2B5EF4-FFF2-40B4-BE49-F238E27FC236}">
                  <a16:creationId xmlns:a16="http://schemas.microsoft.com/office/drawing/2014/main" id="{9C889C2E-83C8-FF8A-3BEB-3B5F9453D996}"/>
                </a:ext>
              </a:extLst>
            </p:cNvPr>
            <p:cNvSpPr txBox="1"/>
            <p:nvPr/>
          </p:nvSpPr>
          <p:spPr>
            <a:xfrm>
              <a:off x="2417363" y="4180993"/>
              <a:ext cx="742384" cy="461665"/>
            </a:xfrm>
            <a:prstGeom prst="rect">
              <a:avLst/>
            </a:prstGeom>
            <a:noFill/>
          </p:spPr>
          <p:txBody>
            <a:bodyPr wrap="square" rtlCol="0">
              <a:spAutoFit/>
            </a:bodyPr>
            <a:lstStyle/>
            <a:p>
              <a:r>
                <a:rPr lang="fi-FI" sz="2400" b="1" dirty="0">
                  <a:solidFill>
                    <a:schemeClr val="accent5"/>
                  </a:solidFill>
                </a:rPr>
                <a:t>H</a:t>
              </a:r>
              <a:r>
                <a:rPr lang="fi-FI" sz="2400" b="1" baseline="-25000" dirty="0">
                  <a:solidFill>
                    <a:schemeClr val="accent5"/>
                  </a:solidFill>
                </a:rPr>
                <a:t>2</a:t>
              </a:r>
              <a:r>
                <a:rPr lang="fi-FI" sz="2400" b="1" dirty="0">
                  <a:solidFill>
                    <a:schemeClr val="accent5"/>
                  </a:solidFill>
                </a:rPr>
                <a:t>O</a:t>
              </a:r>
              <a:endParaRPr lang="en-FI" sz="2400" b="1" dirty="0">
                <a:solidFill>
                  <a:schemeClr val="accent5"/>
                </a:solidFill>
              </a:endParaRPr>
            </a:p>
          </p:txBody>
        </p:sp>
      </p:grpSp>
      <p:grpSp>
        <p:nvGrpSpPr>
          <p:cNvPr id="19" name="Ryhmä 18">
            <a:extLst>
              <a:ext uri="{FF2B5EF4-FFF2-40B4-BE49-F238E27FC236}">
                <a16:creationId xmlns:a16="http://schemas.microsoft.com/office/drawing/2014/main" id="{FE11C8D8-47BC-97F6-9F50-A34DCB1FB929}"/>
              </a:ext>
            </a:extLst>
          </p:cNvPr>
          <p:cNvGrpSpPr/>
          <p:nvPr/>
        </p:nvGrpSpPr>
        <p:grpSpPr>
          <a:xfrm>
            <a:off x="7014061" y="3095191"/>
            <a:ext cx="1087369" cy="604319"/>
            <a:chOff x="7014061" y="3095191"/>
            <a:chExt cx="1087369" cy="604319"/>
          </a:xfrm>
        </p:grpSpPr>
        <p:pic>
          <p:nvPicPr>
            <p:cNvPr id="12" name="Kuva 11">
              <a:extLst>
                <a:ext uri="{FF2B5EF4-FFF2-40B4-BE49-F238E27FC236}">
                  <a16:creationId xmlns:a16="http://schemas.microsoft.com/office/drawing/2014/main" id="{6A3CF4B4-0EDB-807C-5AB7-E8603F565B3E}"/>
                </a:ext>
              </a:extLst>
            </p:cNvPr>
            <p:cNvPicPr>
              <a:picLocks noChangeAspect="1"/>
            </p:cNvPicPr>
            <p:nvPr/>
          </p:nvPicPr>
          <p:blipFill>
            <a:blip r:embed="rId5"/>
            <a:stretch>
              <a:fillRect/>
            </a:stretch>
          </p:blipFill>
          <p:spPr>
            <a:xfrm rot="5400000">
              <a:off x="7001868" y="3211788"/>
              <a:ext cx="499915" cy="475529"/>
            </a:xfrm>
            <a:prstGeom prst="rect">
              <a:avLst/>
            </a:prstGeom>
          </p:spPr>
        </p:pic>
        <p:sp>
          <p:nvSpPr>
            <p:cNvPr id="14" name="Tekstiruutu 13">
              <a:extLst>
                <a:ext uri="{FF2B5EF4-FFF2-40B4-BE49-F238E27FC236}">
                  <a16:creationId xmlns:a16="http://schemas.microsoft.com/office/drawing/2014/main" id="{B58D4906-24AD-7929-1CCA-17B483B7D1ED}"/>
                </a:ext>
              </a:extLst>
            </p:cNvPr>
            <p:cNvSpPr txBox="1"/>
            <p:nvPr/>
          </p:nvSpPr>
          <p:spPr>
            <a:xfrm>
              <a:off x="7359046" y="3095191"/>
              <a:ext cx="742384" cy="461665"/>
            </a:xfrm>
            <a:prstGeom prst="rect">
              <a:avLst/>
            </a:prstGeom>
            <a:noFill/>
          </p:spPr>
          <p:txBody>
            <a:bodyPr wrap="square" rtlCol="0">
              <a:spAutoFit/>
            </a:bodyPr>
            <a:lstStyle/>
            <a:p>
              <a:r>
                <a:rPr lang="fi-FI" sz="2400" b="1" dirty="0">
                  <a:solidFill>
                    <a:schemeClr val="accent5"/>
                  </a:solidFill>
                </a:rPr>
                <a:t>H</a:t>
              </a:r>
              <a:r>
                <a:rPr lang="fi-FI" sz="2400" b="1" baseline="-25000" dirty="0">
                  <a:solidFill>
                    <a:schemeClr val="accent5"/>
                  </a:solidFill>
                </a:rPr>
                <a:t>2</a:t>
              </a:r>
              <a:r>
                <a:rPr lang="fi-FI" sz="2400" b="1" dirty="0">
                  <a:solidFill>
                    <a:schemeClr val="accent5"/>
                  </a:solidFill>
                </a:rPr>
                <a:t>O</a:t>
              </a:r>
              <a:endParaRPr lang="en-FI" sz="2400" b="1" dirty="0">
                <a:solidFill>
                  <a:schemeClr val="accent5"/>
                </a:solidFill>
              </a:endParaRPr>
            </a:p>
          </p:txBody>
        </p:sp>
      </p:grpSp>
      <p:grpSp>
        <p:nvGrpSpPr>
          <p:cNvPr id="18" name="Ryhmä 17">
            <a:extLst>
              <a:ext uri="{FF2B5EF4-FFF2-40B4-BE49-F238E27FC236}">
                <a16:creationId xmlns:a16="http://schemas.microsoft.com/office/drawing/2014/main" id="{3A2B04B7-9018-3F6E-51D6-5D287F1FEB68}"/>
              </a:ext>
            </a:extLst>
          </p:cNvPr>
          <p:cNvGrpSpPr/>
          <p:nvPr/>
        </p:nvGrpSpPr>
        <p:grpSpPr>
          <a:xfrm>
            <a:off x="4732311" y="3095192"/>
            <a:ext cx="1196639" cy="1519742"/>
            <a:chOff x="4732311" y="3095192"/>
            <a:chExt cx="1196639" cy="1519742"/>
          </a:xfrm>
        </p:grpSpPr>
        <p:pic>
          <p:nvPicPr>
            <p:cNvPr id="10" name="Kuva 9">
              <a:extLst>
                <a:ext uri="{FF2B5EF4-FFF2-40B4-BE49-F238E27FC236}">
                  <a16:creationId xmlns:a16="http://schemas.microsoft.com/office/drawing/2014/main" id="{D1AAC12D-BB1B-C71D-C91A-04FA3CB99EC8}"/>
                </a:ext>
              </a:extLst>
            </p:cNvPr>
            <p:cNvPicPr>
              <a:picLocks noChangeAspect="1"/>
            </p:cNvPicPr>
            <p:nvPr/>
          </p:nvPicPr>
          <p:blipFill>
            <a:blip r:embed="rId5"/>
            <a:stretch>
              <a:fillRect/>
            </a:stretch>
          </p:blipFill>
          <p:spPr>
            <a:xfrm>
              <a:off x="4732311" y="3943228"/>
              <a:ext cx="499915" cy="475529"/>
            </a:xfrm>
            <a:prstGeom prst="rect">
              <a:avLst/>
            </a:prstGeom>
          </p:spPr>
        </p:pic>
        <p:grpSp>
          <p:nvGrpSpPr>
            <p:cNvPr id="17" name="Ryhmä 16">
              <a:extLst>
                <a:ext uri="{FF2B5EF4-FFF2-40B4-BE49-F238E27FC236}">
                  <a16:creationId xmlns:a16="http://schemas.microsoft.com/office/drawing/2014/main" id="{41E65A82-81D2-9908-4AF5-3AD6CD0A78D1}"/>
                </a:ext>
              </a:extLst>
            </p:cNvPr>
            <p:cNvGrpSpPr/>
            <p:nvPr/>
          </p:nvGrpSpPr>
          <p:grpSpPr>
            <a:xfrm>
              <a:off x="4832175" y="3095192"/>
              <a:ext cx="1096775" cy="1519742"/>
              <a:chOff x="4832175" y="3095192"/>
              <a:chExt cx="1096775" cy="1519742"/>
            </a:xfrm>
          </p:grpSpPr>
          <p:pic>
            <p:nvPicPr>
              <p:cNvPr id="11" name="Kuva 10">
                <a:extLst>
                  <a:ext uri="{FF2B5EF4-FFF2-40B4-BE49-F238E27FC236}">
                    <a16:creationId xmlns:a16="http://schemas.microsoft.com/office/drawing/2014/main" id="{488BA033-168F-BA26-3951-4947BBC376DF}"/>
                  </a:ext>
                </a:extLst>
              </p:cNvPr>
              <p:cNvPicPr>
                <a:picLocks noChangeAspect="1"/>
              </p:cNvPicPr>
              <p:nvPr/>
            </p:nvPicPr>
            <p:blipFill>
              <a:blip r:embed="rId5"/>
              <a:stretch>
                <a:fillRect/>
              </a:stretch>
            </p:blipFill>
            <p:spPr>
              <a:xfrm rot="5400000">
                <a:off x="4819982" y="3191235"/>
                <a:ext cx="499915" cy="475529"/>
              </a:xfrm>
              <a:prstGeom prst="rect">
                <a:avLst/>
              </a:prstGeom>
            </p:spPr>
          </p:pic>
          <p:sp>
            <p:nvSpPr>
              <p:cNvPr id="13" name="Tekstiruutu 12">
                <a:extLst>
                  <a:ext uri="{FF2B5EF4-FFF2-40B4-BE49-F238E27FC236}">
                    <a16:creationId xmlns:a16="http://schemas.microsoft.com/office/drawing/2014/main" id="{3629FAD2-5358-C334-9163-E6661A66A1C2}"/>
                  </a:ext>
                </a:extLst>
              </p:cNvPr>
              <p:cNvSpPr txBox="1"/>
              <p:nvPr/>
            </p:nvSpPr>
            <p:spPr>
              <a:xfrm>
                <a:off x="5186566" y="3095192"/>
                <a:ext cx="742384" cy="461665"/>
              </a:xfrm>
              <a:prstGeom prst="rect">
                <a:avLst/>
              </a:prstGeom>
              <a:noFill/>
            </p:spPr>
            <p:txBody>
              <a:bodyPr wrap="square" rtlCol="0">
                <a:spAutoFit/>
              </a:bodyPr>
              <a:lstStyle/>
              <a:p>
                <a:r>
                  <a:rPr lang="fi-FI" sz="2400" b="1" dirty="0">
                    <a:solidFill>
                      <a:schemeClr val="accent5"/>
                    </a:solidFill>
                  </a:rPr>
                  <a:t>H</a:t>
                </a:r>
                <a:r>
                  <a:rPr lang="fi-FI" sz="2400" b="1" baseline="-25000" dirty="0">
                    <a:solidFill>
                      <a:schemeClr val="accent5"/>
                    </a:solidFill>
                  </a:rPr>
                  <a:t>2</a:t>
                </a:r>
                <a:r>
                  <a:rPr lang="fi-FI" sz="2400" b="1" dirty="0">
                    <a:solidFill>
                      <a:schemeClr val="accent5"/>
                    </a:solidFill>
                  </a:rPr>
                  <a:t>O</a:t>
                </a:r>
                <a:endParaRPr lang="en-FI" sz="2400" b="1" dirty="0">
                  <a:solidFill>
                    <a:schemeClr val="accent5"/>
                  </a:solidFill>
                </a:endParaRPr>
              </a:p>
            </p:txBody>
          </p:sp>
          <p:sp>
            <p:nvSpPr>
              <p:cNvPr id="15" name="Tekstiruutu 14">
                <a:extLst>
                  <a:ext uri="{FF2B5EF4-FFF2-40B4-BE49-F238E27FC236}">
                    <a16:creationId xmlns:a16="http://schemas.microsoft.com/office/drawing/2014/main" id="{B1ED7611-C344-3BE7-BAAB-A2F2B20A0883}"/>
                  </a:ext>
                </a:extLst>
              </p:cNvPr>
              <p:cNvSpPr txBox="1"/>
              <p:nvPr/>
            </p:nvSpPr>
            <p:spPr>
              <a:xfrm>
                <a:off x="5186566" y="4153269"/>
                <a:ext cx="742384" cy="461665"/>
              </a:xfrm>
              <a:prstGeom prst="rect">
                <a:avLst/>
              </a:prstGeom>
              <a:noFill/>
            </p:spPr>
            <p:txBody>
              <a:bodyPr wrap="square" rtlCol="0">
                <a:spAutoFit/>
              </a:bodyPr>
              <a:lstStyle/>
              <a:p>
                <a:r>
                  <a:rPr lang="fi-FI" sz="2400" b="1" dirty="0">
                    <a:solidFill>
                      <a:schemeClr val="accent5"/>
                    </a:solidFill>
                  </a:rPr>
                  <a:t>H</a:t>
                </a:r>
                <a:r>
                  <a:rPr lang="fi-FI" sz="2400" b="1" baseline="-25000" dirty="0">
                    <a:solidFill>
                      <a:schemeClr val="accent5"/>
                    </a:solidFill>
                  </a:rPr>
                  <a:t>2</a:t>
                </a:r>
                <a:r>
                  <a:rPr lang="fi-FI" sz="2400" b="1" dirty="0">
                    <a:solidFill>
                      <a:schemeClr val="accent5"/>
                    </a:solidFill>
                  </a:rPr>
                  <a:t>O</a:t>
                </a:r>
                <a:endParaRPr lang="en-FI" sz="2400" b="1" dirty="0">
                  <a:solidFill>
                    <a:schemeClr val="accent5"/>
                  </a:solidFill>
                </a:endParaRPr>
              </a:p>
            </p:txBody>
          </p:sp>
        </p:grpSp>
      </p:grpSp>
    </p:spTree>
    <p:extLst>
      <p:ext uri="{BB962C8B-B14F-4D97-AF65-F5344CB8AC3E}">
        <p14:creationId xmlns:p14="http://schemas.microsoft.com/office/powerpoint/2010/main" val="388264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p:cNvSpPr txBox="1"/>
          <p:nvPr/>
        </p:nvSpPr>
        <p:spPr>
          <a:xfrm>
            <a:off x="1099815" y="1054443"/>
            <a:ext cx="7117491" cy="646331"/>
          </a:xfrm>
          <a:prstGeom prst="rect">
            <a:avLst/>
          </a:prstGeom>
          <a:noFill/>
        </p:spPr>
        <p:txBody>
          <a:bodyPr wrap="square" rtlCol="0">
            <a:spAutoFit/>
          </a:bodyPr>
          <a:lstStyle/>
          <a:p>
            <a:endParaRPr lang="fi-FI" dirty="0"/>
          </a:p>
          <a:p>
            <a:endParaRPr lang="fi-FI" dirty="0"/>
          </a:p>
        </p:txBody>
      </p:sp>
      <p:grpSp>
        <p:nvGrpSpPr>
          <p:cNvPr id="7" name="Ryhmä 6">
            <a:extLst>
              <a:ext uri="{FF2B5EF4-FFF2-40B4-BE49-F238E27FC236}">
                <a16:creationId xmlns:a16="http://schemas.microsoft.com/office/drawing/2014/main" id="{EC41EC81-9719-C05C-827C-DEA962523228}"/>
              </a:ext>
            </a:extLst>
          </p:cNvPr>
          <p:cNvGrpSpPr/>
          <p:nvPr/>
        </p:nvGrpSpPr>
        <p:grpSpPr>
          <a:xfrm>
            <a:off x="761114" y="1352554"/>
            <a:ext cx="8382886" cy="5505446"/>
            <a:chOff x="761114" y="1352554"/>
            <a:chExt cx="8382886" cy="5505446"/>
          </a:xfrm>
        </p:grpSpPr>
        <p:pic>
          <p:nvPicPr>
            <p:cNvPr id="2" name="Kuva 1">
              <a:extLst>
                <a:ext uri="{FF2B5EF4-FFF2-40B4-BE49-F238E27FC236}">
                  <a16:creationId xmlns:a16="http://schemas.microsoft.com/office/drawing/2014/main" id="{BAF67EA2-31E6-19C0-21D4-01EE582C9990}"/>
                </a:ext>
              </a:extLst>
            </p:cNvPr>
            <p:cNvPicPr>
              <a:picLocks noChangeAspect="1"/>
            </p:cNvPicPr>
            <p:nvPr/>
          </p:nvPicPr>
          <p:blipFill>
            <a:blip r:embed="rId3"/>
            <a:stretch>
              <a:fillRect/>
            </a:stretch>
          </p:blipFill>
          <p:spPr>
            <a:xfrm>
              <a:off x="8217328" y="6303216"/>
              <a:ext cx="926672" cy="554784"/>
            </a:xfrm>
            <a:prstGeom prst="rect">
              <a:avLst/>
            </a:prstGeom>
          </p:spPr>
        </p:pic>
        <p:pic>
          <p:nvPicPr>
            <p:cNvPr id="4" name="Kuva 3">
              <a:extLst>
                <a:ext uri="{FF2B5EF4-FFF2-40B4-BE49-F238E27FC236}">
                  <a16:creationId xmlns:a16="http://schemas.microsoft.com/office/drawing/2014/main" id="{5FA49C7D-A087-8B71-011D-4DB48C22EFF5}"/>
                </a:ext>
              </a:extLst>
            </p:cNvPr>
            <p:cNvPicPr>
              <a:picLocks noChangeAspect="1"/>
            </p:cNvPicPr>
            <p:nvPr/>
          </p:nvPicPr>
          <p:blipFill>
            <a:blip r:embed="rId4"/>
            <a:stretch>
              <a:fillRect/>
            </a:stretch>
          </p:blipFill>
          <p:spPr>
            <a:xfrm>
              <a:off x="761114" y="2236458"/>
              <a:ext cx="7456192" cy="3182854"/>
            </a:xfrm>
            <a:prstGeom prst="rect">
              <a:avLst/>
            </a:prstGeom>
          </p:spPr>
        </p:pic>
        <p:sp>
          <p:nvSpPr>
            <p:cNvPr id="6" name="Tekstiruutu 5">
              <a:extLst>
                <a:ext uri="{FF2B5EF4-FFF2-40B4-BE49-F238E27FC236}">
                  <a16:creationId xmlns:a16="http://schemas.microsoft.com/office/drawing/2014/main" id="{C791047D-ABC6-7078-4552-F0C1947A3791}"/>
                </a:ext>
              </a:extLst>
            </p:cNvPr>
            <p:cNvSpPr txBox="1"/>
            <p:nvPr/>
          </p:nvSpPr>
          <p:spPr>
            <a:xfrm>
              <a:off x="761114" y="1352554"/>
              <a:ext cx="4811550" cy="461665"/>
            </a:xfrm>
            <a:prstGeom prst="rect">
              <a:avLst/>
            </a:prstGeom>
            <a:noFill/>
          </p:spPr>
          <p:txBody>
            <a:bodyPr wrap="square" rtlCol="0">
              <a:spAutoFit/>
            </a:bodyPr>
            <a:lstStyle/>
            <a:p>
              <a:r>
                <a:rPr lang="fi-FI" sz="2400" b="1" dirty="0">
                  <a:solidFill>
                    <a:schemeClr val="accent5"/>
                  </a:solidFill>
                </a:rPr>
                <a:t>Osmoosi kasvisolussa</a:t>
              </a:r>
              <a:endParaRPr lang="en-FI" sz="2400" b="1" dirty="0">
                <a:solidFill>
                  <a:schemeClr val="accent5"/>
                </a:solidFill>
              </a:endParaRPr>
            </a:p>
          </p:txBody>
        </p:sp>
      </p:grpSp>
      <p:grpSp>
        <p:nvGrpSpPr>
          <p:cNvPr id="19" name="Ryhmä 18">
            <a:extLst>
              <a:ext uri="{FF2B5EF4-FFF2-40B4-BE49-F238E27FC236}">
                <a16:creationId xmlns:a16="http://schemas.microsoft.com/office/drawing/2014/main" id="{C7F9FD33-A834-4107-855A-BEC62D2B7971}"/>
              </a:ext>
            </a:extLst>
          </p:cNvPr>
          <p:cNvGrpSpPr/>
          <p:nvPr/>
        </p:nvGrpSpPr>
        <p:grpSpPr>
          <a:xfrm>
            <a:off x="828212" y="3198167"/>
            <a:ext cx="928160" cy="559021"/>
            <a:chOff x="828212" y="3198167"/>
            <a:chExt cx="928160" cy="559021"/>
          </a:xfrm>
        </p:grpSpPr>
        <p:sp>
          <p:nvSpPr>
            <p:cNvPr id="8" name="Tekstiruutu 7">
              <a:extLst>
                <a:ext uri="{FF2B5EF4-FFF2-40B4-BE49-F238E27FC236}">
                  <a16:creationId xmlns:a16="http://schemas.microsoft.com/office/drawing/2014/main" id="{7A062F51-2A3A-DBBD-86A0-F3B1466B891C}"/>
                </a:ext>
              </a:extLst>
            </p:cNvPr>
            <p:cNvSpPr txBox="1"/>
            <p:nvPr/>
          </p:nvSpPr>
          <p:spPr>
            <a:xfrm>
              <a:off x="828212" y="3198167"/>
              <a:ext cx="742384" cy="461665"/>
            </a:xfrm>
            <a:prstGeom prst="rect">
              <a:avLst/>
            </a:prstGeom>
            <a:noFill/>
          </p:spPr>
          <p:txBody>
            <a:bodyPr wrap="square" rtlCol="0">
              <a:spAutoFit/>
            </a:bodyPr>
            <a:lstStyle/>
            <a:p>
              <a:r>
                <a:rPr lang="fi-FI" sz="2400" b="1" dirty="0">
                  <a:solidFill>
                    <a:schemeClr val="accent5"/>
                  </a:solidFill>
                </a:rPr>
                <a:t>H</a:t>
              </a:r>
              <a:r>
                <a:rPr lang="fi-FI" sz="2400" b="1" baseline="-25000" dirty="0">
                  <a:solidFill>
                    <a:schemeClr val="accent5"/>
                  </a:solidFill>
                </a:rPr>
                <a:t>2</a:t>
              </a:r>
              <a:r>
                <a:rPr lang="fi-FI" sz="2400" b="1" dirty="0">
                  <a:solidFill>
                    <a:schemeClr val="accent5"/>
                  </a:solidFill>
                </a:rPr>
                <a:t>O</a:t>
              </a:r>
              <a:endParaRPr lang="en-FI" sz="2400" b="1" dirty="0">
                <a:solidFill>
                  <a:schemeClr val="accent5"/>
                </a:solidFill>
              </a:endParaRPr>
            </a:p>
          </p:txBody>
        </p:sp>
        <p:cxnSp>
          <p:nvCxnSpPr>
            <p:cNvPr id="12" name="Suora nuoliyhdysviiva 11">
              <a:extLst>
                <a:ext uri="{FF2B5EF4-FFF2-40B4-BE49-F238E27FC236}">
                  <a16:creationId xmlns:a16="http://schemas.microsoft.com/office/drawing/2014/main" id="{44B9DB18-FC4F-DEBD-3284-C2B0795926CD}"/>
                </a:ext>
              </a:extLst>
            </p:cNvPr>
            <p:cNvCxnSpPr/>
            <p:nvPr/>
          </p:nvCxnSpPr>
          <p:spPr>
            <a:xfrm>
              <a:off x="1348966" y="3594226"/>
              <a:ext cx="407406" cy="162962"/>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Ryhmä 19">
            <a:extLst>
              <a:ext uri="{FF2B5EF4-FFF2-40B4-BE49-F238E27FC236}">
                <a16:creationId xmlns:a16="http://schemas.microsoft.com/office/drawing/2014/main" id="{33F505B1-A0D3-9F73-702F-69057033801D}"/>
              </a:ext>
            </a:extLst>
          </p:cNvPr>
          <p:cNvGrpSpPr/>
          <p:nvPr/>
        </p:nvGrpSpPr>
        <p:grpSpPr>
          <a:xfrm>
            <a:off x="3166889" y="3198167"/>
            <a:ext cx="1099941" cy="1387782"/>
            <a:chOff x="3166889" y="3198167"/>
            <a:chExt cx="1099941" cy="1387782"/>
          </a:xfrm>
        </p:grpSpPr>
        <p:sp>
          <p:nvSpPr>
            <p:cNvPr id="9" name="Tekstiruutu 8">
              <a:extLst>
                <a:ext uri="{FF2B5EF4-FFF2-40B4-BE49-F238E27FC236}">
                  <a16:creationId xmlns:a16="http://schemas.microsoft.com/office/drawing/2014/main" id="{4AE08F02-F95A-CDD5-0707-6848382E184E}"/>
                </a:ext>
              </a:extLst>
            </p:cNvPr>
            <p:cNvSpPr txBox="1"/>
            <p:nvPr/>
          </p:nvSpPr>
          <p:spPr>
            <a:xfrm>
              <a:off x="3166889" y="3198167"/>
              <a:ext cx="742384" cy="461665"/>
            </a:xfrm>
            <a:prstGeom prst="rect">
              <a:avLst/>
            </a:prstGeom>
            <a:noFill/>
          </p:spPr>
          <p:txBody>
            <a:bodyPr wrap="square" rtlCol="0">
              <a:spAutoFit/>
            </a:bodyPr>
            <a:lstStyle/>
            <a:p>
              <a:r>
                <a:rPr lang="fi-FI" sz="2400" b="1" dirty="0">
                  <a:solidFill>
                    <a:schemeClr val="accent5"/>
                  </a:solidFill>
                </a:rPr>
                <a:t>H</a:t>
              </a:r>
              <a:r>
                <a:rPr lang="fi-FI" sz="2400" b="1" baseline="-25000" dirty="0">
                  <a:solidFill>
                    <a:schemeClr val="accent5"/>
                  </a:solidFill>
                </a:rPr>
                <a:t>2</a:t>
              </a:r>
              <a:r>
                <a:rPr lang="fi-FI" sz="2400" b="1" dirty="0">
                  <a:solidFill>
                    <a:schemeClr val="accent5"/>
                  </a:solidFill>
                </a:rPr>
                <a:t>O</a:t>
              </a:r>
              <a:endParaRPr lang="en-FI" sz="2400" b="1" dirty="0">
                <a:solidFill>
                  <a:schemeClr val="accent5"/>
                </a:solidFill>
              </a:endParaRPr>
            </a:p>
          </p:txBody>
        </p:sp>
        <p:sp>
          <p:nvSpPr>
            <p:cNvPr id="10" name="Tekstiruutu 9">
              <a:extLst>
                <a:ext uri="{FF2B5EF4-FFF2-40B4-BE49-F238E27FC236}">
                  <a16:creationId xmlns:a16="http://schemas.microsoft.com/office/drawing/2014/main" id="{160136D0-BBB7-7C4B-1815-D808EA06F154}"/>
                </a:ext>
              </a:extLst>
            </p:cNvPr>
            <p:cNvSpPr txBox="1"/>
            <p:nvPr/>
          </p:nvSpPr>
          <p:spPr>
            <a:xfrm>
              <a:off x="3166889" y="4124284"/>
              <a:ext cx="742384" cy="461665"/>
            </a:xfrm>
            <a:prstGeom prst="rect">
              <a:avLst/>
            </a:prstGeom>
            <a:noFill/>
          </p:spPr>
          <p:txBody>
            <a:bodyPr wrap="square" rtlCol="0">
              <a:spAutoFit/>
            </a:bodyPr>
            <a:lstStyle/>
            <a:p>
              <a:r>
                <a:rPr lang="fi-FI" sz="2400" b="1" dirty="0">
                  <a:solidFill>
                    <a:schemeClr val="accent5"/>
                  </a:solidFill>
                </a:rPr>
                <a:t>H</a:t>
              </a:r>
              <a:r>
                <a:rPr lang="fi-FI" sz="2400" b="1" baseline="-25000" dirty="0">
                  <a:solidFill>
                    <a:schemeClr val="accent5"/>
                  </a:solidFill>
                </a:rPr>
                <a:t>2</a:t>
              </a:r>
              <a:r>
                <a:rPr lang="fi-FI" sz="2400" b="1" dirty="0">
                  <a:solidFill>
                    <a:schemeClr val="accent5"/>
                  </a:solidFill>
                </a:rPr>
                <a:t>O</a:t>
              </a:r>
              <a:endParaRPr lang="en-FI" sz="2400" b="1" dirty="0">
                <a:solidFill>
                  <a:schemeClr val="accent5"/>
                </a:solidFill>
              </a:endParaRPr>
            </a:p>
          </p:txBody>
        </p:sp>
        <p:pic>
          <p:nvPicPr>
            <p:cNvPr id="13" name="Kuva 12">
              <a:extLst>
                <a:ext uri="{FF2B5EF4-FFF2-40B4-BE49-F238E27FC236}">
                  <a16:creationId xmlns:a16="http://schemas.microsoft.com/office/drawing/2014/main" id="{22BBD80E-11E1-A5FF-F8B8-42B6D9408DD3}"/>
                </a:ext>
              </a:extLst>
            </p:cNvPr>
            <p:cNvPicPr>
              <a:picLocks noChangeAspect="1"/>
            </p:cNvPicPr>
            <p:nvPr/>
          </p:nvPicPr>
          <p:blipFill>
            <a:blip r:embed="rId5"/>
            <a:stretch>
              <a:fillRect/>
            </a:stretch>
          </p:blipFill>
          <p:spPr>
            <a:xfrm>
              <a:off x="3736432" y="3545447"/>
              <a:ext cx="530398" cy="292633"/>
            </a:xfrm>
            <a:prstGeom prst="rect">
              <a:avLst/>
            </a:prstGeom>
          </p:spPr>
        </p:pic>
        <p:pic>
          <p:nvPicPr>
            <p:cNvPr id="14" name="Kuva 13">
              <a:extLst>
                <a:ext uri="{FF2B5EF4-FFF2-40B4-BE49-F238E27FC236}">
                  <a16:creationId xmlns:a16="http://schemas.microsoft.com/office/drawing/2014/main" id="{649F5F7E-5EE1-4C01-151D-32F3F67A595B}"/>
                </a:ext>
              </a:extLst>
            </p:cNvPr>
            <p:cNvPicPr>
              <a:picLocks noChangeAspect="1"/>
            </p:cNvPicPr>
            <p:nvPr/>
          </p:nvPicPr>
          <p:blipFill>
            <a:blip r:embed="rId5"/>
            <a:stretch>
              <a:fillRect/>
            </a:stretch>
          </p:blipFill>
          <p:spPr>
            <a:xfrm rot="7638729">
              <a:off x="3694036" y="4161212"/>
              <a:ext cx="530398" cy="292633"/>
            </a:xfrm>
            <a:prstGeom prst="rect">
              <a:avLst/>
            </a:prstGeom>
          </p:spPr>
        </p:pic>
      </p:grpSp>
      <p:grpSp>
        <p:nvGrpSpPr>
          <p:cNvPr id="21" name="Ryhmä 20">
            <a:extLst>
              <a:ext uri="{FF2B5EF4-FFF2-40B4-BE49-F238E27FC236}">
                <a16:creationId xmlns:a16="http://schemas.microsoft.com/office/drawing/2014/main" id="{FE2EC12E-35EE-F6D1-1D8B-DB9D7710FF5C}"/>
              </a:ext>
            </a:extLst>
          </p:cNvPr>
          <p:cNvGrpSpPr/>
          <p:nvPr/>
        </p:nvGrpSpPr>
        <p:grpSpPr>
          <a:xfrm>
            <a:off x="5830660" y="3784919"/>
            <a:ext cx="888700" cy="800330"/>
            <a:chOff x="5830660" y="3784919"/>
            <a:chExt cx="888700" cy="800330"/>
          </a:xfrm>
        </p:grpSpPr>
        <p:sp>
          <p:nvSpPr>
            <p:cNvPr id="11" name="Tekstiruutu 10">
              <a:extLst>
                <a:ext uri="{FF2B5EF4-FFF2-40B4-BE49-F238E27FC236}">
                  <a16:creationId xmlns:a16="http://schemas.microsoft.com/office/drawing/2014/main" id="{C6CCA902-F920-6E0E-0226-47DBD2311577}"/>
                </a:ext>
              </a:extLst>
            </p:cNvPr>
            <p:cNvSpPr txBox="1"/>
            <p:nvPr/>
          </p:nvSpPr>
          <p:spPr>
            <a:xfrm>
              <a:off x="5830660" y="4123584"/>
              <a:ext cx="742384" cy="461665"/>
            </a:xfrm>
            <a:prstGeom prst="rect">
              <a:avLst/>
            </a:prstGeom>
            <a:noFill/>
          </p:spPr>
          <p:txBody>
            <a:bodyPr wrap="square" rtlCol="0">
              <a:spAutoFit/>
            </a:bodyPr>
            <a:lstStyle/>
            <a:p>
              <a:r>
                <a:rPr lang="fi-FI" sz="2400" b="1" dirty="0">
                  <a:solidFill>
                    <a:schemeClr val="accent5"/>
                  </a:solidFill>
                </a:rPr>
                <a:t>H</a:t>
              </a:r>
              <a:r>
                <a:rPr lang="fi-FI" sz="2400" b="1" baseline="-25000" dirty="0">
                  <a:solidFill>
                    <a:schemeClr val="accent5"/>
                  </a:solidFill>
                </a:rPr>
                <a:t>2</a:t>
              </a:r>
              <a:r>
                <a:rPr lang="fi-FI" sz="2400" b="1" dirty="0">
                  <a:solidFill>
                    <a:schemeClr val="accent5"/>
                  </a:solidFill>
                </a:rPr>
                <a:t>O</a:t>
              </a:r>
              <a:endParaRPr lang="en-FI" sz="2400" b="1" dirty="0">
                <a:solidFill>
                  <a:schemeClr val="accent5"/>
                </a:solidFill>
              </a:endParaRPr>
            </a:p>
          </p:txBody>
        </p:sp>
        <p:pic>
          <p:nvPicPr>
            <p:cNvPr id="15" name="Kuva 14">
              <a:extLst>
                <a:ext uri="{FF2B5EF4-FFF2-40B4-BE49-F238E27FC236}">
                  <a16:creationId xmlns:a16="http://schemas.microsoft.com/office/drawing/2014/main" id="{4C968E73-1703-DB39-ECE8-E3B03F3BC8DA}"/>
                </a:ext>
              </a:extLst>
            </p:cNvPr>
            <p:cNvPicPr>
              <a:picLocks noChangeAspect="1"/>
            </p:cNvPicPr>
            <p:nvPr/>
          </p:nvPicPr>
          <p:blipFill>
            <a:blip r:embed="rId6"/>
            <a:stretch>
              <a:fillRect/>
            </a:stretch>
          </p:blipFill>
          <p:spPr>
            <a:xfrm>
              <a:off x="6158479" y="3784919"/>
              <a:ext cx="560881" cy="603556"/>
            </a:xfrm>
            <a:prstGeom prst="rect">
              <a:avLst/>
            </a:prstGeom>
          </p:spPr>
        </p:pic>
      </p:grpSp>
      <p:grpSp>
        <p:nvGrpSpPr>
          <p:cNvPr id="22" name="Ryhmä 21">
            <a:extLst>
              <a:ext uri="{FF2B5EF4-FFF2-40B4-BE49-F238E27FC236}">
                <a16:creationId xmlns:a16="http://schemas.microsoft.com/office/drawing/2014/main" id="{0B5F1BFF-FDE7-9D2C-FB00-FD55B2186453}"/>
              </a:ext>
            </a:extLst>
          </p:cNvPr>
          <p:cNvGrpSpPr/>
          <p:nvPr/>
        </p:nvGrpSpPr>
        <p:grpSpPr>
          <a:xfrm>
            <a:off x="7260879" y="3401831"/>
            <a:ext cx="1356550" cy="1200329"/>
            <a:chOff x="7260879" y="3401831"/>
            <a:chExt cx="1356550" cy="1200329"/>
          </a:xfrm>
        </p:grpSpPr>
        <p:sp>
          <p:nvSpPr>
            <p:cNvPr id="16" name="Tekstiruutu 15">
              <a:extLst>
                <a:ext uri="{FF2B5EF4-FFF2-40B4-BE49-F238E27FC236}">
                  <a16:creationId xmlns:a16="http://schemas.microsoft.com/office/drawing/2014/main" id="{9330F302-9D8B-C9B3-9156-762FD80464DD}"/>
                </a:ext>
              </a:extLst>
            </p:cNvPr>
            <p:cNvSpPr txBox="1"/>
            <p:nvPr/>
          </p:nvSpPr>
          <p:spPr>
            <a:xfrm>
              <a:off x="7526027" y="3401831"/>
              <a:ext cx="1091402" cy="1200329"/>
            </a:xfrm>
            <a:prstGeom prst="rect">
              <a:avLst/>
            </a:prstGeom>
            <a:noFill/>
          </p:spPr>
          <p:txBody>
            <a:bodyPr wrap="square" rtlCol="0">
              <a:spAutoFit/>
            </a:bodyPr>
            <a:lstStyle/>
            <a:p>
              <a:r>
                <a:rPr lang="fi-FI" dirty="0"/>
                <a:t>solukalvo irtoaa solu-seinästä</a:t>
              </a:r>
              <a:endParaRPr lang="en-FI" dirty="0"/>
            </a:p>
          </p:txBody>
        </p:sp>
        <p:cxnSp>
          <p:nvCxnSpPr>
            <p:cNvPr id="18" name="Suora yhdysviiva 17">
              <a:extLst>
                <a:ext uri="{FF2B5EF4-FFF2-40B4-BE49-F238E27FC236}">
                  <a16:creationId xmlns:a16="http://schemas.microsoft.com/office/drawing/2014/main" id="{909CA1A6-5EEF-7714-6213-1C5B8A018FC5}"/>
                </a:ext>
              </a:extLst>
            </p:cNvPr>
            <p:cNvCxnSpPr/>
            <p:nvPr/>
          </p:nvCxnSpPr>
          <p:spPr>
            <a:xfrm flipH="1">
              <a:off x="7260879" y="3594226"/>
              <a:ext cx="328383" cy="1629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01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974581-4bbf-443e-902f-14073e9fb4f6" xsi:nil="true"/>
    <lcf76f155ced4ddcb4097134ff3c332f xmlns="b6c2cde3-2717-4ff6-a38c-3daa2323fae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97445E43AA17E544BF3234084398B6DA" ma:contentTypeVersion="16" ma:contentTypeDescription="Luo uusi asiakirja." ma:contentTypeScope="" ma:versionID="6d32bc0a5350130e1155171d60d6af31">
  <xsd:schema xmlns:xsd="http://www.w3.org/2001/XMLSchema" xmlns:xs="http://www.w3.org/2001/XMLSchema" xmlns:p="http://schemas.microsoft.com/office/2006/metadata/properties" xmlns:ns2="b6c2cde3-2717-4ff6-a38c-3daa2323faef" xmlns:ns3="188ce216-e63f-4f7a-b5ea-54779d630909" xmlns:ns4="f0974581-4bbf-443e-902f-14073e9fb4f6" targetNamespace="http://schemas.microsoft.com/office/2006/metadata/properties" ma:root="true" ma:fieldsID="40000b2e13642fc630dde88d24385f36" ns2:_="" ns3:_="" ns4:_="">
    <xsd:import namespace="b6c2cde3-2717-4ff6-a38c-3daa2323faef"/>
    <xsd:import namespace="188ce216-e63f-4f7a-b5ea-54779d630909"/>
    <xsd:import namespace="f0974581-4bbf-443e-902f-14073e9fb4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2cde3-2717-4ff6-a38c-3daa2323f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4d49524a-21d1-44ef-b988-918b9b43375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8ce216-e63f-4f7a-b5ea-54779d630909"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74581-4bbf-443e-902f-14073e9fb4f6"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b3685d6-be19-478c-a27c-51c5a5e4c2ee}" ma:internalName="TaxCatchAll" ma:showField="CatchAllData" ma:web="188ce216-e63f-4f7a-b5ea-54779d6309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D31404-D2B7-47B7-A805-C4C31463BB90}">
  <ds:schemaRefs>
    <ds:schemaRef ds:uri="http://schemas.microsoft.com/office/2006/metadata/properties"/>
    <ds:schemaRef ds:uri="http://schemas.microsoft.com/office/infopath/2007/PartnerControls"/>
    <ds:schemaRef ds:uri="f0974581-4bbf-443e-902f-14073e9fb4f6"/>
    <ds:schemaRef ds:uri="b6c2cde3-2717-4ff6-a38c-3daa2323faef"/>
  </ds:schemaRefs>
</ds:datastoreItem>
</file>

<file path=customXml/itemProps2.xml><?xml version="1.0" encoding="utf-8"?>
<ds:datastoreItem xmlns:ds="http://schemas.openxmlformats.org/officeDocument/2006/customXml" ds:itemID="{23724D08-9104-44A7-A90F-823F45AC4CE0}">
  <ds:schemaRefs>
    <ds:schemaRef ds:uri="http://schemas.microsoft.com/sharepoint/v3/contenttype/forms"/>
  </ds:schemaRefs>
</ds:datastoreItem>
</file>

<file path=customXml/itemProps3.xml><?xml version="1.0" encoding="utf-8"?>
<ds:datastoreItem xmlns:ds="http://schemas.openxmlformats.org/officeDocument/2006/customXml" ds:itemID="{08628766-8BC5-4B92-B396-7FF86BE9F6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2cde3-2717-4ff6-a38c-3daa2323faef"/>
    <ds:schemaRef ds:uri="188ce216-e63f-4f7a-b5ea-54779d630909"/>
    <ds:schemaRef ds:uri="f0974581-4bbf-443e-902f-14073e9fb4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768</TotalTime>
  <Words>618</Words>
  <Application>Microsoft Office PowerPoint</Application>
  <PresentationFormat>Näytössä katseltava diaesitys (4:3)</PresentationFormat>
  <Paragraphs>63</Paragraphs>
  <Slides>14</Slides>
  <Notes>11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Calibri Light</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Jari Kolehmainen</dc:creator>
  <cp:lastModifiedBy>Holopainen Anna K</cp:lastModifiedBy>
  <cp:revision>68</cp:revision>
  <dcterms:created xsi:type="dcterms:W3CDTF">2020-10-16T11:07:14Z</dcterms:created>
  <dcterms:modified xsi:type="dcterms:W3CDTF">2023-04-20T05:14:16Z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0x01010097445E43AA17E544BF3234084398B6DA</vt:lpwstr>
  </property>
</Properties>
</file>