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7" r:id="rId5"/>
    <p:sldId id="266" r:id="rId6"/>
    <p:sldId id="268" r:id="rId7"/>
    <p:sldId id="269" r:id="rId8"/>
    <p:sldId id="270" r:id="rId9"/>
    <p:sldId id="271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91" r:id="rId21"/>
    <p:sldId id="281" r:id="rId22"/>
    <p:sldId id="282" r:id="rId23"/>
    <p:sldId id="283" r:id="rId24"/>
    <p:sldId id="289" r:id="rId25"/>
    <p:sldId id="290" r:id="rId26"/>
    <p:sldId id="284" r:id="rId27"/>
    <p:sldId id="285" r:id="rId28"/>
    <p:sldId id="286" r:id="rId29"/>
    <p:sldId id="288" r:id="rId3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5256-2317-46A8-95E6-22F6CE3BBF74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BE78-088C-43D2-9329-7311B71F62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8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Kromosomi muodostuu yhdestä DNA-molekyylistä ja siihen kiinnittyneistä proteiineista eli </a:t>
            </a:r>
            <a:r>
              <a:rPr lang="fi-FI" dirty="0" err="1"/>
              <a:t>histoneista</a:t>
            </a:r>
            <a:r>
              <a:rPr lang="fi-FI" dirty="0"/>
              <a:t>. Tätä DNA:n ja </a:t>
            </a:r>
            <a:r>
              <a:rPr lang="fi-FI" dirty="0" err="1"/>
              <a:t>histoniproteiinien</a:t>
            </a:r>
            <a:r>
              <a:rPr lang="fi-FI" dirty="0"/>
              <a:t> muodostamaa kokonaisuutta kutsutaan </a:t>
            </a:r>
            <a:r>
              <a:rPr lang="fi-FI" dirty="0" err="1"/>
              <a:t>kromatiiniksi</a:t>
            </a:r>
            <a:r>
              <a:rPr lang="fi-FI" dirty="0"/>
              <a:t>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85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Mikro-RNA on lyhyt, noin 20 </a:t>
            </a:r>
            <a:r>
              <a:rPr lang="fi-FI" dirty="0" err="1"/>
              <a:t>nukleotidia</a:t>
            </a:r>
            <a:r>
              <a:rPr lang="fi-FI" dirty="0"/>
              <a:t> pitkä molekyyli. Se pysäyttää proteiinin tuotannon, kun se kiinnittyy lähetti-RNA:han ja estää siten translaation. Lähetti-RNA säilyy solussa tunteja tai viikkoja ennen kuin ne hajotetaan. Jos lähetti-RNA:ta ei hajoteta tai translaatiota estetä, saman lähetti-RNA-molekyylin avulla tuotetaan proteiinia yhä uudelleen.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34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Kirjoita muistiin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39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Kirjoita muistiin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620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Epigeneettiset</a:t>
            </a:r>
            <a:r>
              <a:rPr lang="fi-FI" dirty="0"/>
              <a:t> muutokset vaikuttavat </a:t>
            </a:r>
            <a:r>
              <a:rPr lang="fi-FI" dirty="0" err="1"/>
              <a:t>kromatiinin</a:t>
            </a:r>
            <a:r>
              <a:rPr lang="fi-FI" dirty="0"/>
              <a:t> pakkautumiseen ja siten geenien aktiivisuuteen. </a:t>
            </a:r>
            <a:r>
              <a:rPr lang="fi-FI" dirty="0" err="1"/>
              <a:t>Kromatiinissa</a:t>
            </a:r>
            <a:r>
              <a:rPr lang="fi-FI" dirty="0"/>
              <a:t> olevien </a:t>
            </a:r>
            <a:r>
              <a:rPr lang="fi-FI" dirty="0" err="1"/>
              <a:t>histoniproteiinien</a:t>
            </a:r>
            <a:r>
              <a:rPr lang="fi-FI" dirty="0"/>
              <a:t> rakenteen muutoksilla on huomattava vaikutus, joidenkin sairauksien, kuten syövän, synnyssä.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55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Epigeneettinen</a:t>
            </a:r>
            <a:r>
              <a:rPr lang="fi-FI" dirty="0"/>
              <a:t> säätely tarkoittaa geenin toiminnassa tapahtuneita perinnöllisiä muutoksia, jotka toteutuvat ilman, että geenin emäsjärjestys muuttuu. Muutosten seurauksena geenin toiminta voi tehostua, vähentyä tai loppua kokonaan. </a:t>
            </a:r>
            <a:r>
              <a:rPr lang="fi-FI" dirty="0" err="1"/>
              <a:t>Epigeneettisen</a:t>
            </a:r>
            <a:r>
              <a:rPr lang="fi-FI" dirty="0"/>
              <a:t> muutoksen vaikutus voi periytyä useiden sukupolvien ajan vanhemmalta jälkeläiselle. Esimerkiksi epäterveellisen ruokavalion on todettu aiheuttaneen diabetekseen johtavia </a:t>
            </a:r>
            <a:r>
              <a:rPr lang="fi-FI" dirty="0" err="1"/>
              <a:t>epigeneettisiä</a:t>
            </a:r>
            <a:r>
              <a:rPr lang="fi-FI" dirty="0"/>
              <a:t> muutoksia nisäkkäillä ja periytyneen niiden jälkeläisille.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43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Geenien välissä olevia DNA-jaksoja sanotaan geenien ulkopuolisiksi alueiksi, joita on suurin osa kromosomin DNA:sta. Toistojaksoilla tarkoitetaan DNA:ssa olevia alueita, joissa tietty emäsjärjestys toistuu lukuisia kertoja. Sammuneet geenit ovat geenejä, jotka ovat lakanneet toimimasta lajin evoluution kuluessa. Hyppivät geenit eli </a:t>
            </a:r>
            <a:r>
              <a:rPr lang="fi-FI" dirty="0" err="1"/>
              <a:t>transposonit</a:t>
            </a:r>
            <a:r>
              <a:rPr lang="fi-FI" dirty="0"/>
              <a:t> ovat DNA-jaksoja, jotka voivat vaihtaa paikkaa kromosomissa tai siirtyä kromosomista toiseen.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32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Tumallisen eliön geeni muodostuu säätelyalueesta ja koodaavasta alueesta. Säätelyalueella olevat tehostajajaksot ja promoottori mahdollistavat geenin luennan alkamisen. Koodaava alue koostuu </a:t>
            </a:r>
            <a:r>
              <a:rPr lang="fi-FI" dirty="0" err="1"/>
              <a:t>eksoneista</a:t>
            </a:r>
            <a:r>
              <a:rPr lang="fi-FI" dirty="0"/>
              <a:t> ja </a:t>
            </a:r>
            <a:r>
              <a:rPr lang="fi-FI" dirty="0" err="1"/>
              <a:t>introneista</a:t>
            </a:r>
            <a:r>
              <a:rPr lang="fi-FI" dirty="0"/>
              <a:t>. Eksonit sisältävät proteiinin tai RNA:n valmistukseen tarvittavan informaation eli geneettisen koodin. </a:t>
            </a:r>
            <a:r>
              <a:rPr lang="fi-FI" dirty="0" err="1"/>
              <a:t>Intronit</a:t>
            </a:r>
            <a:r>
              <a:rPr lang="fi-FI" dirty="0"/>
              <a:t> eivät sisällä sellaista informaatiota, jonka perusteella voitaisiin </a:t>
            </a:r>
            <a:r>
              <a:rPr lang="fi-FI" dirty="0" err="1"/>
              <a:t>tuotaa</a:t>
            </a:r>
            <a:r>
              <a:rPr lang="fi-FI" dirty="0"/>
              <a:t> proteiinia tai DNA:ta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61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Geenin luenta alkaa, kun entsyymit katkaisevat emästen väliset vetysidokset ja avaavat DNA-molekyylin geenin kohdalta. Tämän jälkeen polymeraasientsyymi kiinnittyy geenin promoottoriin. RNA-polymeraasi lukee DNA:n ja muodostaa sen perusteella esiaste-RNA:n. Esiaste-RNA rakentuu tumassa olevista RNA-</a:t>
            </a:r>
            <a:r>
              <a:rPr lang="fi-FI" dirty="0" err="1"/>
              <a:t>nukleotideista</a:t>
            </a:r>
            <a:r>
              <a:rPr lang="fi-FI" dirty="0"/>
              <a:t> yksi </a:t>
            </a:r>
            <a:r>
              <a:rPr lang="fi-FI" dirty="0" err="1"/>
              <a:t>nukleotidi</a:t>
            </a:r>
            <a:r>
              <a:rPr lang="fi-FI" dirty="0"/>
              <a:t> kerrallaan. Esiaste-RNA rakentuu mallijuosteen rinnalle emäsparisäännön mukaisesti. Tämän seurauksena esiaste-RNA:ssa on muuten sama emäsjärjestys kuin koodaavassa juosteessa, mutta </a:t>
            </a:r>
            <a:r>
              <a:rPr lang="fi-FI" dirty="0" err="1"/>
              <a:t>tymiinin</a:t>
            </a:r>
            <a:r>
              <a:rPr lang="fi-FI" dirty="0"/>
              <a:t> tilalla on urasiili. Yhtä geeniä voi lukea useampi RNA-polymeraasi samaan aikaan. Tumassa tuotetaankin transkription aikana yhdestä geenistä useita esiaste-RNA-juosteita, mikä nopeuttaa proteiinien tuotantoa.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47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Esiaste-RNA sisältää vielä sekä </a:t>
            </a:r>
            <a:r>
              <a:rPr lang="fi-FI" dirty="0" err="1"/>
              <a:t>intronit</a:t>
            </a:r>
            <a:r>
              <a:rPr lang="fi-FI" dirty="0"/>
              <a:t> ja </a:t>
            </a:r>
            <a:r>
              <a:rPr lang="fi-FI" dirty="0" err="1"/>
              <a:t>eksonit</a:t>
            </a:r>
            <a:r>
              <a:rPr lang="fi-FI" dirty="0"/>
              <a:t>. Jotta saadaan lähetti-RNA:ta, tulee ne poistaa silmukoimalla. Koska esiaste-RNA voidaan silmukoida monella eri tavalla, puhutaan vaihtoehtoisesta silmukoinnista.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48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78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Siirtäjä-RNA-molekyyleissä on toisessa päässä aminohappo ja toisessa päässä vastinemäskolmikko eli antikodoni. Se tunnistaa kyseistä aminohappoa koodaavan emäskolmikon. Lähetti-RNA-juosteeseen kiinnittyy sellainen siirtäjä-RNA, jonka vastinemäskolmikko vastaa emäsparisäännön mukaan lähetti-RNA:ssa olevaa emäskolmikkoa.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591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Translaatiossa lähetti-RNA:n emäsjärjestys käännetään proteiinin aminohappojärjestykseksi. Jos solu tarvitsee tiettyä proteiinia paljon, samaa lähetti-RNA:ta voi lukea yhtä aikaa useita eri </a:t>
            </a:r>
            <a:r>
              <a:rPr lang="fi-FI" dirty="0" err="1"/>
              <a:t>ribosomeja</a:t>
            </a:r>
            <a:r>
              <a:rPr lang="fi-FI" dirty="0"/>
              <a:t>. Keskikokoisen aminohappoketjun translaatio kestää noin minuutin.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61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Aminohappoketjut muodostuvat solulimassa tai karkeassa solulimakalvostossa olevien </a:t>
            </a:r>
            <a:r>
              <a:rPr lang="fi-FI" dirty="0" err="1"/>
              <a:t>ribosomien</a:t>
            </a:r>
            <a:r>
              <a:rPr lang="fi-FI" dirty="0"/>
              <a:t> pinnalla. Solulimassa olevien </a:t>
            </a:r>
            <a:r>
              <a:rPr lang="fi-FI" dirty="0" err="1"/>
              <a:t>ribosomien</a:t>
            </a:r>
            <a:r>
              <a:rPr lang="fi-FI" dirty="0"/>
              <a:t> pinnalla tuotetaan esimerkiksi entsyymejä, jotka toimivat solulimassa tapahtuvissa reaktioissa. Karkeaan solulimaan kiinnittyneissä </a:t>
            </a:r>
            <a:r>
              <a:rPr lang="fi-FI" dirty="0" err="1"/>
              <a:t>ribosomeissa</a:t>
            </a:r>
            <a:r>
              <a:rPr lang="fi-FI" dirty="0"/>
              <a:t> valmistetaan esimerkiksi kalvoproteiineja ja </a:t>
            </a:r>
            <a:r>
              <a:rPr lang="fi-FI" dirty="0" err="1"/>
              <a:t>lysosomien</a:t>
            </a:r>
            <a:r>
              <a:rPr lang="fi-FI" dirty="0"/>
              <a:t> entsyymejä. Siellä tuotetaan myös solun ulkopuolelle eritettäviä proteiineja, kuten hormoneja. Tuotetut proteiinit käsitellään </a:t>
            </a:r>
            <a:r>
              <a:rPr lang="fi-FI" dirty="0" err="1"/>
              <a:t>Golgin</a:t>
            </a:r>
            <a:r>
              <a:rPr lang="fi-FI" dirty="0"/>
              <a:t> laitteessa, josta ne siirretään solukalvolle, ulos solusta tai </a:t>
            </a:r>
            <a:r>
              <a:rPr lang="fi-FI" dirty="0" err="1"/>
              <a:t>lysosomiin</a:t>
            </a:r>
            <a:r>
              <a:rPr lang="fi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BE78-088C-43D2-9329-7311B71F621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24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1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6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6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8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9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7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1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81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5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0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114C-3C18-4E16-969A-BB0D3DA14EC7}" type="datetimeFigureOut">
              <a:rPr lang="fi-FI" smtClean="0"/>
              <a:t>13.4.2023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0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653E7DB1-41A1-A95B-5BA2-F7B778CE19DA}"/>
              </a:ext>
            </a:extLst>
          </p:cNvPr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grpSp>
          <p:nvGrpSpPr>
            <p:cNvPr id="2" name="Ryhmä 1">
              <a:extLst>
                <a:ext uri="{FF2B5EF4-FFF2-40B4-BE49-F238E27FC236}">
                  <a16:creationId xmlns:a16="http://schemas.microsoft.com/office/drawing/2014/main" id="{BF12D47F-3C16-EE9B-014C-F011BDDA2BEF}"/>
                </a:ext>
              </a:extLst>
            </p:cNvPr>
            <p:cNvGrpSpPr/>
            <p:nvPr/>
          </p:nvGrpSpPr>
          <p:grpSpPr>
            <a:xfrm>
              <a:off x="0" y="0"/>
              <a:ext cx="9144000" cy="6857999"/>
              <a:chOff x="0" y="0"/>
              <a:chExt cx="9144000" cy="6857999"/>
            </a:xfrm>
          </p:grpSpPr>
          <p:pic>
            <p:nvPicPr>
              <p:cNvPr id="4" name="Kuva 3" descr="Kuva, joka sisältää kohteen teksti, selkärangaton, niveljalkainen, hämähäkki&#10;&#10;Kuvaus luotu automaattisesti">
                <a:extLst>
                  <a:ext uri="{FF2B5EF4-FFF2-40B4-BE49-F238E27FC236}">
                    <a16:creationId xmlns:a16="http://schemas.microsoft.com/office/drawing/2014/main" id="{3E56FC8F-A977-11C2-606A-F68256E15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3079"/>
                <a:ext cx="9144000" cy="5966958"/>
              </a:xfrm>
              <a:prstGeom prst="rect">
                <a:avLst/>
              </a:prstGeom>
            </p:spPr>
          </p:pic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623CF442-F89C-1E20-531C-CC69161CE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761087"/>
              </a:xfrm>
              <a:prstGeom prst="rect">
                <a:avLst/>
              </a:prstGeom>
            </p:spPr>
          </p:pic>
          <p:pic>
            <p:nvPicPr>
              <p:cNvPr id="8" name="Kuva 7">
                <a:extLst>
                  <a:ext uri="{FF2B5EF4-FFF2-40B4-BE49-F238E27FC236}">
                    <a16:creationId xmlns:a16="http://schemas.microsoft.com/office/drawing/2014/main" id="{2D1B5F7E-7B0C-34D1-C006-15962662C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40282"/>
                <a:ext cx="9144000" cy="817717"/>
              </a:xfrm>
              <a:prstGeom prst="rect">
                <a:avLst/>
              </a:prstGeom>
            </p:spPr>
          </p:pic>
        </p:grpSp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1983"/>
              <a:ext cx="926694" cy="556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81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13254" y="806894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D61BEFB4-A388-3511-9DD6-6C63882E6D09}"/>
              </a:ext>
            </a:extLst>
          </p:cNvPr>
          <p:cNvGrpSpPr/>
          <p:nvPr/>
        </p:nvGrpSpPr>
        <p:grpSpPr>
          <a:xfrm>
            <a:off x="686446" y="806894"/>
            <a:ext cx="8457554" cy="6051106"/>
            <a:chOff x="686446" y="806894"/>
            <a:chExt cx="8457554" cy="6051106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543066B6-4C1A-0F34-E3DA-56B94EF87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457" y="1856050"/>
              <a:ext cx="7461849" cy="3677825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6D54BA10-C9EE-54C5-D298-866EACE14F04}"/>
                </a:ext>
              </a:extLst>
            </p:cNvPr>
            <p:cNvSpPr txBox="1"/>
            <p:nvPr/>
          </p:nvSpPr>
          <p:spPr>
            <a:xfrm>
              <a:off x="686446" y="806894"/>
              <a:ext cx="4765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Vaihtoehtoinen silmukointi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93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7D7F189C-AA6C-51D9-9078-5F1C7C4BC3FA}"/>
              </a:ext>
            </a:extLst>
          </p:cNvPr>
          <p:cNvGrpSpPr/>
          <p:nvPr/>
        </p:nvGrpSpPr>
        <p:grpSpPr>
          <a:xfrm>
            <a:off x="680542" y="784408"/>
            <a:ext cx="8463458" cy="6073592"/>
            <a:chOff x="680542" y="784408"/>
            <a:chExt cx="8463458" cy="6073592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E0E998FF-4778-08F0-3FBC-C88462EEE5BD}"/>
                </a:ext>
              </a:extLst>
            </p:cNvPr>
            <p:cNvSpPr txBox="1"/>
            <p:nvPr/>
          </p:nvSpPr>
          <p:spPr>
            <a:xfrm>
              <a:off x="680542" y="784408"/>
              <a:ext cx="66599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DNA:n koodaavan juosteen emäskolmikkoja</a:t>
              </a:r>
            </a:p>
            <a:p>
              <a:r>
                <a:rPr lang="fi-FI" sz="2400" b="1" dirty="0">
                  <a:solidFill>
                    <a:schemeClr val="accent5"/>
                  </a:solidFill>
                </a:rPr>
                <a:t>vastaavat aminohapot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F51F7193-AFCC-8661-4918-99890D0FC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542" y="1885440"/>
              <a:ext cx="7363643" cy="414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29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C0035517-C694-2773-319A-7DE464029D7B}"/>
              </a:ext>
            </a:extLst>
          </p:cNvPr>
          <p:cNvGrpSpPr/>
          <p:nvPr/>
        </p:nvGrpSpPr>
        <p:grpSpPr>
          <a:xfrm>
            <a:off x="662425" y="781091"/>
            <a:ext cx="8481575" cy="6076909"/>
            <a:chOff x="662425" y="781091"/>
            <a:chExt cx="8481575" cy="6076909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E5B5E7FC-C866-3678-248B-9475222BDC86}"/>
                </a:ext>
              </a:extLst>
            </p:cNvPr>
            <p:cNvSpPr txBox="1"/>
            <p:nvPr/>
          </p:nvSpPr>
          <p:spPr>
            <a:xfrm>
              <a:off x="785974" y="781091"/>
              <a:ext cx="64071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DNA:n mallijuosteen emäskolmikkoja</a:t>
              </a:r>
            </a:p>
            <a:p>
              <a:r>
                <a:rPr lang="fi-FI" sz="2400" b="1" dirty="0">
                  <a:solidFill>
                    <a:schemeClr val="accent5"/>
                  </a:solidFill>
                </a:rPr>
                <a:t>vastaavat aminohapot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87FAACD-833A-13B6-3C63-3BD4CF6CD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425" y="1874123"/>
              <a:ext cx="7445514" cy="4191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58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7AFDDD-81C4-16E8-F9A5-99F2572BDAF3}"/>
              </a:ext>
            </a:extLst>
          </p:cNvPr>
          <p:cNvGrpSpPr/>
          <p:nvPr/>
        </p:nvGrpSpPr>
        <p:grpSpPr>
          <a:xfrm>
            <a:off x="926694" y="718013"/>
            <a:ext cx="8217306" cy="6139987"/>
            <a:chOff x="926694" y="718013"/>
            <a:chExt cx="8217306" cy="6139987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F2542043-3246-2FE2-2302-F255A829AF93}"/>
                </a:ext>
              </a:extLst>
            </p:cNvPr>
            <p:cNvSpPr txBox="1"/>
            <p:nvPr/>
          </p:nvSpPr>
          <p:spPr>
            <a:xfrm>
              <a:off x="926694" y="718013"/>
              <a:ext cx="48494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Lähetti-RNA:n emäskolmikkoja vastaavat aminohapot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B829494E-D9E3-A826-B957-DCC1A6CA2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329" y="1885440"/>
              <a:ext cx="7287977" cy="4102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22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99359B7F-3A15-AE85-6825-B370919A00DB}"/>
              </a:ext>
            </a:extLst>
          </p:cNvPr>
          <p:cNvGrpSpPr/>
          <p:nvPr/>
        </p:nvGrpSpPr>
        <p:grpSpPr>
          <a:xfrm>
            <a:off x="2027368" y="592778"/>
            <a:ext cx="7116608" cy="6265222"/>
            <a:chOff x="2027368" y="592778"/>
            <a:chExt cx="7116608" cy="6265222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04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D7D60F6-666A-678C-8866-E34FB26EC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7368" y="1000125"/>
              <a:ext cx="5262383" cy="5190948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ED3297F8-EC52-2BE4-0B0D-9F13C006D71B}"/>
                </a:ext>
              </a:extLst>
            </p:cNvPr>
            <p:cNvSpPr txBox="1"/>
            <p:nvPr/>
          </p:nvSpPr>
          <p:spPr>
            <a:xfrm>
              <a:off x="2402670" y="592778"/>
              <a:ext cx="4692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Lähetti-RNA:n muodostuminen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09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09CAA49-06A9-785F-255B-AE13A01ECDB8}"/>
              </a:ext>
            </a:extLst>
          </p:cNvPr>
          <p:cNvGrpSpPr/>
          <p:nvPr/>
        </p:nvGrpSpPr>
        <p:grpSpPr>
          <a:xfrm>
            <a:off x="1587260" y="505999"/>
            <a:ext cx="7556740" cy="6352001"/>
            <a:chOff x="1587260" y="505999"/>
            <a:chExt cx="7556740" cy="6352001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7E971F7-6674-1FAD-47C9-0C38D6A1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4801" y="505999"/>
              <a:ext cx="3681773" cy="5797217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887720A9-ED5A-C875-8B3F-C5C8E3D7B624}"/>
                </a:ext>
              </a:extLst>
            </p:cNvPr>
            <p:cNvSpPr txBox="1"/>
            <p:nvPr/>
          </p:nvSpPr>
          <p:spPr>
            <a:xfrm>
              <a:off x="1587260" y="823610"/>
              <a:ext cx="2984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Siirtäjä-RNA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66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C8B566CC-2138-FEEB-4EA2-094E16F4B9E9}"/>
              </a:ext>
            </a:extLst>
          </p:cNvPr>
          <p:cNvGrpSpPr/>
          <p:nvPr/>
        </p:nvGrpSpPr>
        <p:grpSpPr>
          <a:xfrm>
            <a:off x="989255" y="552339"/>
            <a:ext cx="8154745" cy="6305661"/>
            <a:chOff x="989255" y="552339"/>
            <a:chExt cx="8154745" cy="6305661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C58334B2-C300-5538-0A51-5C6179A8C45E}"/>
                </a:ext>
              </a:extLst>
            </p:cNvPr>
            <p:cNvSpPr txBox="1"/>
            <p:nvPr/>
          </p:nvSpPr>
          <p:spPr>
            <a:xfrm>
              <a:off x="989255" y="552339"/>
              <a:ext cx="2849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Translaatio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21D191B6-86BC-5DBA-71B7-90F79261A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9814" y="905362"/>
              <a:ext cx="7054931" cy="5361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39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E3FD7570-5FD9-3FFF-00A2-D7E636DC8EAB}"/>
              </a:ext>
            </a:extLst>
          </p:cNvPr>
          <p:cNvGrpSpPr/>
          <p:nvPr/>
        </p:nvGrpSpPr>
        <p:grpSpPr>
          <a:xfrm>
            <a:off x="782442" y="566898"/>
            <a:ext cx="7579115" cy="4909487"/>
            <a:chOff x="782442" y="566898"/>
            <a:chExt cx="7579115" cy="4909487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3911FA7E-B89E-44ED-5953-39B58E31D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442" y="1194399"/>
              <a:ext cx="7579115" cy="4281986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6386D465-33AF-6427-FDEC-5DCBBFB47D46}"/>
                </a:ext>
              </a:extLst>
            </p:cNvPr>
            <p:cNvSpPr txBox="1"/>
            <p:nvPr/>
          </p:nvSpPr>
          <p:spPr>
            <a:xfrm>
              <a:off x="782442" y="566898"/>
              <a:ext cx="3968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Siirtäjä-RNA:n toiminta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7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6E53D10-3205-BBBA-F75C-B99133FDA460}"/>
              </a:ext>
            </a:extLst>
          </p:cNvPr>
          <p:cNvGrpSpPr/>
          <p:nvPr/>
        </p:nvGrpSpPr>
        <p:grpSpPr>
          <a:xfrm>
            <a:off x="810154" y="466416"/>
            <a:ext cx="8333846" cy="6391584"/>
            <a:chOff x="810154" y="466416"/>
            <a:chExt cx="8333846" cy="6391584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1D0FAD7F-109B-ADEC-0C55-742F8AD3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1761" y="539199"/>
              <a:ext cx="4072397" cy="5779602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A1DA86B2-6A5E-D8D1-C3D0-55BA8F026F46}"/>
                </a:ext>
              </a:extLst>
            </p:cNvPr>
            <p:cNvSpPr txBox="1"/>
            <p:nvPr/>
          </p:nvSpPr>
          <p:spPr>
            <a:xfrm>
              <a:off x="810154" y="466416"/>
              <a:ext cx="2941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Proteiinin muokkaus ja pakkaaminen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32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AB6AC26A-CF3B-5117-6360-7B50C529B1BB}"/>
              </a:ext>
            </a:extLst>
          </p:cNvPr>
          <p:cNvGrpSpPr/>
          <p:nvPr/>
        </p:nvGrpSpPr>
        <p:grpSpPr>
          <a:xfrm>
            <a:off x="2575196" y="652953"/>
            <a:ext cx="6568804" cy="6205047"/>
            <a:chOff x="2575196" y="652953"/>
            <a:chExt cx="6568804" cy="6205047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D21FA713-293B-6AB1-1609-3E751109F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196" y="652953"/>
              <a:ext cx="4196540" cy="5656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80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C60535FB-9479-B612-E83D-F319A7FABD7B}"/>
              </a:ext>
            </a:extLst>
          </p:cNvPr>
          <p:cNvGrpSpPr/>
          <p:nvPr/>
        </p:nvGrpSpPr>
        <p:grpSpPr>
          <a:xfrm>
            <a:off x="1487411" y="0"/>
            <a:ext cx="7656589" cy="6858000"/>
            <a:chOff x="1487411" y="0"/>
            <a:chExt cx="7656589" cy="6858000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2412544C-83D9-A22A-030C-999FCABA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7411" y="0"/>
              <a:ext cx="5551744" cy="6389694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86791D47-EDD2-1B77-4736-07805C721028}"/>
                </a:ext>
              </a:extLst>
            </p:cNvPr>
            <p:cNvSpPr txBox="1"/>
            <p:nvPr/>
          </p:nvSpPr>
          <p:spPr>
            <a:xfrm>
              <a:off x="1487411" y="504433"/>
              <a:ext cx="52325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Tumallisen eliön perimä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98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D5EA05F-CE75-550C-6D72-715CE42C714C}"/>
              </a:ext>
            </a:extLst>
          </p:cNvPr>
          <p:cNvGrpSpPr/>
          <p:nvPr/>
        </p:nvGrpSpPr>
        <p:grpSpPr>
          <a:xfrm>
            <a:off x="802656" y="797406"/>
            <a:ext cx="8341344" cy="6060594"/>
            <a:chOff x="802656" y="797406"/>
            <a:chExt cx="8341344" cy="6060594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ABFFC92E-9794-57BD-C3FA-65F737895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656" y="1753184"/>
              <a:ext cx="7414650" cy="4218898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D05F9C8E-4F60-7F27-2BDB-157C1CA352CB}"/>
                </a:ext>
              </a:extLst>
            </p:cNvPr>
            <p:cNvSpPr txBox="1"/>
            <p:nvPr/>
          </p:nvSpPr>
          <p:spPr>
            <a:xfrm>
              <a:off x="802656" y="797406"/>
              <a:ext cx="4424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Mikro-RNA:n toiminta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58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776377" y="864661"/>
            <a:ext cx="74409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5"/>
                </a:solidFill>
              </a:rPr>
              <a:t>Proteiinisynteesi</a:t>
            </a:r>
          </a:p>
          <a:p>
            <a:endParaRPr lang="fi-FI" sz="2400" b="1" dirty="0">
              <a:solidFill>
                <a:schemeClr val="accent5"/>
              </a:solidFill>
            </a:endParaRPr>
          </a:p>
          <a:p>
            <a:r>
              <a:rPr lang="fi-FI" sz="2400" dirty="0"/>
              <a:t>= proteiinien valmistaminen</a:t>
            </a:r>
          </a:p>
          <a:p>
            <a:endParaRPr lang="fi-FI" sz="2400" b="1" dirty="0"/>
          </a:p>
          <a:p>
            <a:r>
              <a:rPr lang="fi-FI" sz="2400" b="1" dirty="0"/>
              <a:t>1. Transkriptio</a:t>
            </a:r>
          </a:p>
          <a:p>
            <a:r>
              <a:rPr lang="fi-FI" sz="2400" b="1" dirty="0"/>
              <a:t>	</a:t>
            </a:r>
            <a:r>
              <a:rPr lang="fi-FI" sz="2400" dirty="0"/>
              <a:t>- DNA:n mallijuoste (</a:t>
            </a:r>
            <a:r>
              <a:rPr lang="fi-FI" sz="2400" dirty="0" err="1"/>
              <a:t>eksonit</a:t>
            </a:r>
            <a:r>
              <a:rPr lang="fi-FI" sz="2400" dirty="0"/>
              <a:t> ja </a:t>
            </a:r>
            <a:r>
              <a:rPr lang="fi-FI" sz="2400" dirty="0" err="1"/>
              <a:t>intronit</a:t>
            </a:r>
            <a:r>
              <a:rPr lang="fi-FI" sz="2400" dirty="0"/>
              <a:t>) kopioi-	</a:t>
            </a:r>
            <a:r>
              <a:rPr lang="fi-FI" sz="2400" dirty="0" err="1"/>
              <a:t>daan</a:t>
            </a:r>
            <a:r>
              <a:rPr lang="fi-FI" sz="2400" dirty="0"/>
              <a:t> oikeina vastinemäksinä esiaste-RNA:ksi</a:t>
            </a:r>
          </a:p>
          <a:p>
            <a:r>
              <a:rPr lang="fi-FI" sz="2400" dirty="0"/>
              <a:t>	- transkriptiotekijät säätelevät</a:t>
            </a:r>
          </a:p>
          <a:p>
            <a:endParaRPr lang="fi-FI" sz="2400" b="1" dirty="0"/>
          </a:p>
          <a:p>
            <a:r>
              <a:rPr lang="fi-FI" sz="2400" b="1" dirty="0"/>
              <a:t> 2. Silmukointi</a:t>
            </a:r>
          </a:p>
          <a:p>
            <a:r>
              <a:rPr lang="fi-FI" sz="2400" b="1" dirty="0"/>
              <a:t>	</a:t>
            </a:r>
            <a:endParaRPr lang="fi-FI" sz="2400" dirty="0"/>
          </a:p>
          <a:p>
            <a:r>
              <a:rPr lang="fi-FI" sz="2400" dirty="0"/>
              <a:t>	- vaihtoehtoinen silmukointi: eri </a:t>
            </a:r>
            <a:r>
              <a:rPr lang="fi-FI" sz="2400" dirty="0" err="1"/>
              <a:t>lähetti-RNA:t</a:t>
            </a:r>
            <a:r>
              <a:rPr lang="fi-FI" sz="2400" dirty="0"/>
              <a:t> 	muodostetaan saman geenin eri </a:t>
            </a:r>
            <a:r>
              <a:rPr lang="fi-FI" sz="2400" dirty="0" err="1"/>
              <a:t>eksoneista</a:t>
            </a:r>
            <a:endParaRPr lang="fi-FI" sz="2400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28AF5824-8A34-A5FD-1397-689503B2DF43}"/>
              </a:ext>
            </a:extLst>
          </p:cNvPr>
          <p:cNvGrpSpPr/>
          <p:nvPr/>
        </p:nvGrpSpPr>
        <p:grpSpPr>
          <a:xfrm>
            <a:off x="1683945" y="4525597"/>
            <a:ext cx="6391746" cy="461665"/>
            <a:chOff x="1702051" y="4063871"/>
            <a:chExt cx="6391746" cy="461665"/>
          </a:xfrm>
        </p:grpSpPr>
        <p:cxnSp>
          <p:nvCxnSpPr>
            <p:cNvPr id="9" name="Suora nuoliyhdysviiva 8">
              <a:extLst>
                <a:ext uri="{FF2B5EF4-FFF2-40B4-BE49-F238E27FC236}">
                  <a16:creationId xmlns:a16="http://schemas.microsoft.com/office/drawing/2014/main" id="{9F8B0446-8FFB-B7B2-C1A9-6FF76960A0AB}"/>
                </a:ext>
              </a:extLst>
            </p:cNvPr>
            <p:cNvCxnSpPr/>
            <p:nvPr/>
          </p:nvCxnSpPr>
          <p:spPr>
            <a:xfrm>
              <a:off x="6288656" y="4317956"/>
              <a:ext cx="1984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8C994C61-8591-B325-74AE-C7CCABE9F3BC}"/>
                </a:ext>
              </a:extLst>
            </p:cNvPr>
            <p:cNvSpPr txBox="1"/>
            <p:nvPr/>
          </p:nvSpPr>
          <p:spPr>
            <a:xfrm>
              <a:off x="1702051" y="4063871"/>
              <a:ext cx="6391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/>
                <a:t>- esiaste-RNA:sta poistetaan </a:t>
              </a:r>
              <a:r>
                <a:rPr lang="fi-FI" sz="2400" dirty="0" err="1"/>
                <a:t>intronit</a:t>
              </a:r>
              <a:r>
                <a:rPr lang="fi-FI" sz="2400" dirty="0"/>
                <a:t>    lähetti-RNA</a:t>
              </a:r>
              <a:endParaRPr lang="en-FI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64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776377" y="864661"/>
            <a:ext cx="74409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3. Translaatio</a:t>
            </a:r>
          </a:p>
          <a:p>
            <a:pPr lvl="1"/>
            <a:r>
              <a:rPr lang="fi-FI" sz="2400" b="1" dirty="0"/>
              <a:t>	</a:t>
            </a:r>
            <a:r>
              <a:rPr lang="fi-FI" sz="2400" dirty="0"/>
              <a:t>- </a:t>
            </a:r>
            <a:r>
              <a:rPr lang="fi-FI" sz="2400" dirty="0" err="1"/>
              <a:t>siirtäjä-RNA:t</a:t>
            </a:r>
            <a:r>
              <a:rPr lang="fi-FI" sz="2400" dirty="0"/>
              <a:t> järjestävät aminohappoja lähetti-	RNA:n ohjeen mukaiseen järjestykseen    </a:t>
            </a:r>
          </a:p>
          <a:p>
            <a:pPr lvl="1"/>
            <a:r>
              <a:rPr lang="fi-FI" sz="2400" dirty="0"/>
              <a:t>		</a:t>
            </a:r>
          </a:p>
          <a:p>
            <a:pPr lvl="1"/>
            <a:r>
              <a:rPr lang="fi-FI" sz="2400" dirty="0"/>
              <a:t>					</a:t>
            </a:r>
          </a:p>
          <a:p>
            <a:pPr lvl="1"/>
            <a:endParaRPr lang="fi-FI" sz="2400" dirty="0"/>
          </a:p>
          <a:p>
            <a:pPr lvl="1"/>
            <a:r>
              <a:rPr lang="fi-FI" sz="2400" dirty="0"/>
              <a:t>					</a:t>
            </a:r>
          </a:p>
          <a:p>
            <a:pPr lvl="1"/>
            <a:r>
              <a:rPr lang="fi-FI" sz="2400" dirty="0"/>
              <a:t>	</a:t>
            </a:r>
          </a:p>
          <a:p>
            <a:pPr lvl="1"/>
            <a:r>
              <a:rPr lang="fi-FI" sz="2400" dirty="0"/>
              <a:t>	- proteiineja voidaan muokata </a:t>
            </a:r>
            <a:r>
              <a:rPr lang="fi-FI" sz="2400" dirty="0" err="1"/>
              <a:t>Golgin</a:t>
            </a:r>
            <a:r>
              <a:rPr lang="fi-FI" sz="2400" dirty="0"/>
              <a:t> laitteessa:</a:t>
            </a:r>
          </a:p>
          <a:p>
            <a:pPr lvl="1"/>
            <a:r>
              <a:rPr lang="fi-FI" sz="2400" dirty="0"/>
              <a:t>	</a:t>
            </a:r>
          </a:p>
          <a:p>
            <a:pPr lvl="1"/>
            <a:r>
              <a:rPr lang="fi-FI" sz="2400" dirty="0"/>
              <a:t>	</a:t>
            </a:r>
          </a:p>
          <a:p>
            <a:pPr lvl="1"/>
            <a:r>
              <a:rPr lang="fi-FI" sz="2400" dirty="0"/>
              <a:t>	-mikro-RNA kiinnittyy lähetti-RNA:han ja estää 	translaation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i-FI" sz="2400" b="1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1A30A3C3-A827-BC72-B411-219CE24AE9BA}"/>
              </a:ext>
            </a:extLst>
          </p:cNvPr>
          <p:cNvGrpSpPr/>
          <p:nvPr/>
        </p:nvGrpSpPr>
        <p:grpSpPr>
          <a:xfrm>
            <a:off x="2286000" y="1949107"/>
            <a:ext cx="4304411" cy="461665"/>
            <a:chOff x="2286000" y="1949107"/>
            <a:chExt cx="4304411" cy="461665"/>
          </a:xfrm>
        </p:grpSpPr>
        <p:cxnSp>
          <p:nvCxnSpPr>
            <p:cNvPr id="4" name="Suora nuoliyhdysviiva 3">
              <a:extLst>
                <a:ext uri="{FF2B5EF4-FFF2-40B4-BE49-F238E27FC236}">
                  <a16:creationId xmlns:a16="http://schemas.microsoft.com/office/drawing/2014/main" id="{8F44FBD2-089C-A32F-FA0D-764FCF71C65B}"/>
                </a:ext>
              </a:extLst>
            </p:cNvPr>
            <p:cNvCxnSpPr/>
            <p:nvPr/>
          </p:nvCxnSpPr>
          <p:spPr>
            <a:xfrm>
              <a:off x="2286000" y="2216989"/>
              <a:ext cx="2846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446FD794-B2B9-B667-1F48-6045B9E9A610}"/>
                </a:ext>
              </a:extLst>
            </p:cNvPr>
            <p:cNvSpPr txBox="1"/>
            <p:nvPr/>
          </p:nvSpPr>
          <p:spPr>
            <a:xfrm>
              <a:off x="2570672" y="1949107"/>
              <a:ext cx="4019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/>
                <a:t>proteiinin primaarirakenne</a:t>
              </a: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496821AC-1A10-A05E-2D75-77F143E94735}"/>
              </a:ext>
            </a:extLst>
          </p:cNvPr>
          <p:cNvGrpSpPr/>
          <p:nvPr/>
        </p:nvGrpSpPr>
        <p:grpSpPr>
          <a:xfrm>
            <a:off x="3166165" y="2303876"/>
            <a:ext cx="4295599" cy="461665"/>
            <a:chOff x="3166165" y="2303876"/>
            <a:chExt cx="4295599" cy="46166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CA26B95A-75CC-2C0F-243F-7E3E448E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6165" y="2476403"/>
              <a:ext cx="396274" cy="231668"/>
            </a:xfrm>
            <a:prstGeom prst="rect">
              <a:avLst/>
            </a:prstGeom>
          </p:spPr>
        </p:pic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586BCCDA-A367-A317-42CF-5E952FB3CF96}"/>
                </a:ext>
              </a:extLst>
            </p:cNvPr>
            <p:cNvSpPr txBox="1"/>
            <p:nvPr/>
          </p:nvSpPr>
          <p:spPr>
            <a:xfrm>
              <a:off x="3442025" y="2303876"/>
              <a:ext cx="4019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/>
                <a:t>sekundaarirakenne</a:t>
              </a:r>
            </a:p>
          </p:txBody>
        </p:sp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F0FF409-C829-4803-2C70-8127D4E9FC56}"/>
              </a:ext>
            </a:extLst>
          </p:cNvPr>
          <p:cNvGrpSpPr/>
          <p:nvPr/>
        </p:nvGrpSpPr>
        <p:grpSpPr>
          <a:xfrm>
            <a:off x="4100578" y="2692837"/>
            <a:ext cx="3486540" cy="461665"/>
            <a:chOff x="4100578" y="2692837"/>
            <a:chExt cx="3486540" cy="461665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FB983911-6BA9-AAC0-D240-A74632BD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0578" y="2830086"/>
              <a:ext cx="396274" cy="231668"/>
            </a:xfrm>
            <a:prstGeom prst="rect">
              <a:avLst/>
            </a:prstGeom>
          </p:spPr>
        </p:pic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DD9AC1B0-74E3-F238-16E1-4BD41BC11F48}"/>
                </a:ext>
              </a:extLst>
            </p:cNvPr>
            <p:cNvSpPr txBox="1"/>
            <p:nvPr/>
          </p:nvSpPr>
          <p:spPr>
            <a:xfrm>
              <a:off x="4433792" y="2692837"/>
              <a:ext cx="3153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err="1"/>
                <a:t>tertiaarirakenne</a:t>
              </a:r>
              <a:endParaRPr lang="fi-FI" sz="2400" dirty="0"/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E3753800-486B-4F01-B29A-DCD91D3DDC40}"/>
              </a:ext>
            </a:extLst>
          </p:cNvPr>
          <p:cNvGrpSpPr/>
          <p:nvPr/>
        </p:nvGrpSpPr>
        <p:grpSpPr>
          <a:xfrm>
            <a:off x="5310292" y="3090596"/>
            <a:ext cx="3049310" cy="461665"/>
            <a:chOff x="5310292" y="3090596"/>
            <a:chExt cx="3049310" cy="461665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D5D8FFA-98A4-1502-1D1B-60B23FE9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4181" y="3233684"/>
              <a:ext cx="396274" cy="231668"/>
            </a:xfrm>
            <a:prstGeom prst="rect">
              <a:avLst/>
            </a:prstGeom>
          </p:spPr>
        </p:pic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982F1586-EF92-1047-4771-423E62ECC6C8}"/>
                </a:ext>
              </a:extLst>
            </p:cNvPr>
            <p:cNvSpPr txBox="1"/>
            <p:nvPr/>
          </p:nvSpPr>
          <p:spPr>
            <a:xfrm>
              <a:off x="5310292" y="3090596"/>
              <a:ext cx="3049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/>
                <a:t>(       </a:t>
              </a:r>
              <a:r>
                <a:rPr lang="fi-FI" sz="2400" dirty="0" err="1"/>
                <a:t>kvartaarirakenne</a:t>
              </a:r>
              <a:r>
                <a:rPr lang="fi-FI" sz="2400" dirty="0"/>
                <a:t>)</a:t>
              </a:r>
            </a:p>
          </p:txBody>
        </p:sp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151C7FF0-C9E3-CCEF-F17A-B3986D4E6DE4}"/>
              </a:ext>
            </a:extLst>
          </p:cNvPr>
          <p:cNvGrpSpPr/>
          <p:nvPr/>
        </p:nvGrpSpPr>
        <p:grpSpPr>
          <a:xfrm>
            <a:off x="1846908" y="4177334"/>
            <a:ext cx="6183517" cy="461665"/>
            <a:chOff x="1846908" y="4177334"/>
            <a:chExt cx="6183517" cy="461665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CF93C51D-1085-BF8C-2418-C2FA8FE8F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2485" y="4319247"/>
              <a:ext cx="396274" cy="231668"/>
            </a:xfrm>
            <a:prstGeom prst="rect">
              <a:avLst/>
            </a:prstGeom>
          </p:spPr>
        </p:pic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32C3E4D7-A756-3B87-8EE9-D8D23CE526B0}"/>
                </a:ext>
              </a:extLst>
            </p:cNvPr>
            <p:cNvSpPr txBox="1"/>
            <p:nvPr/>
          </p:nvSpPr>
          <p:spPr>
            <a:xfrm>
              <a:off x="1846908" y="4177334"/>
              <a:ext cx="6183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/>
                <a:t>proteiini + hiilihydraattiosa        glykoproteiini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2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8C7B83AA-4A6A-EC24-69F7-E3D5C023495D}"/>
              </a:ext>
            </a:extLst>
          </p:cNvPr>
          <p:cNvGrpSpPr/>
          <p:nvPr/>
        </p:nvGrpSpPr>
        <p:grpSpPr>
          <a:xfrm>
            <a:off x="1240324" y="602049"/>
            <a:ext cx="7903676" cy="6255951"/>
            <a:chOff x="1240324" y="602049"/>
            <a:chExt cx="7903676" cy="6255951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26A82A6E-2212-CDE9-A58E-B3B55B21D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3023" y="1151969"/>
              <a:ext cx="5224939" cy="4032741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67E6CF00-1055-E9F8-EAE7-80AC722B74D6}"/>
                </a:ext>
              </a:extLst>
            </p:cNvPr>
            <p:cNvSpPr txBox="1"/>
            <p:nvPr/>
          </p:nvSpPr>
          <p:spPr>
            <a:xfrm>
              <a:off x="1344259" y="602049"/>
              <a:ext cx="3998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 err="1">
                  <a:solidFill>
                    <a:schemeClr val="accent5"/>
                  </a:solidFill>
                </a:rPr>
                <a:t>Kromatiinin</a:t>
              </a:r>
              <a:r>
                <a:rPr lang="fi-FI" sz="2400" b="1" dirty="0">
                  <a:solidFill>
                    <a:schemeClr val="accent5"/>
                  </a:solidFill>
                </a:rPr>
                <a:t> pakkautuminen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38F5D19A-D90A-9EC8-829F-0BB72D3F27DA}"/>
                </a:ext>
              </a:extLst>
            </p:cNvPr>
            <p:cNvSpPr txBox="1"/>
            <p:nvPr/>
          </p:nvSpPr>
          <p:spPr>
            <a:xfrm>
              <a:off x="1240324" y="5240288"/>
              <a:ext cx="7293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 err="1"/>
                <a:t>Kromatiini</a:t>
              </a:r>
              <a:r>
                <a:rPr lang="fi-FI" sz="2000" dirty="0"/>
                <a:t> voi olla pakkautunut tiiviisti tai löyhästi. Tiiviisti pakkautuneissa kohdissa RNA-polymeraasi ei pääse aloittamaan transkriptiota, minkä seurauksena lähetti-RNA:ta ei muodostu.</a:t>
              </a:r>
              <a:endParaRPr lang="en-FI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577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A8E89D03-2B97-C2CF-1722-97D0225E47D8}"/>
              </a:ext>
            </a:extLst>
          </p:cNvPr>
          <p:cNvGrpSpPr/>
          <p:nvPr/>
        </p:nvGrpSpPr>
        <p:grpSpPr>
          <a:xfrm>
            <a:off x="926694" y="983805"/>
            <a:ext cx="8217306" cy="5874195"/>
            <a:chOff x="926694" y="983805"/>
            <a:chExt cx="8217306" cy="587419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EEBA2CA3-1E91-C065-B5D1-AE35ED485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694" y="983805"/>
              <a:ext cx="5654668" cy="4935648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49B3A7ED-81D6-D8A0-3392-D3F342634E43}"/>
                </a:ext>
              </a:extLst>
            </p:cNvPr>
            <p:cNvSpPr txBox="1"/>
            <p:nvPr/>
          </p:nvSpPr>
          <p:spPr>
            <a:xfrm>
              <a:off x="6708276" y="1609511"/>
              <a:ext cx="168215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/>
                <a:t>Lämpötilan nousu aiheuttaa </a:t>
              </a:r>
              <a:r>
                <a:rPr lang="fi-FI" sz="2000" dirty="0" err="1"/>
                <a:t>epigeneettisiä</a:t>
              </a:r>
              <a:endParaRPr lang="fi-FI" sz="2000" dirty="0"/>
            </a:p>
            <a:p>
              <a:r>
                <a:rPr lang="fi-FI" sz="2000" dirty="0"/>
                <a:t>muutoksia marsujen geeneissä, jotka säätelevät</a:t>
              </a:r>
            </a:p>
            <a:p>
              <a:r>
                <a:rPr lang="fi-FI" sz="2000" dirty="0"/>
                <a:t>lämpö-vaurioilta suojaavien proteiinien tuotantoa.</a:t>
              </a:r>
              <a:endParaRPr lang="en-FI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8609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2F8821E0-59C0-5C2A-4EF1-6A32B32335D8}"/>
              </a:ext>
            </a:extLst>
          </p:cNvPr>
          <p:cNvGrpSpPr/>
          <p:nvPr/>
        </p:nvGrpSpPr>
        <p:grpSpPr>
          <a:xfrm>
            <a:off x="828136" y="1054443"/>
            <a:ext cx="7323826" cy="4510082"/>
            <a:chOff x="828136" y="1054443"/>
            <a:chExt cx="7323826" cy="4510082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F60E1320-9978-79AB-7646-D279CF58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136" y="1700774"/>
              <a:ext cx="7323826" cy="3863751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EA327E52-DC36-9239-5FFA-C5D67359F1F5}"/>
                </a:ext>
              </a:extLst>
            </p:cNvPr>
            <p:cNvSpPr txBox="1"/>
            <p:nvPr/>
          </p:nvSpPr>
          <p:spPr>
            <a:xfrm>
              <a:off x="828136" y="1054443"/>
              <a:ext cx="6340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Proteiinisynteesi tumallisessa solussa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83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Kuvalähteet</a:t>
            </a:r>
          </a:p>
          <a:p>
            <a:endParaRPr lang="fi-FI" dirty="0"/>
          </a:p>
          <a:p>
            <a:r>
              <a:rPr lang="fi-FI" b="1" dirty="0"/>
              <a:t>Piirroskuvat</a:t>
            </a:r>
          </a:p>
          <a:p>
            <a:endParaRPr lang="fi-FI" dirty="0"/>
          </a:p>
          <a:p>
            <a:r>
              <a:rPr lang="fi-FI" dirty="0"/>
              <a:t>Joona Aalto: diat 4, 5, 6, 9, 10, 14, 15, 20, 23, 25</a:t>
            </a:r>
          </a:p>
          <a:p>
            <a:endParaRPr lang="fi-FI" dirty="0"/>
          </a:p>
          <a:p>
            <a:r>
              <a:rPr lang="fi-FI" dirty="0"/>
              <a:t>Jari Kolehmainen: dia 17</a:t>
            </a:r>
          </a:p>
          <a:p>
            <a:endParaRPr lang="fi-FI" dirty="0"/>
          </a:p>
          <a:p>
            <a:r>
              <a:rPr lang="fi-FI" dirty="0"/>
              <a:t>Johanna </a:t>
            </a:r>
            <a:r>
              <a:rPr lang="fi-FI" dirty="0" err="1"/>
              <a:t>Tarkela</a:t>
            </a:r>
            <a:r>
              <a:rPr lang="fi-FI" dirty="0"/>
              <a:t>: diat 2, 8, 16, 18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b="1" dirty="0"/>
              <a:t>Valokuvat</a:t>
            </a:r>
          </a:p>
          <a:p>
            <a:endParaRPr lang="fi-FI" b="1" dirty="0"/>
          </a:p>
          <a:p>
            <a:r>
              <a:rPr lang="fi-FI" dirty="0"/>
              <a:t>Getty </a:t>
            </a:r>
            <a:r>
              <a:rPr lang="fi-FI" dirty="0" err="1"/>
              <a:t>Images</a:t>
            </a:r>
            <a:r>
              <a:rPr lang="fi-FI" dirty="0"/>
              <a:t>: dia 1</a:t>
            </a:r>
          </a:p>
          <a:p>
            <a:endParaRPr lang="fi-FI" dirty="0"/>
          </a:p>
          <a:p>
            <a:r>
              <a:rPr lang="fi-FI" dirty="0" err="1"/>
              <a:t>Shutterstock</a:t>
            </a:r>
            <a:r>
              <a:rPr lang="fi-FI" dirty="0"/>
              <a:t>: dia 24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8AD055AD-D31D-CD2E-BEF5-97C3A8107665}"/>
              </a:ext>
            </a:extLst>
          </p:cNvPr>
          <p:cNvGrpSpPr/>
          <p:nvPr/>
        </p:nvGrpSpPr>
        <p:grpSpPr>
          <a:xfrm>
            <a:off x="715992" y="1377608"/>
            <a:ext cx="8428008" cy="5480392"/>
            <a:chOff x="715992" y="1377608"/>
            <a:chExt cx="8428008" cy="5480392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CCF277DE-1D23-D047-4082-B01091B5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992" y="1377608"/>
              <a:ext cx="7712015" cy="387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62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CF2719D4-3DD1-9B77-C9F8-86B282ABB6BA}"/>
              </a:ext>
            </a:extLst>
          </p:cNvPr>
          <p:cNvGrpSpPr/>
          <p:nvPr/>
        </p:nvGrpSpPr>
        <p:grpSpPr>
          <a:xfrm>
            <a:off x="677819" y="567406"/>
            <a:ext cx="8466181" cy="6290594"/>
            <a:chOff x="677819" y="567406"/>
            <a:chExt cx="8466181" cy="6290594"/>
          </a:xfrm>
        </p:grpSpPr>
        <p:sp>
          <p:nvSpPr>
            <p:cNvPr id="5" name="Tekstiruutu 4"/>
            <p:cNvSpPr txBox="1"/>
            <p:nvPr/>
          </p:nvSpPr>
          <p:spPr>
            <a:xfrm>
              <a:off x="677819" y="567406"/>
              <a:ext cx="71174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i-FI" sz="2400" b="1" dirty="0">
                <a:solidFill>
                  <a:schemeClr val="accent5"/>
                </a:solidFill>
              </a:endParaRPr>
            </a:p>
            <a:p>
              <a:r>
                <a:rPr lang="fi-FI" sz="3200" b="1" dirty="0" err="1">
                  <a:solidFill>
                    <a:schemeClr val="accent5"/>
                  </a:solidFill>
                </a:rPr>
                <a:t>Nukleotidi</a:t>
              </a:r>
              <a:endParaRPr lang="fi-FI" sz="3200" b="1" dirty="0">
                <a:solidFill>
                  <a:schemeClr val="accent5"/>
                </a:solidFill>
              </a:endParaRPr>
            </a:p>
          </p:txBody>
        </p:sp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DDB432B6-8B0F-E7BF-FFDE-F6D8AD1ED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819" y="2072144"/>
              <a:ext cx="7539487" cy="3475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74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16C55263-8EB6-E1A3-BAAE-C3D3366BED3D}"/>
              </a:ext>
            </a:extLst>
          </p:cNvPr>
          <p:cNvGrpSpPr/>
          <p:nvPr/>
        </p:nvGrpSpPr>
        <p:grpSpPr>
          <a:xfrm>
            <a:off x="843554" y="1466777"/>
            <a:ext cx="8300446" cy="5391223"/>
            <a:chOff x="843554" y="1466777"/>
            <a:chExt cx="8300446" cy="5391223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ADFE7E55-4541-3477-F066-A9F9F1752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554" y="1466777"/>
              <a:ext cx="7456891" cy="3214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10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41541477-C278-9240-ECD1-748B21007BB6}"/>
              </a:ext>
            </a:extLst>
          </p:cNvPr>
          <p:cNvGrpSpPr/>
          <p:nvPr/>
        </p:nvGrpSpPr>
        <p:grpSpPr>
          <a:xfrm>
            <a:off x="926694" y="589276"/>
            <a:ext cx="8217284" cy="6268724"/>
            <a:chOff x="926694" y="589276"/>
            <a:chExt cx="8217284" cy="6268724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876D8425-2F55-5C87-DAB4-26CE33312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694" y="1127963"/>
              <a:ext cx="7117491" cy="5140761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EE7612C-740E-6775-BDF3-B77DDBC4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7306" y="6303216"/>
              <a:ext cx="926672" cy="554784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9AC95082-5A83-3A9E-BA37-E7ED40FFEAB0}"/>
                </a:ext>
              </a:extLst>
            </p:cNvPr>
            <p:cNvSpPr txBox="1"/>
            <p:nvPr/>
          </p:nvSpPr>
          <p:spPr>
            <a:xfrm>
              <a:off x="926694" y="589276"/>
              <a:ext cx="34551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Tumallisen eliön DNA</a:t>
              </a:r>
              <a:endParaRPr lang="en-FI" sz="2400" b="1" dirty="0">
                <a:solidFill>
                  <a:schemeClr val="accent5"/>
                </a:solidFill>
              </a:endParaRPr>
            </a:p>
            <a:p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87004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37" y="864661"/>
            <a:ext cx="64741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5"/>
                </a:solidFill>
              </a:rPr>
              <a:t>Geenit</a:t>
            </a:r>
            <a:endParaRPr lang="fi-FI" sz="2400" b="1" dirty="0"/>
          </a:p>
          <a:p>
            <a:endParaRPr lang="fi-FI" sz="2400" b="1" dirty="0">
              <a:solidFill>
                <a:schemeClr val="accent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geeni = DNA:n pätkä, jossa on orgaanisen molekyylin (yleensä proteiinin) rakennusohje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koodaava alue: </a:t>
            </a:r>
            <a:r>
              <a:rPr lang="fi-FI" sz="2400" dirty="0" err="1"/>
              <a:t>eksonit</a:t>
            </a:r>
            <a:r>
              <a:rPr lang="fi-FI" sz="2400" dirty="0"/>
              <a:t> (ohjeita) + </a:t>
            </a:r>
            <a:r>
              <a:rPr lang="fi-FI" sz="2400" dirty="0" err="1"/>
              <a:t>intronit</a:t>
            </a:r>
            <a:r>
              <a:rPr lang="fi-FI" sz="2400" dirty="0"/>
              <a:t> (ei ohjeita)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säätelyalue (promoottori + tehostajajaksot), joka on koodaavan alueen ”virtakytkin” (säätelyalueeseen kiinnittyvät proteiinit käynnistävät koodaavan alueen toiminnan)</a:t>
            </a:r>
          </a:p>
          <a:p>
            <a:pPr lvl="1"/>
            <a:endParaRPr lang="fi-FI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i-FI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i-FI" sz="2400" b="1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7BBE4778-DAF1-F94B-690B-0D88D0EE5A0B}"/>
              </a:ext>
            </a:extLst>
          </p:cNvPr>
          <p:cNvGrpSpPr/>
          <p:nvPr/>
        </p:nvGrpSpPr>
        <p:grpSpPr>
          <a:xfrm>
            <a:off x="1099837" y="4942936"/>
            <a:ext cx="6581954" cy="461665"/>
            <a:chOff x="1099837" y="4942936"/>
            <a:chExt cx="6581954" cy="461665"/>
          </a:xfrm>
        </p:grpSpPr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A1DB53C1-CB44-79E0-1E55-7222A7D58323}"/>
                </a:ext>
              </a:extLst>
            </p:cNvPr>
            <p:cNvSpPr txBox="1"/>
            <p:nvPr/>
          </p:nvSpPr>
          <p:spPr>
            <a:xfrm>
              <a:off x="1099837" y="4942936"/>
              <a:ext cx="6581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fi-FI" sz="2400" dirty="0"/>
                <a:t>geeni          proteiini          ominaisuus</a:t>
              </a:r>
              <a:endParaRPr lang="en-FI" sz="2400" dirty="0"/>
            </a:p>
          </p:txBody>
        </p:sp>
        <p:cxnSp>
          <p:nvCxnSpPr>
            <p:cNvPr id="6" name="Suora nuoliyhdysviiva 5">
              <a:extLst>
                <a:ext uri="{FF2B5EF4-FFF2-40B4-BE49-F238E27FC236}">
                  <a16:creationId xmlns:a16="http://schemas.microsoft.com/office/drawing/2014/main" id="{A2CB75CD-23B3-3742-156D-EC41B04AC12A}"/>
                </a:ext>
              </a:extLst>
            </p:cNvPr>
            <p:cNvCxnSpPr/>
            <p:nvPr/>
          </p:nvCxnSpPr>
          <p:spPr>
            <a:xfrm>
              <a:off x="2337758" y="5184475"/>
              <a:ext cx="40544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501B6FE1-FB47-3C75-2053-A19F04DC2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7811" y="5068641"/>
              <a:ext cx="518205" cy="231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5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BDDE4EB5-5842-18C3-9B31-F7F627E44941}"/>
              </a:ext>
            </a:extLst>
          </p:cNvPr>
          <p:cNvGrpSpPr/>
          <p:nvPr/>
        </p:nvGrpSpPr>
        <p:grpSpPr>
          <a:xfrm>
            <a:off x="298257" y="544997"/>
            <a:ext cx="8845743" cy="6313003"/>
            <a:chOff x="298257" y="544997"/>
            <a:chExt cx="8845743" cy="6313003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24A4404-54F5-40C2-4F83-37628E6F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57" y="775830"/>
              <a:ext cx="7919049" cy="5447164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C5AEE406-EC0A-2D60-94B9-C13928556428}"/>
                </a:ext>
              </a:extLst>
            </p:cNvPr>
            <p:cNvSpPr txBox="1"/>
            <p:nvPr/>
          </p:nvSpPr>
          <p:spPr>
            <a:xfrm>
              <a:off x="655608" y="544997"/>
              <a:ext cx="2932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Transkriptio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2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CA33A33A-6B15-3DC0-B312-E3E5D5DEC04C}"/>
              </a:ext>
            </a:extLst>
          </p:cNvPr>
          <p:cNvGrpSpPr/>
          <p:nvPr/>
        </p:nvGrpSpPr>
        <p:grpSpPr>
          <a:xfrm>
            <a:off x="987671" y="592778"/>
            <a:ext cx="8156329" cy="6265222"/>
            <a:chOff x="987671" y="592778"/>
            <a:chExt cx="8156329" cy="6265222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41315D2-F1DD-AE0F-3E1A-2D044A23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7507" y="595164"/>
              <a:ext cx="4564722" cy="5708052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F6AFA13F-6782-9D2E-08E8-2BB68D125116}"/>
                </a:ext>
              </a:extLst>
            </p:cNvPr>
            <p:cNvSpPr txBox="1"/>
            <p:nvPr/>
          </p:nvSpPr>
          <p:spPr>
            <a:xfrm>
              <a:off x="987671" y="592778"/>
              <a:ext cx="1634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Silmukointi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17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445E43AA17E544BF3234084398B6DA" ma:contentTypeVersion="12" ma:contentTypeDescription="Luo uusi asiakirja." ma:contentTypeScope="" ma:versionID="6931151f85830e605903eba920068296">
  <xsd:schema xmlns:xsd="http://www.w3.org/2001/XMLSchema" xmlns:xs="http://www.w3.org/2001/XMLSchema" xmlns:p="http://schemas.microsoft.com/office/2006/metadata/properties" xmlns:ns2="b6c2cde3-2717-4ff6-a38c-3daa2323faef" xmlns:ns3="188ce216-e63f-4f7a-b5ea-54779d630909" targetNamespace="http://schemas.microsoft.com/office/2006/metadata/properties" ma:root="true" ma:fieldsID="d1b660d057294bfb7c32ad129ef7e648" ns2:_="" ns3:_="">
    <xsd:import namespace="b6c2cde3-2717-4ff6-a38c-3daa2323faef"/>
    <xsd:import namespace="188ce216-e63f-4f7a-b5ea-54779d630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2cde3-2717-4ff6-a38c-3daa2323f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ce216-e63f-4f7a-b5ea-54779d630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724D08-9104-44A7-A90F-823F45AC4C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21895-6BD3-4C5D-8981-9C56362BB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2cde3-2717-4ff6-a38c-3daa2323faef"/>
    <ds:schemaRef ds:uri="188ce216-e63f-4f7a-b5ea-54779d630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D31404-D2B7-47B7-A805-C4C31463BB9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875</Words>
  <Application>Microsoft Office PowerPoint</Application>
  <PresentationFormat>Näytössä katseltava diaesitys (4:3)</PresentationFormat>
  <Paragraphs>103</Paragraphs>
  <Slides>26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Holopainen Anna K</cp:lastModifiedBy>
  <cp:revision>79</cp:revision>
  <dcterms:created xsi:type="dcterms:W3CDTF">2020-10-16T11:07:14Z</dcterms:created>
  <dcterms:modified xsi:type="dcterms:W3CDTF">2023-04-13T09:11:57Z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0x01010097445E43AA17E544BF3234084398B6DA</vt:lpwstr>
  </property>
</Properties>
</file>