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7"/>
  </p:notesMasterIdLst>
  <p:sldIdLst>
    <p:sldId id="257" r:id="rId5"/>
    <p:sldId id="290" r:id="rId6"/>
    <p:sldId id="266" r:id="rId7"/>
    <p:sldId id="270" r:id="rId8"/>
    <p:sldId id="267" r:id="rId9"/>
    <p:sldId id="269" r:id="rId10"/>
    <p:sldId id="271" r:id="rId11"/>
    <p:sldId id="272" r:id="rId12"/>
    <p:sldId id="291" r:id="rId13"/>
    <p:sldId id="273" r:id="rId14"/>
    <p:sldId id="293" r:id="rId15"/>
    <p:sldId id="274" r:id="rId16"/>
    <p:sldId id="275" r:id="rId17"/>
    <p:sldId id="276" r:id="rId18"/>
    <p:sldId id="277" r:id="rId19"/>
    <p:sldId id="278" r:id="rId20"/>
    <p:sldId id="279" r:id="rId21"/>
    <p:sldId id="281" r:id="rId22"/>
    <p:sldId id="280" r:id="rId23"/>
    <p:sldId id="292" r:id="rId24"/>
    <p:sldId id="295" r:id="rId25"/>
    <p:sldId id="282" r:id="rId26"/>
    <p:sldId id="283" r:id="rId27"/>
    <p:sldId id="284" r:id="rId28"/>
    <p:sldId id="294" r:id="rId29"/>
    <p:sldId id="285" r:id="rId30"/>
    <p:sldId id="286" r:id="rId31"/>
    <p:sldId id="296" r:id="rId32"/>
    <p:sldId id="288" r:id="rId33"/>
    <p:sldId id="297" r:id="rId34"/>
    <p:sldId id="289" r:id="rId35"/>
    <p:sldId id="268" r:id="rId36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81" d="100"/>
          <a:sy n="81" d="100"/>
        </p:scale>
        <p:origin x="148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51F8A-E9E5-48B0-8684-FBE90F205804}" type="datetimeFigureOut">
              <a:rPr lang="fi-FI" smtClean="0"/>
              <a:t>11.4.2023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89488D-D4BA-429F-8AB3-0A157A22746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43289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/>
              <a:t>Disakkaridit</a:t>
            </a:r>
            <a:r>
              <a:rPr lang="fi-FI" dirty="0"/>
              <a:t> muodostuvat, kun kaksi monosakkaridia liittyy yhteen. Polysakkaridit muodostuvat, kun useat, yleensä sadat tai tuhannet, monosakkaridit liittyvät yhteen. Osa </a:t>
            </a:r>
            <a:r>
              <a:rPr lang="fi-FI" dirty="0" err="1"/>
              <a:t>polysakkarideistä</a:t>
            </a:r>
            <a:r>
              <a:rPr lang="fi-FI" dirty="0"/>
              <a:t> toimii solujen tukirakenteina, esimerkiksi kasvisolujen soluseinässä selluloosa ja sienisoluilla kitiini. 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89488D-D4BA-429F-8AB3-0A157A22746D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431038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/>
              <a:t>Fosfolipideissä</a:t>
            </a:r>
            <a:r>
              <a:rPr lang="fi-FI" dirty="0"/>
              <a:t> kolmehiiliseen glyserolirunkoon on sitoutunut kaksi rasvahappoa sekä yksi fosfaattiryhmä. Rasvahappo-osilla ei ole sähkövarausta, minkä takia ne ovat vesipakoisia. Fosfaattiosassa taas on sähkövarauksia, minkä takia se on vesihakuinen.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89488D-D4BA-429F-8AB3-0A157A22746D}" type="slidenum">
              <a:rPr lang="fi-FI" smtClean="0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235263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Jokaisessa aminohapossa on keskusatomina hiili. Siihen liittyy typpipitoinen </a:t>
            </a:r>
            <a:r>
              <a:rPr lang="fi-FI" dirty="0" err="1"/>
              <a:t>aminoryhmä</a:t>
            </a:r>
            <a:r>
              <a:rPr lang="fi-FI" dirty="0"/>
              <a:t> sekä </a:t>
            </a:r>
            <a:r>
              <a:rPr lang="fi-FI" dirty="0" err="1"/>
              <a:t>karboksyyliryhmä</a:t>
            </a:r>
            <a:r>
              <a:rPr lang="fi-FI" dirty="0"/>
              <a:t>. Aminohappojen sivuketjut ovat yksilöllisiä, ja niiden kemialliset ominaisuudet määrittävät aminohapon ominaisuudet.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89488D-D4BA-429F-8AB3-0A157A22746D}" type="slidenum">
              <a:rPr lang="fi-FI" smtClean="0"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436172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Primaarirakenteisesta aminohappoketjusta muodostuu sekundaarirakenne, kun polypeptidiketjuun syntyy kierteitä ja laskoksia. Proteiinin </a:t>
            </a:r>
            <a:r>
              <a:rPr lang="fi-FI" dirty="0" err="1"/>
              <a:t>tertiaarirakenne</a:t>
            </a:r>
            <a:r>
              <a:rPr lang="fi-FI" dirty="0"/>
              <a:t> syntyy, kun proteiini saa kolmiulotteisen muodon. Osa aminohappojen sivuketjuista hylkii toisiaan ja osa vetää toisiaan puoleensa. Joidenkin välille syntyy vahvempia sidoksia, kuten rikkisiltoja. Jos useita </a:t>
            </a:r>
            <a:r>
              <a:rPr lang="fi-FI" dirty="0" err="1"/>
              <a:t>tertiaarirakenteisia</a:t>
            </a:r>
            <a:r>
              <a:rPr lang="fi-FI" dirty="0"/>
              <a:t> polypeptidiketjuja yhdistyy toisiinsa rikkisiltojen avulla, muodostuu proteiinin </a:t>
            </a:r>
            <a:r>
              <a:rPr lang="fi-FI" dirty="0" err="1"/>
              <a:t>kvartaarirakenne</a:t>
            </a:r>
            <a:r>
              <a:rPr lang="fi-FI" dirty="0"/>
              <a:t>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89488D-D4BA-429F-8AB3-0A157A22746D}" type="slidenum">
              <a:rPr lang="fi-FI" smtClean="0"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097246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/>
              <a:t>Kataboliset</a:t>
            </a:r>
            <a:r>
              <a:rPr lang="fi-FI" dirty="0"/>
              <a:t> reaktiot hajottavat isompia molekyylejä pienemmiksi yksiköiksi. Näitä yksinkertaisia orgaanisia molekyylejä anaboliset reaktiot käyttävät uusien makromolekyylien rakennusaineina.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89488D-D4BA-429F-8AB3-0A157A22746D}" type="slidenum">
              <a:rPr lang="fi-FI" smtClean="0"/>
              <a:t>25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248927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Jokaisella entsyymillä on sille tyypillinen optimilämpötila.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89488D-D4BA-429F-8AB3-0A157A22746D}" type="slidenum">
              <a:rPr lang="fi-FI" smtClean="0"/>
              <a:t>27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805638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Ihmisen ruuansulatusentsyymit toimivat parhaiten siinä pH-arvossa, joka on tyypillinen kunkin entsyymin erityspaikalle ruuansulatuskanavassa.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89488D-D4BA-429F-8AB3-0A157A22746D}" type="slidenum">
              <a:rPr lang="fi-FI" smtClean="0"/>
              <a:t>29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04748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Glukoosi eli rypälesokeri on kuudesta hiilestä koostuva monosakkaridi. Se on solujen tärkein perusenergianlähde. Kasvit tuottavat glukoosia fotosynteesireaktioissa, ja sen hiilten </a:t>
            </a:r>
            <a:r>
              <a:rPr lang="fi-FI" dirty="0" err="1"/>
              <a:t>v.älisiin</a:t>
            </a:r>
            <a:r>
              <a:rPr lang="fi-FI" dirty="0"/>
              <a:t> sidoksiin on varastoituna runsaasti kemiallista energiaa. Glykogeeni on eläinsolujen energiaa varastoiva polysakkaridi, joka koostuu lukuisista glukoosimolekyyleistä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89488D-D4BA-429F-8AB3-0A157A22746D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78625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Monet hedelmät sisältävät fruktoosia ei hedelmäsokeria. Ihminen maistaa fruktoosin erittäin makeana. Fruktoosissa on glukoosin tapaan kuusi hiiliatomia. 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89488D-D4BA-429F-8AB3-0A157A22746D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54588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Kun glukoosi- ja fruktoosimolekyylit liittyvä yhteen, valmistuu sakkaroosia, joka varastoidaan myöhempää käyttöä varten. Erityisen runsaasti sakkaroosia on sokerijuurikkaan paksuuntuneessa juuressa. Ihminen valmistaa sokerijuurikkaan sakkaroosista erilaisia sokerituotteita. 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89488D-D4BA-429F-8AB3-0A157A22746D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603231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Sienisolujen lisäksi myös esimerkiksi hyönteisten kuoressa on tukea antamassa kitiiniä. Kitiinistä valmistettu lanka hajoaa haavan paranemisen jälkeen, eikä tikkejä tarvitse poistaa.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89488D-D4BA-429F-8AB3-0A157A22746D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202337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89488D-D4BA-429F-8AB3-0A157A22746D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707776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Peruna varastoi energiaa tulevaa kasvukautta varten juurimukuloidensa varastosolukkoon tärkkelyksenä. Tärkkelys on suuri polysakkaridi, jonka lukuisista glukoosimolekyyleistä koostuva rakenne on joko haaroittunut tai suoraketjuinen.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89488D-D4BA-429F-8AB3-0A157A22746D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074672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Rasvat eli </a:t>
            </a:r>
            <a:r>
              <a:rPr lang="fi-FI" dirty="0" err="1"/>
              <a:t>triglyseridit</a:t>
            </a:r>
            <a:r>
              <a:rPr lang="fi-FI" dirty="0"/>
              <a:t> koostuvat glyserolista ja kolmesta rasvahaposta. Kuvan </a:t>
            </a:r>
            <a:r>
              <a:rPr lang="fi-FI" dirty="0" err="1"/>
              <a:t>triglyseridi</a:t>
            </a:r>
            <a:r>
              <a:rPr lang="fi-FI" dirty="0"/>
              <a:t> on tyypillinen eläinsoluille, sillä sen kaikki rasvahapot ovat tyydyttyneitä eli eivät sisällä kaksoissidoksia.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89488D-D4BA-429F-8AB3-0A157A22746D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203684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/>
              <a:t>Amerikankurmitsalla</a:t>
            </a:r>
            <a:r>
              <a:rPr lang="fi-FI" dirty="0"/>
              <a:t> on yksi pisimmistä muuttomatkoista. Yhteen suuntaan yli 20 000 km. Matkasta ison osan se taittaa veden päällä, jolloin se ei voi pysähtyä syömään tai juomaan. Pitkä muuttomatka onnistuu rasvavarastojen turvin.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89488D-D4BA-429F-8AB3-0A157A22746D}" type="slidenum">
              <a:rPr lang="fi-FI" smtClean="0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92242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A114C-3C18-4E16-969A-BB0D3DA14EC7}" type="datetimeFigureOut">
              <a:rPr lang="fi-FI" smtClean="0"/>
              <a:t>11.4.2023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02D8-A733-405E-BCB0-3B4749432E4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76117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A114C-3C18-4E16-969A-BB0D3DA14EC7}" type="datetimeFigureOut">
              <a:rPr lang="fi-FI" smtClean="0"/>
              <a:t>11.4.2023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02D8-A733-405E-BCB0-3B4749432E4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87617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A114C-3C18-4E16-969A-BB0D3DA14EC7}" type="datetimeFigureOut">
              <a:rPr lang="fi-FI" smtClean="0"/>
              <a:t>11.4.2023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02D8-A733-405E-BCB0-3B4749432E4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91693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A114C-3C18-4E16-969A-BB0D3DA14EC7}" type="datetimeFigureOut">
              <a:rPr lang="fi-FI" smtClean="0"/>
              <a:t>11.4.2023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02D8-A733-405E-BCB0-3B4749432E4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47819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A114C-3C18-4E16-969A-BB0D3DA14EC7}" type="datetimeFigureOut">
              <a:rPr lang="fi-FI" smtClean="0"/>
              <a:t>11.4.2023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02D8-A733-405E-BCB0-3B4749432E4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83924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A114C-3C18-4E16-969A-BB0D3DA14EC7}" type="datetimeFigureOut">
              <a:rPr lang="fi-FI" smtClean="0"/>
              <a:t>11.4.2023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02D8-A733-405E-BCB0-3B4749432E4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50794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A114C-3C18-4E16-969A-BB0D3DA14EC7}" type="datetimeFigureOut">
              <a:rPr lang="fi-FI" smtClean="0"/>
              <a:t>11.4.2023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02D8-A733-405E-BCB0-3B4749432E4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16132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A114C-3C18-4E16-969A-BB0D3DA14EC7}" type="datetimeFigureOut">
              <a:rPr lang="fi-FI" smtClean="0"/>
              <a:t>11.4.2023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02D8-A733-405E-BCB0-3B4749432E4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80815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A114C-3C18-4E16-969A-BB0D3DA14EC7}" type="datetimeFigureOut">
              <a:rPr lang="fi-FI" smtClean="0"/>
              <a:t>11.4.2023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02D8-A733-405E-BCB0-3B4749432E4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43566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A114C-3C18-4E16-969A-BB0D3DA14EC7}" type="datetimeFigureOut">
              <a:rPr lang="fi-FI" smtClean="0"/>
              <a:t>11.4.2023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02D8-A733-405E-BCB0-3B4749432E4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88608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A114C-3C18-4E16-969A-BB0D3DA14EC7}" type="datetimeFigureOut">
              <a:rPr lang="fi-FI" smtClean="0"/>
              <a:t>11.4.2023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302D8-A733-405E-BCB0-3B4749432E4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47808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DA114C-3C18-4E16-969A-BB0D3DA14EC7}" type="datetimeFigureOut">
              <a:rPr lang="fi-FI" smtClean="0"/>
              <a:t>11.4.2023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302D8-A733-405E-BCB0-3B4749432E4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78081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emf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Ryhmä 4">
            <a:extLst>
              <a:ext uri="{FF2B5EF4-FFF2-40B4-BE49-F238E27FC236}">
                <a16:creationId xmlns:a16="http://schemas.microsoft.com/office/drawing/2014/main" id="{5C42F667-E549-2A99-C96F-B061CD3FB766}"/>
              </a:ext>
            </a:extLst>
          </p:cNvPr>
          <p:cNvGrpSpPr/>
          <p:nvPr/>
        </p:nvGrpSpPr>
        <p:grpSpPr>
          <a:xfrm>
            <a:off x="0" y="0"/>
            <a:ext cx="9144000" cy="6865822"/>
            <a:chOff x="0" y="0"/>
            <a:chExt cx="9144000" cy="6865822"/>
          </a:xfrm>
        </p:grpSpPr>
        <p:grpSp>
          <p:nvGrpSpPr>
            <p:cNvPr id="2" name="Ryhmä 1">
              <a:extLst>
                <a:ext uri="{FF2B5EF4-FFF2-40B4-BE49-F238E27FC236}">
                  <a16:creationId xmlns:a16="http://schemas.microsoft.com/office/drawing/2014/main" id="{4EC12E3F-372B-BABA-3A9A-0AE17ACF0D1D}"/>
                </a:ext>
              </a:extLst>
            </p:cNvPr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pic>
            <p:nvPicPr>
              <p:cNvPr id="4" name="Kuva 3" descr="Kuva, joka sisältää kohteen teksti, hunajakenno, ulkokäyttöön tarkoitettu esine&#10;&#10;Kuvaus luotu automaattisesti">
                <a:extLst>
                  <a:ext uri="{FF2B5EF4-FFF2-40B4-BE49-F238E27FC236}">
                    <a16:creationId xmlns:a16="http://schemas.microsoft.com/office/drawing/2014/main" id="{5CC06988-32F3-CBD7-FB68-841A1AC175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9144000" cy="6202392"/>
              </a:xfrm>
              <a:prstGeom prst="rect">
                <a:avLst/>
              </a:prstGeom>
            </p:spPr>
          </p:pic>
          <p:pic>
            <p:nvPicPr>
              <p:cNvPr id="6" name="Kuva 5">
                <a:extLst>
                  <a:ext uri="{FF2B5EF4-FFF2-40B4-BE49-F238E27FC236}">
                    <a16:creationId xmlns:a16="http://schemas.microsoft.com/office/drawing/2014/main" id="{941E6B3B-2DE1-E9AC-09A1-0A04525ED3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761613"/>
                <a:ext cx="9144000" cy="1096387"/>
              </a:xfrm>
              <a:prstGeom prst="rect">
                <a:avLst/>
              </a:prstGeom>
            </p:spPr>
          </p:pic>
        </p:grpSp>
        <p:pic>
          <p:nvPicPr>
            <p:cNvPr id="3" name="Kuva 2" descr="Kuva, joka sisältää kohteen teksti, sisä, nisäkäs, kissa&#10;&#10;Kuvaus luotu automaattisesti">
              <a:extLst>
                <a:ext uri="{FF2B5EF4-FFF2-40B4-BE49-F238E27FC236}">
                  <a16:creationId xmlns:a16="http://schemas.microsoft.com/office/drawing/2014/main" id="{00770130-0535-4C71-7F74-B7B823946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7306" y="6309806"/>
              <a:ext cx="926694" cy="5560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2818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ruutu 4"/>
          <p:cNvSpPr txBox="1"/>
          <p:nvPr/>
        </p:nvSpPr>
        <p:spPr>
          <a:xfrm>
            <a:off x="1099815" y="1054443"/>
            <a:ext cx="7117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dirty="0"/>
          </a:p>
          <a:p>
            <a:endParaRPr lang="fi-FI" dirty="0"/>
          </a:p>
        </p:txBody>
      </p:sp>
      <p:grpSp>
        <p:nvGrpSpPr>
          <p:cNvPr id="9" name="Ryhmä 8">
            <a:extLst>
              <a:ext uri="{FF2B5EF4-FFF2-40B4-BE49-F238E27FC236}">
                <a16:creationId xmlns:a16="http://schemas.microsoft.com/office/drawing/2014/main" id="{252D1003-BCD7-F5BE-1DE8-9AC62D95CF45}"/>
              </a:ext>
            </a:extLst>
          </p:cNvPr>
          <p:cNvGrpSpPr/>
          <p:nvPr/>
        </p:nvGrpSpPr>
        <p:grpSpPr>
          <a:xfrm>
            <a:off x="728663" y="735347"/>
            <a:ext cx="8415337" cy="6122653"/>
            <a:chOff x="728663" y="735347"/>
            <a:chExt cx="8415337" cy="6122653"/>
          </a:xfrm>
        </p:grpSpPr>
        <p:pic>
          <p:nvPicPr>
            <p:cNvPr id="2" name="Kuva 1">
              <a:extLst>
                <a:ext uri="{FF2B5EF4-FFF2-40B4-BE49-F238E27FC236}">
                  <a16:creationId xmlns:a16="http://schemas.microsoft.com/office/drawing/2014/main" id="{BAF67EA2-31E6-19C0-21D4-01EE582C9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17328" y="6303216"/>
              <a:ext cx="926672" cy="554784"/>
            </a:xfrm>
            <a:prstGeom prst="rect">
              <a:avLst/>
            </a:prstGeom>
          </p:spPr>
        </p:pic>
        <p:pic>
          <p:nvPicPr>
            <p:cNvPr id="8" name="Kuva 7">
              <a:extLst>
                <a:ext uri="{FF2B5EF4-FFF2-40B4-BE49-F238E27FC236}">
                  <a16:creationId xmlns:a16="http://schemas.microsoft.com/office/drawing/2014/main" id="{945A6852-730E-DE76-9E39-880490DB56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8663" y="735347"/>
              <a:ext cx="7565688" cy="53873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75312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ruutu 4"/>
          <p:cNvSpPr txBox="1"/>
          <p:nvPr/>
        </p:nvSpPr>
        <p:spPr>
          <a:xfrm>
            <a:off x="1099815" y="1054443"/>
            <a:ext cx="7117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dirty="0"/>
          </a:p>
          <a:p>
            <a:endParaRPr lang="fi-FI" dirty="0"/>
          </a:p>
        </p:txBody>
      </p:sp>
      <p:grpSp>
        <p:nvGrpSpPr>
          <p:cNvPr id="7" name="Ryhmä 6">
            <a:extLst>
              <a:ext uri="{FF2B5EF4-FFF2-40B4-BE49-F238E27FC236}">
                <a16:creationId xmlns:a16="http://schemas.microsoft.com/office/drawing/2014/main" id="{C37E1DC8-D634-AE9C-6185-7E0F8E77F520}"/>
              </a:ext>
            </a:extLst>
          </p:cNvPr>
          <p:cNvGrpSpPr/>
          <p:nvPr/>
        </p:nvGrpSpPr>
        <p:grpSpPr>
          <a:xfrm>
            <a:off x="935121" y="554784"/>
            <a:ext cx="8208879" cy="6303216"/>
            <a:chOff x="935121" y="554784"/>
            <a:chExt cx="8208879" cy="6303216"/>
          </a:xfrm>
        </p:grpSpPr>
        <p:pic>
          <p:nvPicPr>
            <p:cNvPr id="2" name="Kuva 1">
              <a:extLst>
                <a:ext uri="{FF2B5EF4-FFF2-40B4-BE49-F238E27FC236}">
                  <a16:creationId xmlns:a16="http://schemas.microsoft.com/office/drawing/2014/main" id="{BAF67EA2-31E6-19C0-21D4-01EE582C9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17328" y="6303216"/>
              <a:ext cx="926672" cy="554784"/>
            </a:xfrm>
            <a:prstGeom prst="rect">
              <a:avLst/>
            </a:prstGeom>
          </p:spPr>
        </p:pic>
        <p:pic>
          <p:nvPicPr>
            <p:cNvPr id="4" name="Kuva 3">
              <a:extLst>
                <a:ext uri="{FF2B5EF4-FFF2-40B4-BE49-F238E27FC236}">
                  <a16:creationId xmlns:a16="http://schemas.microsoft.com/office/drawing/2014/main" id="{3D1EA1F0-889B-A764-099C-10ADC44E04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5121" y="1078248"/>
              <a:ext cx="7282185" cy="5224968"/>
            </a:xfrm>
            <a:prstGeom prst="rect">
              <a:avLst/>
            </a:prstGeom>
          </p:spPr>
        </p:pic>
        <p:sp>
          <p:nvSpPr>
            <p:cNvPr id="6" name="Tekstiruutu 5">
              <a:extLst>
                <a:ext uri="{FF2B5EF4-FFF2-40B4-BE49-F238E27FC236}">
                  <a16:creationId xmlns:a16="http://schemas.microsoft.com/office/drawing/2014/main" id="{B3FCF5A0-BC89-4C4F-AA26-E1B43138C48F}"/>
                </a:ext>
              </a:extLst>
            </p:cNvPr>
            <p:cNvSpPr txBox="1"/>
            <p:nvPr/>
          </p:nvSpPr>
          <p:spPr>
            <a:xfrm>
              <a:off x="935121" y="554784"/>
              <a:ext cx="46540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2400" b="1" dirty="0">
                  <a:solidFill>
                    <a:schemeClr val="accent5"/>
                  </a:solidFill>
                </a:rPr>
                <a:t>Rasva eli </a:t>
              </a:r>
              <a:r>
                <a:rPr lang="fi-FI" sz="2400" b="1" dirty="0" err="1">
                  <a:solidFill>
                    <a:schemeClr val="accent5"/>
                  </a:solidFill>
                </a:rPr>
                <a:t>triglyseridi</a:t>
              </a:r>
              <a:endParaRPr lang="en-FI" sz="2400" b="1" dirty="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20793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ruutu 4"/>
          <p:cNvSpPr txBox="1"/>
          <p:nvPr/>
        </p:nvSpPr>
        <p:spPr>
          <a:xfrm>
            <a:off x="1099815" y="1054443"/>
            <a:ext cx="7117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dirty="0"/>
          </a:p>
          <a:p>
            <a:endParaRPr lang="fi-FI" dirty="0"/>
          </a:p>
        </p:txBody>
      </p:sp>
      <p:grpSp>
        <p:nvGrpSpPr>
          <p:cNvPr id="7" name="Ryhmä 6">
            <a:extLst>
              <a:ext uri="{FF2B5EF4-FFF2-40B4-BE49-F238E27FC236}">
                <a16:creationId xmlns:a16="http://schemas.microsoft.com/office/drawing/2014/main" id="{6B9202D1-8123-3CBB-E41F-E662738CE347}"/>
              </a:ext>
            </a:extLst>
          </p:cNvPr>
          <p:cNvGrpSpPr/>
          <p:nvPr/>
        </p:nvGrpSpPr>
        <p:grpSpPr>
          <a:xfrm>
            <a:off x="992038" y="699807"/>
            <a:ext cx="8151962" cy="6158193"/>
            <a:chOff x="992038" y="699807"/>
            <a:chExt cx="8151962" cy="6158193"/>
          </a:xfrm>
        </p:grpSpPr>
        <p:pic>
          <p:nvPicPr>
            <p:cNvPr id="2" name="Kuva 1">
              <a:extLst>
                <a:ext uri="{FF2B5EF4-FFF2-40B4-BE49-F238E27FC236}">
                  <a16:creationId xmlns:a16="http://schemas.microsoft.com/office/drawing/2014/main" id="{BAF67EA2-31E6-19C0-21D4-01EE582C9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17328" y="6303216"/>
              <a:ext cx="926672" cy="554784"/>
            </a:xfrm>
            <a:prstGeom prst="rect">
              <a:avLst/>
            </a:prstGeom>
          </p:spPr>
        </p:pic>
        <p:pic>
          <p:nvPicPr>
            <p:cNvPr id="4" name="Kuva 3">
              <a:extLst>
                <a:ext uri="{FF2B5EF4-FFF2-40B4-BE49-F238E27FC236}">
                  <a16:creationId xmlns:a16="http://schemas.microsoft.com/office/drawing/2014/main" id="{D92A84DB-69AB-6F0B-88EE-6CC4884618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41786" y="699807"/>
              <a:ext cx="4260428" cy="4008782"/>
            </a:xfrm>
            <a:prstGeom prst="rect">
              <a:avLst/>
            </a:prstGeom>
          </p:spPr>
        </p:pic>
        <p:sp>
          <p:nvSpPr>
            <p:cNvPr id="6" name="Tekstiruutu 5">
              <a:extLst>
                <a:ext uri="{FF2B5EF4-FFF2-40B4-BE49-F238E27FC236}">
                  <a16:creationId xmlns:a16="http://schemas.microsoft.com/office/drawing/2014/main" id="{3AFE6E5A-9136-0AAE-4EA7-678516D429AA}"/>
                </a:ext>
              </a:extLst>
            </p:cNvPr>
            <p:cNvSpPr txBox="1"/>
            <p:nvPr/>
          </p:nvSpPr>
          <p:spPr>
            <a:xfrm>
              <a:off x="992038" y="4923358"/>
              <a:ext cx="73152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2400" dirty="0"/>
                <a:t>Lintujen soluista on mitattu huomattavasti</a:t>
              </a:r>
            </a:p>
            <a:p>
              <a:r>
                <a:rPr lang="fi-FI" sz="2400" dirty="0"/>
                <a:t>korkeampia </a:t>
              </a:r>
              <a:r>
                <a:rPr lang="fi-FI" sz="2400" dirty="0" err="1"/>
                <a:t>triglyseridipitoisuuksia</a:t>
              </a:r>
              <a:r>
                <a:rPr lang="fi-FI" sz="2400" dirty="0"/>
                <a:t> ennen muuttomatkaa</a:t>
              </a:r>
            </a:p>
            <a:p>
              <a:r>
                <a:rPr lang="fi-FI" sz="2400" dirty="0"/>
                <a:t>kuin muina aikoina.</a:t>
              </a:r>
              <a:endParaRPr lang="en-FI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732566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ruutu 4"/>
          <p:cNvSpPr txBox="1"/>
          <p:nvPr/>
        </p:nvSpPr>
        <p:spPr>
          <a:xfrm>
            <a:off x="1099815" y="1054443"/>
            <a:ext cx="7117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dirty="0"/>
          </a:p>
          <a:p>
            <a:endParaRPr lang="fi-FI" dirty="0"/>
          </a:p>
        </p:txBody>
      </p:sp>
      <p:grpSp>
        <p:nvGrpSpPr>
          <p:cNvPr id="8" name="Ryhmä 7">
            <a:extLst>
              <a:ext uri="{FF2B5EF4-FFF2-40B4-BE49-F238E27FC236}">
                <a16:creationId xmlns:a16="http://schemas.microsoft.com/office/drawing/2014/main" id="{7F015F9A-5E84-014F-2CF4-5490239518DE}"/>
              </a:ext>
            </a:extLst>
          </p:cNvPr>
          <p:cNvGrpSpPr/>
          <p:nvPr/>
        </p:nvGrpSpPr>
        <p:grpSpPr>
          <a:xfrm>
            <a:off x="1099814" y="717757"/>
            <a:ext cx="8044186" cy="6140243"/>
            <a:chOff x="1099814" y="717757"/>
            <a:chExt cx="8044186" cy="6140243"/>
          </a:xfrm>
        </p:grpSpPr>
        <p:pic>
          <p:nvPicPr>
            <p:cNvPr id="2" name="Kuva 1">
              <a:extLst>
                <a:ext uri="{FF2B5EF4-FFF2-40B4-BE49-F238E27FC236}">
                  <a16:creationId xmlns:a16="http://schemas.microsoft.com/office/drawing/2014/main" id="{BAF67EA2-31E6-19C0-21D4-01EE582C9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17328" y="6303216"/>
              <a:ext cx="926672" cy="554784"/>
            </a:xfrm>
            <a:prstGeom prst="rect">
              <a:avLst/>
            </a:prstGeom>
          </p:spPr>
        </p:pic>
        <p:grpSp>
          <p:nvGrpSpPr>
            <p:cNvPr id="7" name="Ryhmä 6">
              <a:extLst>
                <a:ext uri="{FF2B5EF4-FFF2-40B4-BE49-F238E27FC236}">
                  <a16:creationId xmlns:a16="http://schemas.microsoft.com/office/drawing/2014/main" id="{AA1431DE-1411-3A24-37C1-6CD289EE2654}"/>
                </a:ext>
              </a:extLst>
            </p:cNvPr>
            <p:cNvGrpSpPr/>
            <p:nvPr/>
          </p:nvGrpSpPr>
          <p:grpSpPr>
            <a:xfrm>
              <a:off x="1099814" y="717757"/>
              <a:ext cx="6957357" cy="5285880"/>
              <a:chOff x="1099814" y="717757"/>
              <a:chExt cx="6957357" cy="5285880"/>
            </a:xfrm>
          </p:grpSpPr>
          <p:pic>
            <p:nvPicPr>
              <p:cNvPr id="4" name="Kuva 3">
                <a:extLst>
                  <a:ext uri="{FF2B5EF4-FFF2-40B4-BE49-F238E27FC236}">
                    <a16:creationId xmlns:a16="http://schemas.microsoft.com/office/drawing/2014/main" id="{B5945D11-7AE0-D9AF-E73D-2A630978A8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99814" y="717757"/>
                <a:ext cx="6957357" cy="3535066"/>
              </a:xfrm>
              <a:prstGeom prst="rect">
                <a:avLst/>
              </a:prstGeom>
            </p:spPr>
          </p:pic>
          <p:sp>
            <p:nvSpPr>
              <p:cNvPr id="6" name="Tekstiruutu 5">
                <a:extLst>
                  <a:ext uri="{FF2B5EF4-FFF2-40B4-BE49-F238E27FC236}">
                    <a16:creationId xmlns:a16="http://schemas.microsoft.com/office/drawing/2014/main" id="{C30617DE-7F03-F3C9-9A34-7198EA4B1D42}"/>
                  </a:ext>
                </a:extLst>
              </p:cNvPr>
              <p:cNvSpPr txBox="1"/>
              <p:nvPr/>
            </p:nvSpPr>
            <p:spPr>
              <a:xfrm>
                <a:off x="1099814" y="4433977"/>
                <a:ext cx="6957357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i-FI" sz="2400" dirty="0"/>
                  <a:t>Runsaasti tyydyttymättömiä rasvahappoja</a:t>
                </a:r>
              </a:p>
              <a:p>
                <a:pPr algn="ctr"/>
                <a:r>
                  <a:rPr lang="fi-FI" sz="2400" dirty="0"/>
                  <a:t>sisältävän ruokavalion on todettu</a:t>
                </a:r>
              </a:p>
              <a:p>
                <a:pPr algn="ctr"/>
                <a:r>
                  <a:rPr lang="fi-FI" sz="2400" dirty="0"/>
                  <a:t>parantavan muistia ja ehkäisevän </a:t>
                </a:r>
              </a:p>
              <a:p>
                <a:pPr algn="ctr"/>
                <a:r>
                  <a:rPr lang="fi-FI" sz="2400" dirty="0"/>
                  <a:t>aivosairauksia.</a:t>
                </a:r>
                <a:endParaRPr lang="en-FI" sz="24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697797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ruutu 4"/>
          <p:cNvSpPr txBox="1"/>
          <p:nvPr/>
        </p:nvSpPr>
        <p:spPr>
          <a:xfrm>
            <a:off x="1099815" y="1054443"/>
            <a:ext cx="7117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dirty="0"/>
          </a:p>
          <a:p>
            <a:endParaRPr lang="fi-FI" dirty="0"/>
          </a:p>
        </p:txBody>
      </p:sp>
      <p:grpSp>
        <p:nvGrpSpPr>
          <p:cNvPr id="7" name="Ryhmä 6">
            <a:extLst>
              <a:ext uri="{FF2B5EF4-FFF2-40B4-BE49-F238E27FC236}">
                <a16:creationId xmlns:a16="http://schemas.microsoft.com/office/drawing/2014/main" id="{EFEE8172-AE21-E6D5-1512-AC21273482AB}"/>
              </a:ext>
            </a:extLst>
          </p:cNvPr>
          <p:cNvGrpSpPr/>
          <p:nvPr/>
        </p:nvGrpSpPr>
        <p:grpSpPr>
          <a:xfrm>
            <a:off x="862837" y="547879"/>
            <a:ext cx="8281163" cy="6310121"/>
            <a:chOff x="862837" y="547879"/>
            <a:chExt cx="8281163" cy="6310121"/>
          </a:xfrm>
        </p:grpSpPr>
        <p:pic>
          <p:nvPicPr>
            <p:cNvPr id="2" name="Kuva 1">
              <a:extLst>
                <a:ext uri="{FF2B5EF4-FFF2-40B4-BE49-F238E27FC236}">
                  <a16:creationId xmlns:a16="http://schemas.microsoft.com/office/drawing/2014/main" id="{BAF67EA2-31E6-19C0-21D4-01EE582C9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17328" y="6303216"/>
              <a:ext cx="926672" cy="554784"/>
            </a:xfrm>
            <a:prstGeom prst="rect">
              <a:avLst/>
            </a:prstGeom>
          </p:spPr>
        </p:pic>
        <p:pic>
          <p:nvPicPr>
            <p:cNvPr id="4" name="Kuva 3">
              <a:extLst>
                <a:ext uri="{FF2B5EF4-FFF2-40B4-BE49-F238E27FC236}">
                  <a16:creationId xmlns:a16="http://schemas.microsoft.com/office/drawing/2014/main" id="{DD4C8C52-0D6E-7445-00B5-F0540C80BF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2837" y="1054443"/>
              <a:ext cx="7354469" cy="5024845"/>
            </a:xfrm>
            <a:prstGeom prst="rect">
              <a:avLst/>
            </a:prstGeom>
          </p:spPr>
        </p:pic>
        <p:sp>
          <p:nvSpPr>
            <p:cNvPr id="6" name="Tekstiruutu 5">
              <a:extLst>
                <a:ext uri="{FF2B5EF4-FFF2-40B4-BE49-F238E27FC236}">
                  <a16:creationId xmlns:a16="http://schemas.microsoft.com/office/drawing/2014/main" id="{26E6FDAD-4D3B-4D62-20DF-B4F5A589E1AA}"/>
                </a:ext>
              </a:extLst>
            </p:cNvPr>
            <p:cNvSpPr txBox="1"/>
            <p:nvPr/>
          </p:nvSpPr>
          <p:spPr>
            <a:xfrm>
              <a:off x="862837" y="547879"/>
              <a:ext cx="43216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2400" b="1" dirty="0" err="1">
                  <a:solidFill>
                    <a:schemeClr val="accent5"/>
                  </a:solidFill>
                </a:rPr>
                <a:t>Fosfolipidi</a:t>
              </a:r>
              <a:endParaRPr lang="en-FI" sz="2400" b="1" dirty="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8176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ruutu 4"/>
          <p:cNvSpPr txBox="1"/>
          <p:nvPr/>
        </p:nvSpPr>
        <p:spPr>
          <a:xfrm>
            <a:off x="1099815" y="1054443"/>
            <a:ext cx="7117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dirty="0"/>
          </a:p>
          <a:p>
            <a:endParaRPr lang="fi-FI" dirty="0"/>
          </a:p>
        </p:txBody>
      </p:sp>
      <p:grpSp>
        <p:nvGrpSpPr>
          <p:cNvPr id="7" name="Ryhmä 6">
            <a:extLst>
              <a:ext uri="{FF2B5EF4-FFF2-40B4-BE49-F238E27FC236}">
                <a16:creationId xmlns:a16="http://schemas.microsoft.com/office/drawing/2014/main" id="{1BBACE78-E317-B0D3-3941-B5AFDB7662FA}"/>
              </a:ext>
            </a:extLst>
          </p:cNvPr>
          <p:cNvGrpSpPr/>
          <p:nvPr/>
        </p:nvGrpSpPr>
        <p:grpSpPr>
          <a:xfrm>
            <a:off x="852530" y="931653"/>
            <a:ext cx="8291470" cy="5926347"/>
            <a:chOff x="852530" y="931653"/>
            <a:chExt cx="8291470" cy="5926347"/>
          </a:xfrm>
        </p:grpSpPr>
        <p:pic>
          <p:nvPicPr>
            <p:cNvPr id="2" name="Kuva 1">
              <a:extLst>
                <a:ext uri="{FF2B5EF4-FFF2-40B4-BE49-F238E27FC236}">
                  <a16:creationId xmlns:a16="http://schemas.microsoft.com/office/drawing/2014/main" id="{BAF67EA2-31E6-19C0-21D4-01EE582C9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17328" y="6303216"/>
              <a:ext cx="926672" cy="554784"/>
            </a:xfrm>
            <a:prstGeom prst="rect">
              <a:avLst/>
            </a:prstGeom>
          </p:spPr>
        </p:pic>
        <p:pic>
          <p:nvPicPr>
            <p:cNvPr id="4" name="Kuva 3">
              <a:extLst>
                <a:ext uri="{FF2B5EF4-FFF2-40B4-BE49-F238E27FC236}">
                  <a16:creationId xmlns:a16="http://schemas.microsoft.com/office/drawing/2014/main" id="{7CBDAE2F-36C1-5EF6-6D88-954F1B74F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2530" y="1544739"/>
              <a:ext cx="7438939" cy="4118493"/>
            </a:xfrm>
            <a:prstGeom prst="rect">
              <a:avLst/>
            </a:prstGeom>
          </p:spPr>
        </p:pic>
        <p:sp>
          <p:nvSpPr>
            <p:cNvPr id="6" name="Tekstiruutu 5">
              <a:extLst>
                <a:ext uri="{FF2B5EF4-FFF2-40B4-BE49-F238E27FC236}">
                  <a16:creationId xmlns:a16="http://schemas.microsoft.com/office/drawing/2014/main" id="{480B70BF-57D2-83ED-9F2D-7422E860C515}"/>
                </a:ext>
              </a:extLst>
            </p:cNvPr>
            <p:cNvSpPr txBox="1"/>
            <p:nvPr/>
          </p:nvSpPr>
          <p:spPr>
            <a:xfrm>
              <a:off x="852530" y="931653"/>
              <a:ext cx="35987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2400" b="1" dirty="0">
                  <a:solidFill>
                    <a:schemeClr val="accent5"/>
                  </a:solidFill>
                </a:rPr>
                <a:t>Aminohappo</a:t>
              </a:r>
              <a:endParaRPr lang="en-FI" sz="2400" b="1" dirty="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59922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ruutu 4"/>
          <p:cNvSpPr txBox="1"/>
          <p:nvPr/>
        </p:nvSpPr>
        <p:spPr>
          <a:xfrm>
            <a:off x="1099815" y="1054443"/>
            <a:ext cx="7117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dirty="0"/>
          </a:p>
          <a:p>
            <a:endParaRPr lang="fi-FI" dirty="0"/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BAF67EA2-31E6-19C0-21D4-01EE582C9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7328" y="6303216"/>
            <a:ext cx="926672" cy="554784"/>
          </a:xfrm>
          <a:prstGeom prst="rect">
            <a:avLst/>
          </a:prstGeom>
        </p:spPr>
      </p:pic>
      <p:grpSp>
        <p:nvGrpSpPr>
          <p:cNvPr id="9" name="Ryhmä 8">
            <a:extLst>
              <a:ext uri="{FF2B5EF4-FFF2-40B4-BE49-F238E27FC236}">
                <a16:creationId xmlns:a16="http://schemas.microsoft.com/office/drawing/2014/main" id="{CDC00BC7-10EC-6EC4-092B-156A460A610F}"/>
              </a:ext>
            </a:extLst>
          </p:cNvPr>
          <p:cNvGrpSpPr/>
          <p:nvPr/>
        </p:nvGrpSpPr>
        <p:grpSpPr>
          <a:xfrm>
            <a:off x="825656" y="1056463"/>
            <a:ext cx="7328785" cy="3327568"/>
            <a:chOff x="825656" y="1056463"/>
            <a:chExt cx="7328785" cy="3327568"/>
          </a:xfrm>
        </p:grpSpPr>
        <p:pic>
          <p:nvPicPr>
            <p:cNvPr id="7" name="Kuva 6">
              <a:extLst>
                <a:ext uri="{FF2B5EF4-FFF2-40B4-BE49-F238E27FC236}">
                  <a16:creationId xmlns:a16="http://schemas.microsoft.com/office/drawing/2014/main" id="{D87296BB-15A2-4860-9E67-9981B2695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4785" y="1874995"/>
              <a:ext cx="7030528" cy="2509036"/>
            </a:xfrm>
            <a:prstGeom prst="rect">
              <a:avLst/>
            </a:prstGeom>
          </p:spPr>
        </p:pic>
        <p:sp>
          <p:nvSpPr>
            <p:cNvPr id="8" name="Tekstiruutu 7">
              <a:extLst>
                <a:ext uri="{FF2B5EF4-FFF2-40B4-BE49-F238E27FC236}">
                  <a16:creationId xmlns:a16="http://schemas.microsoft.com/office/drawing/2014/main" id="{5AF4193F-0146-6D72-B854-3D9A249A7461}"/>
                </a:ext>
              </a:extLst>
            </p:cNvPr>
            <p:cNvSpPr txBox="1"/>
            <p:nvPr/>
          </p:nvSpPr>
          <p:spPr>
            <a:xfrm>
              <a:off x="825656" y="1056463"/>
              <a:ext cx="73287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2400" b="1" dirty="0">
                  <a:solidFill>
                    <a:schemeClr val="accent5"/>
                  </a:solidFill>
                </a:rPr>
                <a:t>Aminohappojen liittyminen toisiinsa peptidisidoksilla</a:t>
              </a:r>
              <a:endParaRPr lang="en-FI" sz="2400" b="1" dirty="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4733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ruutu 4"/>
          <p:cNvSpPr txBox="1"/>
          <p:nvPr/>
        </p:nvSpPr>
        <p:spPr>
          <a:xfrm>
            <a:off x="1099815" y="1054443"/>
            <a:ext cx="7117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dirty="0"/>
          </a:p>
          <a:p>
            <a:endParaRPr lang="fi-FI" dirty="0"/>
          </a:p>
        </p:txBody>
      </p:sp>
      <p:grpSp>
        <p:nvGrpSpPr>
          <p:cNvPr id="7" name="Ryhmä 6">
            <a:extLst>
              <a:ext uri="{FF2B5EF4-FFF2-40B4-BE49-F238E27FC236}">
                <a16:creationId xmlns:a16="http://schemas.microsoft.com/office/drawing/2014/main" id="{F767434F-4376-C76E-4A8B-2975161C6C1B}"/>
              </a:ext>
            </a:extLst>
          </p:cNvPr>
          <p:cNvGrpSpPr/>
          <p:nvPr/>
        </p:nvGrpSpPr>
        <p:grpSpPr>
          <a:xfrm>
            <a:off x="633968" y="690113"/>
            <a:ext cx="8510032" cy="6167887"/>
            <a:chOff x="633968" y="690113"/>
            <a:chExt cx="8510032" cy="6167887"/>
          </a:xfrm>
        </p:grpSpPr>
        <p:pic>
          <p:nvPicPr>
            <p:cNvPr id="2" name="Kuva 1">
              <a:extLst>
                <a:ext uri="{FF2B5EF4-FFF2-40B4-BE49-F238E27FC236}">
                  <a16:creationId xmlns:a16="http://schemas.microsoft.com/office/drawing/2014/main" id="{BAF67EA2-31E6-19C0-21D4-01EE582C9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17328" y="6303216"/>
              <a:ext cx="926672" cy="554784"/>
            </a:xfrm>
            <a:prstGeom prst="rect">
              <a:avLst/>
            </a:prstGeom>
          </p:spPr>
        </p:pic>
        <p:pic>
          <p:nvPicPr>
            <p:cNvPr id="4" name="Kuva 3">
              <a:extLst>
                <a:ext uri="{FF2B5EF4-FFF2-40B4-BE49-F238E27FC236}">
                  <a16:creationId xmlns:a16="http://schemas.microsoft.com/office/drawing/2014/main" id="{3E3A089B-B450-3BCF-BD11-AB2AABA98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3968" y="1337136"/>
              <a:ext cx="7583338" cy="4966080"/>
            </a:xfrm>
            <a:prstGeom prst="rect">
              <a:avLst/>
            </a:prstGeom>
          </p:spPr>
        </p:pic>
        <p:sp>
          <p:nvSpPr>
            <p:cNvPr id="6" name="Tekstiruutu 5">
              <a:extLst>
                <a:ext uri="{FF2B5EF4-FFF2-40B4-BE49-F238E27FC236}">
                  <a16:creationId xmlns:a16="http://schemas.microsoft.com/office/drawing/2014/main" id="{DC595147-5086-3518-9DBC-64F2F6C0EF10}"/>
                </a:ext>
              </a:extLst>
            </p:cNvPr>
            <p:cNvSpPr txBox="1"/>
            <p:nvPr/>
          </p:nvSpPr>
          <p:spPr>
            <a:xfrm>
              <a:off x="750498" y="690113"/>
              <a:ext cx="38991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2400" b="1" dirty="0">
                  <a:solidFill>
                    <a:schemeClr val="accent5"/>
                  </a:solidFill>
                </a:rPr>
                <a:t>Proteiinin rakennetasot</a:t>
              </a:r>
              <a:endParaRPr lang="en-FI" sz="2400" b="1" dirty="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61023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ruutu 4"/>
          <p:cNvSpPr txBox="1"/>
          <p:nvPr/>
        </p:nvSpPr>
        <p:spPr>
          <a:xfrm>
            <a:off x="1099815" y="1054443"/>
            <a:ext cx="7117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dirty="0"/>
          </a:p>
          <a:p>
            <a:endParaRPr lang="fi-FI" dirty="0"/>
          </a:p>
        </p:txBody>
      </p:sp>
      <p:grpSp>
        <p:nvGrpSpPr>
          <p:cNvPr id="8" name="Ryhmä 7">
            <a:extLst>
              <a:ext uri="{FF2B5EF4-FFF2-40B4-BE49-F238E27FC236}">
                <a16:creationId xmlns:a16="http://schemas.microsoft.com/office/drawing/2014/main" id="{6C123252-1634-E9DE-359F-4B528AF3D437}"/>
              </a:ext>
            </a:extLst>
          </p:cNvPr>
          <p:cNvGrpSpPr/>
          <p:nvPr/>
        </p:nvGrpSpPr>
        <p:grpSpPr>
          <a:xfrm>
            <a:off x="901460" y="700760"/>
            <a:ext cx="8242540" cy="6157240"/>
            <a:chOff x="901460" y="700760"/>
            <a:chExt cx="8242540" cy="6157240"/>
          </a:xfrm>
        </p:grpSpPr>
        <p:pic>
          <p:nvPicPr>
            <p:cNvPr id="2" name="Kuva 1">
              <a:extLst>
                <a:ext uri="{FF2B5EF4-FFF2-40B4-BE49-F238E27FC236}">
                  <a16:creationId xmlns:a16="http://schemas.microsoft.com/office/drawing/2014/main" id="{BAF67EA2-31E6-19C0-21D4-01EE582C9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17328" y="6303216"/>
              <a:ext cx="926672" cy="554784"/>
            </a:xfrm>
            <a:prstGeom prst="rect">
              <a:avLst/>
            </a:prstGeom>
          </p:spPr>
        </p:pic>
        <p:pic>
          <p:nvPicPr>
            <p:cNvPr id="4" name="Kuva 3">
              <a:extLst>
                <a:ext uri="{FF2B5EF4-FFF2-40B4-BE49-F238E27FC236}">
                  <a16:creationId xmlns:a16="http://schemas.microsoft.com/office/drawing/2014/main" id="{151E074E-D401-A93A-C3A2-79A59CD98A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1460" y="1425861"/>
              <a:ext cx="7341079" cy="2576133"/>
            </a:xfrm>
            <a:prstGeom prst="rect">
              <a:avLst/>
            </a:prstGeom>
          </p:spPr>
        </p:pic>
        <p:sp>
          <p:nvSpPr>
            <p:cNvPr id="6" name="Tekstiruutu 5">
              <a:extLst>
                <a:ext uri="{FF2B5EF4-FFF2-40B4-BE49-F238E27FC236}">
                  <a16:creationId xmlns:a16="http://schemas.microsoft.com/office/drawing/2014/main" id="{5F16B15B-6A39-567F-8BEC-08D2C0A4CAC9}"/>
                </a:ext>
              </a:extLst>
            </p:cNvPr>
            <p:cNvSpPr txBox="1"/>
            <p:nvPr/>
          </p:nvSpPr>
          <p:spPr>
            <a:xfrm>
              <a:off x="901460" y="700760"/>
              <a:ext cx="42053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2400" b="1" dirty="0">
                  <a:solidFill>
                    <a:schemeClr val="accent5"/>
                  </a:solidFill>
                </a:rPr>
                <a:t>Proteiinin denaturoituminen</a:t>
              </a:r>
              <a:endParaRPr lang="en-FI" sz="2400" b="1" dirty="0">
                <a:solidFill>
                  <a:schemeClr val="accent5"/>
                </a:solidFill>
              </a:endParaRPr>
            </a:p>
          </p:txBody>
        </p:sp>
        <p:sp>
          <p:nvSpPr>
            <p:cNvPr id="3" name="Tekstiruutu 2">
              <a:extLst>
                <a:ext uri="{FF2B5EF4-FFF2-40B4-BE49-F238E27FC236}">
                  <a16:creationId xmlns:a16="http://schemas.microsoft.com/office/drawing/2014/main" id="{8FA739C0-31DA-D6A9-1AC0-B1D2C25D5EE3}"/>
                </a:ext>
              </a:extLst>
            </p:cNvPr>
            <p:cNvSpPr txBox="1"/>
            <p:nvPr/>
          </p:nvSpPr>
          <p:spPr>
            <a:xfrm>
              <a:off x="901460" y="4347713"/>
              <a:ext cx="7341079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2200" dirty="0"/>
                <a:t>Denaturoitumisessa proteiinin kolmiulotteinen rakenne tuhoutuu. Esimerkiksi kuumentaminen, pH-arvon muutokset tai mekaaninen käsittely rikkovat </a:t>
              </a:r>
              <a:r>
                <a:rPr lang="fi-FI" sz="2200" dirty="0" err="1"/>
                <a:t>tertiaari</a:t>
              </a:r>
              <a:r>
                <a:rPr lang="fi-FI" sz="2200" dirty="0"/>
                <a:t>- ja </a:t>
              </a:r>
              <a:r>
                <a:rPr lang="fi-FI" sz="2200" dirty="0" err="1"/>
                <a:t>kvartaari</a:t>
              </a:r>
              <a:r>
                <a:rPr lang="fi-FI" sz="2200" dirty="0"/>
                <a:t>-rakennetta koossa pitävät sidokset. Tällöin proteiini ei enää toimi.</a:t>
              </a:r>
              <a:endParaRPr lang="en-FI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223012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ruutu 4"/>
          <p:cNvSpPr txBox="1"/>
          <p:nvPr/>
        </p:nvSpPr>
        <p:spPr>
          <a:xfrm>
            <a:off x="1099815" y="1054443"/>
            <a:ext cx="7117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dirty="0"/>
          </a:p>
          <a:p>
            <a:endParaRPr lang="fi-FI" dirty="0"/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BAF67EA2-31E6-19C0-21D4-01EE582C9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7328" y="6303216"/>
            <a:ext cx="926672" cy="554784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9C48F926-01D1-7E70-C9BB-5DBE34A744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2058" y="664234"/>
            <a:ext cx="4599884" cy="4115985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1681CB5F-853B-DB9C-7CFC-E579DFC4A564}"/>
              </a:ext>
            </a:extLst>
          </p:cNvPr>
          <p:cNvSpPr txBox="1"/>
          <p:nvPr/>
        </p:nvSpPr>
        <p:spPr>
          <a:xfrm>
            <a:off x="836762" y="4878953"/>
            <a:ext cx="75222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/>
              <a:t>Eräät mikroskooppisen pienet levät erittävät ulkopuolelleen kukintansa</a:t>
            </a:r>
          </a:p>
          <a:p>
            <a:r>
              <a:rPr lang="fi-FI" sz="2000" dirty="0"/>
              <a:t>jälkeen runsaasti proteiineja, joiden rakenne denaturoituu voimakkaassa aallokossa. Aaltojen liike tekee proteiinista vaahtoa. Näitä alueita kutsutaan cappuccinorannikoiksi.</a:t>
            </a:r>
            <a:endParaRPr lang="en-FI" sz="2000" dirty="0"/>
          </a:p>
        </p:txBody>
      </p:sp>
    </p:spTree>
    <p:extLst>
      <p:ext uri="{BB962C8B-B14F-4D97-AF65-F5344CB8AC3E}">
        <p14:creationId xmlns:p14="http://schemas.microsoft.com/office/powerpoint/2010/main" val="2712559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ruutu 4"/>
          <p:cNvSpPr txBox="1"/>
          <p:nvPr/>
        </p:nvSpPr>
        <p:spPr>
          <a:xfrm>
            <a:off x="1099815" y="1054443"/>
            <a:ext cx="7117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dirty="0"/>
          </a:p>
          <a:p>
            <a:endParaRPr lang="fi-FI" dirty="0"/>
          </a:p>
        </p:txBody>
      </p:sp>
      <p:grpSp>
        <p:nvGrpSpPr>
          <p:cNvPr id="8" name="Ryhmä 7">
            <a:extLst>
              <a:ext uri="{FF2B5EF4-FFF2-40B4-BE49-F238E27FC236}">
                <a16:creationId xmlns:a16="http://schemas.microsoft.com/office/drawing/2014/main" id="{4F592D08-FA0D-968C-E690-FE565B863E91}"/>
              </a:ext>
            </a:extLst>
          </p:cNvPr>
          <p:cNvGrpSpPr/>
          <p:nvPr/>
        </p:nvGrpSpPr>
        <p:grpSpPr>
          <a:xfrm>
            <a:off x="639555" y="1118328"/>
            <a:ext cx="8504445" cy="5739672"/>
            <a:chOff x="639555" y="1118328"/>
            <a:chExt cx="8504445" cy="5739672"/>
          </a:xfrm>
        </p:grpSpPr>
        <p:pic>
          <p:nvPicPr>
            <p:cNvPr id="2" name="Kuva 1">
              <a:extLst>
                <a:ext uri="{FF2B5EF4-FFF2-40B4-BE49-F238E27FC236}">
                  <a16:creationId xmlns:a16="http://schemas.microsoft.com/office/drawing/2014/main" id="{BAF67EA2-31E6-19C0-21D4-01EE582C9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17328" y="6303216"/>
              <a:ext cx="926672" cy="554784"/>
            </a:xfrm>
            <a:prstGeom prst="rect">
              <a:avLst/>
            </a:prstGeom>
          </p:spPr>
        </p:pic>
        <p:pic>
          <p:nvPicPr>
            <p:cNvPr id="7" name="Kuva 6">
              <a:extLst>
                <a:ext uri="{FF2B5EF4-FFF2-40B4-BE49-F238E27FC236}">
                  <a16:creationId xmlns:a16="http://schemas.microsoft.com/office/drawing/2014/main" id="{A0CA4E8B-5607-AA84-EBDD-1C98E53AAF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9555" y="1118328"/>
              <a:ext cx="7647458" cy="39516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45031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ruutu 4"/>
          <p:cNvSpPr txBox="1"/>
          <p:nvPr/>
        </p:nvSpPr>
        <p:spPr>
          <a:xfrm>
            <a:off x="1099815" y="1054443"/>
            <a:ext cx="7117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dirty="0"/>
          </a:p>
          <a:p>
            <a:endParaRPr lang="fi-FI" dirty="0"/>
          </a:p>
        </p:txBody>
      </p:sp>
      <p:grpSp>
        <p:nvGrpSpPr>
          <p:cNvPr id="8" name="Ryhmä 7">
            <a:extLst>
              <a:ext uri="{FF2B5EF4-FFF2-40B4-BE49-F238E27FC236}">
                <a16:creationId xmlns:a16="http://schemas.microsoft.com/office/drawing/2014/main" id="{B9A35A97-DB49-DA48-4F04-19D94143C47A}"/>
              </a:ext>
            </a:extLst>
          </p:cNvPr>
          <p:cNvGrpSpPr/>
          <p:nvPr/>
        </p:nvGrpSpPr>
        <p:grpSpPr>
          <a:xfrm>
            <a:off x="2592185" y="541823"/>
            <a:ext cx="6551815" cy="6316177"/>
            <a:chOff x="2592185" y="541823"/>
            <a:chExt cx="6551815" cy="6316177"/>
          </a:xfrm>
        </p:grpSpPr>
        <p:pic>
          <p:nvPicPr>
            <p:cNvPr id="2" name="Kuva 1">
              <a:extLst>
                <a:ext uri="{FF2B5EF4-FFF2-40B4-BE49-F238E27FC236}">
                  <a16:creationId xmlns:a16="http://schemas.microsoft.com/office/drawing/2014/main" id="{BAF67EA2-31E6-19C0-21D4-01EE582C9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17328" y="6303216"/>
              <a:ext cx="926672" cy="554784"/>
            </a:xfrm>
            <a:prstGeom prst="rect">
              <a:avLst/>
            </a:prstGeom>
          </p:spPr>
        </p:pic>
        <p:pic>
          <p:nvPicPr>
            <p:cNvPr id="4" name="Kuva 3">
              <a:extLst>
                <a:ext uri="{FF2B5EF4-FFF2-40B4-BE49-F238E27FC236}">
                  <a16:creationId xmlns:a16="http://schemas.microsoft.com/office/drawing/2014/main" id="{D389207E-FE58-9CF1-3310-4936FAA7BC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92185" y="541823"/>
              <a:ext cx="3814649" cy="56535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62426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ruutu 4"/>
          <p:cNvSpPr txBox="1"/>
          <p:nvPr/>
        </p:nvSpPr>
        <p:spPr>
          <a:xfrm>
            <a:off x="1099815" y="1054443"/>
            <a:ext cx="7117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dirty="0"/>
          </a:p>
          <a:p>
            <a:endParaRPr lang="fi-FI" dirty="0"/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BAF67EA2-31E6-19C0-21D4-01EE582C9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7328" y="6303216"/>
            <a:ext cx="926672" cy="554784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C5AABB74-2A09-17D4-F049-75E3DCEC5DF5}"/>
              </a:ext>
            </a:extLst>
          </p:cNvPr>
          <p:cNvSpPr txBox="1"/>
          <p:nvPr/>
        </p:nvSpPr>
        <p:spPr>
          <a:xfrm>
            <a:off x="1011568" y="582067"/>
            <a:ext cx="729398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600" b="1" dirty="0">
                <a:solidFill>
                  <a:schemeClr val="accent5"/>
                </a:solidFill>
              </a:rPr>
              <a:t>Entsyymit</a:t>
            </a:r>
            <a:endParaRPr lang="fi-FI" sz="2600" dirty="0">
              <a:solidFill>
                <a:schemeClr val="accent5"/>
              </a:solidFill>
            </a:endParaRPr>
          </a:p>
          <a:p>
            <a:endParaRPr lang="fi-FI" sz="2600" b="1" dirty="0">
              <a:solidFill>
                <a:schemeClr val="accent5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i-FI" sz="2600" b="1" dirty="0"/>
              <a:t>biologisia katalyyttejä (katalysaattoreita)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fi-FI" sz="2600" b="1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i-FI" sz="2600" b="1" dirty="0"/>
              <a:t>solujen reaktioita nopeuttavia molekyylejä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fi-FI" sz="2600" b="1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i-FI" sz="2600" b="1" dirty="0"/>
              <a:t>alentavat reaktioiden aktivaatioenergiaa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fi-FI" sz="2600" b="1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i-FI" sz="2600" b="1" dirty="0"/>
              <a:t>rakenne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i-FI" sz="2600" b="1" dirty="0"/>
              <a:t>proteiiniosa, jossa aktiivinen kohta (substraatin eli lähtöaineen sitoutumiskohta)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i-FI" sz="2600" b="1" dirty="0"/>
              <a:t>entsyymin aktivaattorina toimiva </a:t>
            </a:r>
            <a:r>
              <a:rPr lang="fi-FI" sz="2600" b="1" dirty="0" err="1"/>
              <a:t>kofaktori</a:t>
            </a:r>
            <a:r>
              <a:rPr lang="fi-FI" sz="2600" b="1" dirty="0"/>
              <a:t> (esim. metalli-ioni) tai koentsyymi (esim. vitamiini)</a:t>
            </a:r>
          </a:p>
        </p:txBody>
      </p:sp>
    </p:spTree>
    <p:extLst>
      <p:ext uri="{BB962C8B-B14F-4D97-AF65-F5344CB8AC3E}">
        <p14:creationId xmlns:p14="http://schemas.microsoft.com/office/powerpoint/2010/main" val="255039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ruutu 4"/>
          <p:cNvSpPr txBox="1"/>
          <p:nvPr/>
        </p:nvSpPr>
        <p:spPr>
          <a:xfrm>
            <a:off x="1099815" y="1054443"/>
            <a:ext cx="7117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dirty="0"/>
          </a:p>
          <a:p>
            <a:endParaRPr lang="fi-FI" dirty="0"/>
          </a:p>
        </p:txBody>
      </p:sp>
      <p:grpSp>
        <p:nvGrpSpPr>
          <p:cNvPr id="7" name="Ryhmä 6">
            <a:extLst>
              <a:ext uri="{FF2B5EF4-FFF2-40B4-BE49-F238E27FC236}">
                <a16:creationId xmlns:a16="http://schemas.microsoft.com/office/drawing/2014/main" id="{5BF96101-93E6-CF12-C1DA-76B7FB2F3F11}"/>
              </a:ext>
            </a:extLst>
          </p:cNvPr>
          <p:cNvGrpSpPr/>
          <p:nvPr/>
        </p:nvGrpSpPr>
        <p:grpSpPr>
          <a:xfrm>
            <a:off x="677819" y="768385"/>
            <a:ext cx="8466181" cy="6089615"/>
            <a:chOff x="677819" y="768385"/>
            <a:chExt cx="8466181" cy="6089615"/>
          </a:xfrm>
        </p:grpSpPr>
        <p:pic>
          <p:nvPicPr>
            <p:cNvPr id="2" name="Kuva 1">
              <a:extLst>
                <a:ext uri="{FF2B5EF4-FFF2-40B4-BE49-F238E27FC236}">
                  <a16:creationId xmlns:a16="http://schemas.microsoft.com/office/drawing/2014/main" id="{BAF67EA2-31E6-19C0-21D4-01EE582C9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17328" y="6303216"/>
              <a:ext cx="926672" cy="554784"/>
            </a:xfrm>
            <a:prstGeom prst="rect">
              <a:avLst/>
            </a:prstGeom>
          </p:spPr>
        </p:pic>
        <p:pic>
          <p:nvPicPr>
            <p:cNvPr id="4" name="Kuva 3">
              <a:extLst>
                <a:ext uri="{FF2B5EF4-FFF2-40B4-BE49-F238E27FC236}">
                  <a16:creationId xmlns:a16="http://schemas.microsoft.com/office/drawing/2014/main" id="{49A64348-5B38-C132-DB13-2CF1A4F22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7819" y="1530904"/>
              <a:ext cx="7539487" cy="4396136"/>
            </a:xfrm>
            <a:prstGeom prst="rect">
              <a:avLst/>
            </a:prstGeom>
          </p:spPr>
        </p:pic>
        <p:sp>
          <p:nvSpPr>
            <p:cNvPr id="6" name="Tekstiruutu 5">
              <a:extLst>
                <a:ext uri="{FF2B5EF4-FFF2-40B4-BE49-F238E27FC236}">
                  <a16:creationId xmlns:a16="http://schemas.microsoft.com/office/drawing/2014/main" id="{D7AC6B73-157E-8DE3-9286-546F1F8F17A1}"/>
                </a:ext>
              </a:extLst>
            </p:cNvPr>
            <p:cNvSpPr txBox="1"/>
            <p:nvPr/>
          </p:nvSpPr>
          <p:spPr>
            <a:xfrm>
              <a:off x="677819" y="768385"/>
              <a:ext cx="69701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2400" b="1" dirty="0">
                  <a:solidFill>
                    <a:schemeClr val="accent5"/>
                  </a:solidFill>
                </a:rPr>
                <a:t>Entsyymin vaikutus reaktion aktivaatioenergiaan</a:t>
              </a:r>
              <a:endParaRPr lang="en-FI" sz="2400" b="1" dirty="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57992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ruutu 4"/>
          <p:cNvSpPr txBox="1"/>
          <p:nvPr/>
        </p:nvSpPr>
        <p:spPr>
          <a:xfrm>
            <a:off x="1099815" y="1054443"/>
            <a:ext cx="7117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dirty="0"/>
          </a:p>
          <a:p>
            <a:endParaRPr lang="fi-FI" dirty="0"/>
          </a:p>
        </p:txBody>
      </p:sp>
      <p:grpSp>
        <p:nvGrpSpPr>
          <p:cNvPr id="7" name="Ryhmä 6">
            <a:extLst>
              <a:ext uri="{FF2B5EF4-FFF2-40B4-BE49-F238E27FC236}">
                <a16:creationId xmlns:a16="http://schemas.microsoft.com/office/drawing/2014/main" id="{88A55834-2333-6D0A-54C8-49410ACC724E}"/>
              </a:ext>
            </a:extLst>
          </p:cNvPr>
          <p:cNvGrpSpPr/>
          <p:nvPr/>
        </p:nvGrpSpPr>
        <p:grpSpPr>
          <a:xfrm>
            <a:off x="841721" y="940279"/>
            <a:ext cx="8302279" cy="5917721"/>
            <a:chOff x="841721" y="940279"/>
            <a:chExt cx="8302279" cy="5917721"/>
          </a:xfrm>
        </p:grpSpPr>
        <p:pic>
          <p:nvPicPr>
            <p:cNvPr id="2" name="Kuva 1">
              <a:extLst>
                <a:ext uri="{FF2B5EF4-FFF2-40B4-BE49-F238E27FC236}">
                  <a16:creationId xmlns:a16="http://schemas.microsoft.com/office/drawing/2014/main" id="{BAF67EA2-31E6-19C0-21D4-01EE582C9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17328" y="6303216"/>
              <a:ext cx="926672" cy="554784"/>
            </a:xfrm>
            <a:prstGeom prst="rect">
              <a:avLst/>
            </a:prstGeom>
          </p:spPr>
        </p:pic>
        <p:pic>
          <p:nvPicPr>
            <p:cNvPr id="4" name="Kuva 3">
              <a:extLst>
                <a:ext uri="{FF2B5EF4-FFF2-40B4-BE49-F238E27FC236}">
                  <a16:creationId xmlns:a16="http://schemas.microsoft.com/office/drawing/2014/main" id="{BFCFC5C2-55A4-3CAF-E538-F74E0FEFD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1721" y="2155570"/>
              <a:ext cx="7375585" cy="2708367"/>
            </a:xfrm>
            <a:prstGeom prst="rect">
              <a:avLst/>
            </a:prstGeom>
          </p:spPr>
        </p:pic>
        <p:sp>
          <p:nvSpPr>
            <p:cNvPr id="6" name="Tekstiruutu 5">
              <a:extLst>
                <a:ext uri="{FF2B5EF4-FFF2-40B4-BE49-F238E27FC236}">
                  <a16:creationId xmlns:a16="http://schemas.microsoft.com/office/drawing/2014/main" id="{237B26DF-4A26-4336-F981-FE6CE52F1BD7}"/>
                </a:ext>
              </a:extLst>
            </p:cNvPr>
            <p:cNvSpPr txBox="1"/>
            <p:nvPr/>
          </p:nvSpPr>
          <p:spPr>
            <a:xfrm>
              <a:off x="923026" y="940279"/>
              <a:ext cx="52362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2400" b="1" dirty="0">
                  <a:solidFill>
                    <a:schemeClr val="accent5"/>
                  </a:solidFill>
                </a:rPr>
                <a:t>Laktaasientsyymin toiminta</a:t>
              </a:r>
              <a:endParaRPr lang="en-FI" sz="2400" b="1" dirty="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21283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ruutu 4"/>
          <p:cNvSpPr txBox="1"/>
          <p:nvPr/>
        </p:nvSpPr>
        <p:spPr>
          <a:xfrm>
            <a:off x="1099815" y="1054443"/>
            <a:ext cx="7117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dirty="0"/>
          </a:p>
          <a:p>
            <a:endParaRPr lang="fi-FI" dirty="0"/>
          </a:p>
        </p:txBody>
      </p:sp>
      <p:grpSp>
        <p:nvGrpSpPr>
          <p:cNvPr id="9" name="Ryhmä 8">
            <a:extLst>
              <a:ext uri="{FF2B5EF4-FFF2-40B4-BE49-F238E27FC236}">
                <a16:creationId xmlns:a16="http://schemas.microsoft.com/office/drawing/2014/main" id="{D1D8B762-F6CE-C04A-EF08-134F99FDDBC7}"/>
              </a:ext>
            </a:extLst>
          </p:cNvPr>
          <p:cNvGrpSpPr/>
          <p:nvPr/>
        </p:nvGrpSpPr>
        <p:grpSpPr>
          <a:xfrm>
            <a:off x="672861" y="1474110"/>
            <a:ext cx="8471139" cy="5383890"/>
            <a:chOff x="672861" y="1474110"/>
            <a:chExt cx="8471139" cy="5383890"/>
          </a:xfrm>
        </p:grpSpPr>
        <p:pic>
          <p:nvPicPr>
            <p:cNvPr id="2" name="Kuva 1">
              <a:extLst>
                <a:ext uri="{FF2B5EF4-FFF2-40B4-BE49-F238E27FC236}">
                  <a16:creationId xmlns:a16="http://schemas.microsoft.com/office/drawing/2014/main" id="{BAF67EA2-31E6-19C0-21D4-01EE582C9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17328" y="6303216"/>
              <a:ext cx="926672" cy="554784"/>
            </a:xfrm>
            <a:prstGeom prst="rect">
              <a:avLst/>
            </a:prstGeom>
          </p:spPr>
        </p:pic>
        <p:pic>
          <p:nvPicPr>
            <p:cNvPr id="8" name="Kuva 7">
              <a:extLst>
                <a:ext uri="{FF2B5EF4-FFF2-40B4-BE49-F238E27FC236}">
                  <a16:creationId xmlns:a16="http://schemas.microsoft.com/office/drawing/2014/main" id="{FF82E56F-EE49-D32C-46B0-6811958ED3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2861" y="1474110"/>
              <a:ext cx="7651630" cy="28818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20709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ruutu 4"/>
          <p:cNvSpPr txBox="1"/>
          <p:nvPr/>
        </p:nvSpPr>
        <p:spPr>
          <a:xfrm>
            <a:off x="1099815" y="1054443"/>
            <a:ext cx="7117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dirty="0"/>
          </a:p>
          <a:p>
            <a:endParaRPr lang="fi-FI" dirty="0"/>
          </a:p>
        </p:txBody>
      </p:sp>
      <p:grpSp>
        <p:nvGrpSpPr>
          <p:cNvPr id="7" name="Ryhmä 6">
            <a:extLst>
              <a:ext uri="{FF2B5EF4-FFF2-40B4-BE49-F238E27FC236}">
                <a16:creationId xmlns:a16="http://schemas.microsoft.com/office/drawing/2014/main" id="{3F79F4B7-74F2-07A9-F5DF-0A25E564926B}"/>
              </a:ext>
            </a:extLst>
          </p:cNvPr>
          <p:cNvGrpSpPr/>
          <p:nvPr/>
        </p:nvGrpSpPr>
        <p:grpSpPr>
          <a:xfrm>
            <a:off x="1283718" y="532907"/>
            <a:ext cx="7860282" cy="6325093"/>
            <a:chOff x="1283718" y="532907"/>
            <a:chExt cx="7860282" cy="6325093"/>
          </a:xfrm>
        </p:grpSpPr>
        <p:pic>
          <p:nvPicPr>
            <p:cNvPr id="2" name="Kuva 1">
              <a:extLst>
                <a:ext uri="{FF2B5EF4-FFF2-40B4-BE49-F238E27FC236}">
                  <a16:creationId xmlns:a16="http://schemas.microsoft.com/office/drawing/2014/main" id="{BAF67EA2-31E6-19C0-21D4-01EE582C9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17328" y="6303216"/>
              <a:ext cx="926672" cy="554784"/>
            </a:xfrm>
            <a:prstGeom prst="rect">
              <a:avLst/>
            </a:prstGeom>
          </p:spPr>
        </p:pic>
        <p:pic>
          <p:nvPicPr>
            <p:cNvPr id="4" name="Kuva 3">
              <a:extLst>
                <a:ext uri="{FF2B5EF4-FFF2-40B4-BE49-F238E27FC236}">
                  <a16:creationId xmlns:a16="http://schemas.microsoft.com/office/drawing/2014/main" id="{8355962C-6080-ABF8-D6BA-81EC90BB1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3718" y="1054443"/>
              <a:ext cx="6324780" cy="5270650"/>
            </a:xfrm>
            <a:prstGeom prst="rect">
              <a:avLst/>
            </a:prstGeom>
          </p:spPr>
        </p:pic>
        <p:sp>
          <p:nvSpPr>
            <p:cNvPr id="6" name="Tekstiruutu 5">
              <a:extLst>
                <a:ext uri="{FF2B5EF4-FFF2-40B4-BE49-F238E27FC236}">
                  <a16:creationId xmlns:a16="http://schemas.microsoft.com/office/drawing/2014/main" id="{BD645717-4F6B-8712-C48F-50DFC1CC1851}"/>
                </a:ext>
              </a:extLst>
            </p:cNvPr>
            <p:cNvSpPr txBox="1"/>
            <p:nvPr/>
          </p:nvSpPr>
          <p:spPr>
            <a:xfrm>
              <a:off x="1283718" y="532907"/>
              <a:ext cx="52534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2400" b="1" dirty="0" err="1">
                  <a:solidFill>
                    <a:schemeClr val="accent5"/>
                  </a:solidFill>
                </a:rPr>
                <a:t>Katabolinen</a:t>
              </a:r>
              <a:r>
                <a:rPr lang="fi-FI" sz="2400" b="1" dirty="0">
                  <a:solidFill>
                    <a:schemeClr val="accent5"/>
                  </a:solidFill>
                </a:rPr>
                <a:t> ja anabolinen reaktio</a:t>
              </a:r>
              <a:endParaRPr lang="en-FI" sz="2400" b="1" dirty="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01320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ruutu 4"/>
          <p:cNvSpPr txBox="1"/>
          <p:nvPr/>
        </p:nvSpPr>
        <p:spPr>
          <a:xfrm>
            <a:off x="1099815" y="1054443"/>
            <a:ext cx="7117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dirty="0"/>
          </a:p>
          <a:p>
            <a:endParaRPr lang="fi-FI" dirty="0"/>
          </a:p>
        </p:txBody>
      </p:sp>
      <p:grpSp>
        <p:nvGrpSpPr>
          <p:cNvPr id="6" name="Ryhmä 5">
            <a:extLst>
              <a:ext uri="{FF2B5EF4-FFF2-40B4-BE49-F238E27FC236}">
                <a16:creationId xmlns:a16="http://schemas.microsoft.com/office/drawing/2014/main" id="{05FAA2C6-0E27-B5E5-1D10-8047DA09E87E}"/>
              </a:ext>
            </a:extLst>
          </p:cNvPr>
          <p:cNvGrpSpPr/>
          <p:nvPr/>
        </p:nvGrpSpPr>
        <p:grpSpPr>
          <a:xfrm>
            <a:off x="926694" y="1007497"/>
            <a:ext cx="8217306" cy="5850503"/>
            <a:chOff x="926694" y="1007497"/>
            <a:chExt cx="8217306" cy="5850503"/>
          </a:xfrm>
        </p:grpSpPr>
        <p:pic>
          <p:nvPicPr>
            <p:cNvPr id="2" name="Kuva 1">
              <a:extLst>
                <a:ext uri="{FF2B5EF4-FFF2-40B4-BE49-F238E27FC236}">
                  <a16:creationId xmlns:a16="http://schemas.microsoft.com/office/drawing/2014/main" id="{BAF67EA2-31E6-19C0-21D4-01EE582C9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17328" y="6303216"/>
              <a:ext cx="926672" cy="554784"/>
            </a:xfrm>
            <a:prstGeom prst="rect">
              <a:avLst/>
            </a:prstGeom>
          </p:spPr>
        </p:pic>
        <p:pic>
          <p:nvPicPr>
            <p:cNvPr id="4" name="Kuva 3">
              <a:extLst>
                <a:ext uri="{FF2B5EF4-FFF2-40B4-BE49-F238E27FC236}">
                  <a16:creationId xmlns:a16="http://schemas.microsoft.com/office/drawing/2014/main" id="{03336243-9EE2-5D86-691D-D0BDDD7692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6694" y="1007497"/>
              <a:ext cx="7228936" cy="47960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110000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ruutu 4"/>
          <p:cNvSpPr txBox="1"/>
          <p:nvPr/>
        </p:nvSpPr>
        <p:spPr>
          <a:xfrm>
            <a:off x="1099815" y="1054443"/>
            <a:ext cx="7117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dirty="0"/>
          </a:p>
          <a:p>
            <a:endParaRPr lang="fi-FI" dirty="0"/>
          </a:p>
        </p:txBody>
      </p:sp>
      <p:grpSp>
        <p:nvGrpSpPr>
          <p:cNvPr id="7" name="Ryhmä 6">
            <a:extLst>
              <a:ext uri="{FF2B5EF4-FFF2-40B4-BE49-F238E27FC236}">
                <a16:creationId xmlns:a16="http://schemas.microsoft.com/office/drawing/2014/main" id="{1D50051B-FC67-6EC9-DF46-F780279C8DB4}"/>
              </a:ext>
            </a:extLst>
          </p:cNvPr>
          <p:cNvGrpSpPr/>
          <p:nvPr/>
        </p:nvGrpSpPr>
        <p:grpSpPr>
          <a:xfrm>
            <a:off x="823875" y="943843"/>
            <a:ext cx="8320125" cy="5914157"/>
            <a:chOff x="823875" y="943843"/>
            <a:chExt cx="8320125" cy="5914157"/>
          </a:xfrm>
        </p:grpSpPr>
        <p:pic>
          <p:nvPicPr>
            <p:cNvPr id="2" name="Kuva 1">
              <a:extLst>
                <a:ext uri="{FF2B5EF4-FFF2-40B4-BE49-F238E27FC236}">
                  <a16:creationId xmlns:a16="http://schemas.microsoft.com/office/drawing/2014/main" id="{BAF67EA2-31E6-19C0-21D4-01EE582C9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17328" y="6303216"/>
              <a:ext cx="926672" cy="554784"/>
            </a:xfrm>
            <a:prstGeom prst="rect">
              <a:avLst/>
            </a:prstGeom>
          </p:spPr>
        </p:pic>
        <p:pic>
          <p:nvPicPr>
            <p:cNvPr id="4" name="Kuva 3">
              <a:extLst>
                <a:ext uri="{FF2B5EF4-FFF2-40B4-BE49-F238E27FC236}">
                  <a16:creationId xmlns:a16="http://schemas.microsoft.com/office/drawing/2014/main" id="{B314E327-9958-DC9B-0997-F7D2CAD23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3875" y="1953883"/>
              <a:ext cx="7259076" cy="3629538"/>
            </a:xfrm>
            <a:prstGeom prst="rect">
              <a:avLst/>
            </a:prstGeom>
          </p:spPr>
        </p:pic>
        <p:sp>
          <p:nvSpPr>
            <p:cNvPr id="6" name="Tekstiruutu 5">
              <a:extLst>
                <a:ext uri="{FF2B5EF4-FFF2-40B4-BE49-F238E27FC236}">
                  <a16:creationId xmlns:a16="http://schemas.microsoft.com/office/drawing/2014/main" id="{3C16427F-3C93-9BE4-1F5C-29A037A22798}"/>
                </a:ext>
              </a:extLst>
            </p:cNvPr>
            <p:cNvSpPr txBox="1"/>
            <p:nvPr/>
          </p:nvSpPr>
          <p:spPr>
            <a:xfrm>
              <a:off x="1953935" y="943843"/>
              <a:ext cx="65603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2400" b="1" dirty="0">
                  <a:solidFill>
                    <a:schemeClr val="accent5"/>
                  </a:solidFill>
                </a:rPr>
                <a:t>Lämpötilan vaikutus entsyymireaktion kulkuun</a:t>
              </a:r>
              <a:endParaRPr lang="en-FI" sz="2400" b="1" dirty="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43236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ruutu 4"/>
          <p:cNvSpPr txBox="1"/>
          <p:nvPr/>
        </p:nvSpPr>
        <p:spPr>
          <a:xfrm>
            <a:off x="1099815" y="1054443"/>
            <a:ext cx="7117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dirty="0"/>
          </a:p>
          <a:p>
            <a:endParaRPr lang="fi-FI" dirty="0"/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BAF67EA2-31E6-19C0-21D4-01EE582C9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7328" y="6303216"/>
            <a:ext cx="926672" cy="554784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3C16427F-3C93-9BE4-1F5C-29A037A22798}"/>
              </a:ext>
            </a:extLst>
          </p:cNvPr>
          <p:cNvSpPr txBox="1"/>
          <p:nvPr/>
        </p:nvSpPr>
        <p:spPr>
          <a:xfrm>
            <a:off x="724971" y="785910"/>
            <a:ext cx="7319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>
                <a:solidFill>
                  <a:schemeClr val="accent5"/>
                </a:solidFill>
              </a:rPr>
              <a:t>Lämpötilan vaikutusmekanismi entsyymin toimintaan</a:t>
            </a:r>
            <a:endParaRPr lang="en-FI" sz="2400" b="1" dirty="0">
              <a:solidFill>
                <a:schemeClr val="accent5"/>
              </a:solidFill>
            </a:endParaRP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722B8B2F-D9EB-38EF-ECC1-25DD9ECA9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071" y="1516108"/>
            <a:ext cx="7595857" cy="455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75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ruutu 4"/>
          <p:cNvSpPr txBox="1"/>
          <p:nvPr/>
        </p:nvSpPr>
        <p:spPr>
          <a:xfrm>
            <a:off x="1099815" y="1054443"/>
            <a:ext cx="7117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dirty="0"/>
          </a:p>
          <a:p>
            <a:endParaRPr lang="fi-FI" dirty="0"/>
          </a:p>
        </p:txBody>
      </p:sp>
      <p:grpSp>
        <p:nvGrpSpPr>
          <p:cNvPr id="3" name="Ryhmä 2">
            <a:extLst>
              <a:ext uri="{FF2B5EF4-FFF2-40B4-BE49-F238E27FC236}">
                <a16:creationId xmlns:a16="http://schemas.microsoft.com/office/drawing/2014/main" id="{68416910-3372-4148-C228-2CDEC4141686}"/>
              </a:ext>
            </a:extLst>
          </p:cNvPr>
          <p:cNvGrpSpPr/>
          <p:nvPr/>
        </p:nvGrpSpPr>
        <p:grpSpPr>
          <a:xfrm>
            <a:off x="913983" y="592778"/>
            <a:ext cx="8230017" cy="6265222"/>
            <a:chOff x="913983" y="592778"/>
            <a:chExt cx="8230017" cy="6265222"/>
          </a:xfrm>
        </p:grpSpPr>
        <p:pic>
          <p:nvPicPr>
            <p:cNvPr id="2" name="Kuva 1">
              <a:extLst>
                <a:ext uri="{FF2B5EF4-FFF2-40B4-BE49-F238E27FC236}">
                  <a16:creationId xmlns:a16="http://schemas.microsoft.com/office/drawing/2014/main" id="{BAF67EA2-31E6-19C0-21D4-01EE582C9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17328" y="6303216"/>
              <a:ext cx="926672" cy="554784"/>
            </a:xfrm>
            <a:prstGeom prst="rect">
              <a:avLst/>
            </a:prstGeom>
          </p:spPr>
        </p:pic>
        <p:sp>
          <p:nvSpPr>
            <p:cNvPr id="6" name="Tekstiruutu 5">
              <a:extLst>
                <a:ext uri="{FF2B5EF4-FFF2-40B4-BE49-F238E27FC236}">
                  <a16:creationId xmlns:a16="http://schemas.microsoft.com/office/drawing/2014/main" id="{A76C3171-A2EE-4534-9224-BFFF5CE6EDFA}"/>
                </a:ext>
              </a:extLst>
            </p:cNvPr>
            <p:cNvSpPr txBox="1"/>
            <p:nvPr/>
          </p:nvSpPr>
          <p:spPr>
            <a:xfrm>
              <a:off x="913983" y="592778"/>
              <a:ext cx="60044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2400" b="1" dirty="0">
                  <a:solidFill>
                    <a:schemeClr val="accent5"/>
                  </a:solidFill>
                </a:rPr>
                <a:t>pH:n vaikutus entsyymireaktion kulkuun</a:t>
              </a:r>
              <a:endParaRPr lang="en-FI" sz="2400" b="1" dirty="0">
                <a:solidFill>
                  <a:schemeClr val="accent5"/>
                </a:solidFill>
              </a:endParaRPr>
            </a:p>
          </p:txBody>
        </p:sp>
        <p:pic>
          <p:nvPicPr>
            <p:cNvPr id="10" name="Kuva 9">
              <a:extLst>
                <a:ext uri="{FF2B5EF4-FFF2-40B4-BE49-F238E27FC236}">
                  <a16:creationId xmlns:a16="http://schemas.microsoft.com/office/drawing/2014/main" id="{7B31E6AE-D07D-186C-2C65-DE00F69B8C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6694" y="1054443"/>
              <a:ext cx="7290612" cy="51742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96159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ruutu 4"/>
          <p:cNvSpPr txBox="1"/>
          <p:nvPr/>
        </p:nvSpPr>
        <p:spPr>
          <a:xfrm>
            <a:off x="1099815" y="1054443"/>
            <a:ext cx="7117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dirty="0"/>
          </a:p>
          <a:p>
            <a:endParaRPr lang="fi-FI" dirty="0"/>
          </a:p>
        </p:txBody>
      </p:sp>
      <p:grpSp>
        <p:nvGrpSpPr>
          <p:cNvPr id="11" name="Ryhmä 10">
            <a:extLst>
              <a:ext uri="{FF2B5EF4-FFF2-40B4-BE49-F238E27FC236}">
                <a16:creationId xmlns:a16="http://schemas.microsoft.com/office/drawing/2014/main" id="{8539EF59-0F4A-96DE-8F38-506BDD434FCE}"/>
              </a:ext>
            </a:extLst>
          </p:cNvPr>
          <p:cNvGrpSpPr/>
          <p:nvPr/>
        </p:nvGrpSpPr>
        <p:grpSpPr>
          <a:xfrm>
            <a:off x="804053" y="851510"/>
            <a:ext cx="8339947" cy="6006490"/>
            <a:chOff x="804053" y="851510"/>
            <a:chExt cx="8339947" cy="6006490"/>
          </a:xfrm>
        </p:grpSpPr>
        <p:pic>
          <p:nvPicPr>
            <p:cNvPr id="2" name="Kuva 1">
              <a:extLst>
                <a:ext uri="{FF2B5EF4-FFF2-40B4-BE49-F238E27FC236}">
                  <a16:creationId xmlns:a16="http://schemas.microsoft.com/office/drawing/2014/main" id="{BAF67EA2-31E6-19C0-21D4-01EE582C9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17328" y="6303216"/>
              <a:ext cx="926672" cy="554784"/>
            </a:xfrm>
            <a:prstGeom prst="rect">
              <a:avLst/>
            </a:prstGeom>
          </p:spPr>
        </p:pic>
        <p:pic>
          <p:nvPicPr>
            <p:cNvPr id="7" name="Kuva 6">
              <a:extLst>
                <a:ext uri="{FF2B5EF4-FFF2-40B4-BE49-F238E27FC236}">
                  <a16:creationId xmlns:a16="http://schemas.microsoft.com/office/drawing/2014/main" id="{E5F8D0A1-CEE8-B131-6AB4-AB2AA67503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91177" y="2008760"/>
              <a:ext cx="3326129" cy="2299367"/>
            </a:xfrm>
            <a:prstGeom prst="rect">
              <a:avLst/>
            </a:prstGeom>
          </p:spPr>
        </p:pic>
        <p:sp>
          <p:nvSpPr>
            <p:cNvPr id="8" name="Tekstiruutu 7">
              <a:extLst>
                <a:ext uri="{FF2B5EF4-FFF2-40B4-BE49-F238E27FC236}">
                  <a16:creationId xmlns:a16="http://schemas.microsoft.com/office/drawing/2014/main" id="{5CE29E8A-D1BF-498B-CD07-EAA55B4F95DA}"/>
                </a:ext>
              </a:extLst>
            </p:cNvPr>
            <p:cNvSpPr txBox="1"/>
            <p:nvPr/>
          </p:nvSpPr>
          <p:spPr>
            <a:xfrm>
              <a:off x="893121" y="851510"/>
              <a:ext cx="41838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2400" b="1" dirty="0">
                  <a:solidFill>
                    <a:schemeClr val="accent5"/>
                  </a:solidFill>
                </a:rPr>
                <a:t>Glukoosi eli rypälesokeri</a:t>
              </a:r>
              <a:endParaRPr lang="en-FI" sz="2400" b="1" dirty="0">
                <a:solidFill>
                  <a:schemeClr val="accent5"/>
                </a:solidFill>
              </a:endParaRPr>
            </a:p>
          </p:txBody>
        </p:sp>
        <p:pic>
          <p:nvPicPr>
            <p:cNvPr id="10" name="Kuva 9">
              <a:extLst>
                <a:ext uri="{FF2B5EF4-FFF2-40B4-BE49-F238E27FC236}">
                  <a16:creationId xmlns:a16="http://schemas.microsoft.com/office/drawing/2014/main" id="{42A0D13C-30FC-2640-843E-8378043EBF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4053" y="1511795"/>
              <a:ext cx="3862837" cy="39979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5981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ruutu 4"/>
          <p:cNvSpPr txBox="1"/>
          <p:nvPr/>
        </p:nvSpPr>
        <p:spPr>
          <a:xfrm>
            <a:off x="1099815" y="1054443"/>
            <a:ext cx="7117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dirty="0"/>
          </a:p>
          <a:p>
            <a:endParaRPr lang="fi-FI" dirty="0"/>
          </a:p>
        </p:txBody>
      </p:sp>
      <p:grpSp>
        <p:nvGrpSpPr>
          <p:cNvPr id="7" name="Ryhmä 6">
            <a:extLst>
              <a:ext uri="{FF2B5EF4-FFF2-40B4-BE49-F238E27FC236}">
                <a16:creationId xmlns:a16="http://schemas.microsoft.com/office/drawing/2014/main" id="{72DAD14F-32CC-43DC-CC18-01816CA8E50A}"/>
              </a:ext>
            </a:extLst>
          </p:cNvPr>
          <p:cNvGrpSpPr/>
          <p:nvPr/>
        </p:nvGrpSpPr>
        <p:grpSpPr>
          <a:xfrm>
            <a:off x="913983" y="592778"/>
            <a:ext cx="8230017" cy="6265222"/>
            <a:chOff x="913983" y="592778"/>
            <a:chExt cx="8230017" cy="6265222"/>
          </a:xfrm>
        </p:grpSpPr>
        <p:pic>
          <p:nvPicPr>
            <p:cNvPr id="2" name="Kuva 1">
              <a:extLst>
                <a:ext uri="{FF2B5EF4-FFF2-40B4-BE49-F238E27FC236}">
                  <a16:creationId xmlns:a16="http://schemas.microsoft.com/office/drawing/2014/main" id="{BAF67EA2-31E6-19C0-21D4-01EE582C9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17328" y="6303216"/>
              <a:ext cx="926672" cy="554784"/>
            </a:xfrm>
            <a:prstGeom prst="rect">
              <a:avLst/>
            </a:prstGeom>
          </p:spPr>
        </p:pic>
        <p:pic>
          <p:nvPicPr>
            <p:cNvPr id="4" name="Kuva 3">
              <a:extLst>
                <a:ext uri="{FF2B5EF4-FFF2-40B4-BE49-F238E27FC236}">
                  <a16:creationId xmlns:a16="http://schemas.microsoft.com/office/drawing/2014/main" id="{836E161A-CEA9-B7E7-F42B-3DA6BFD94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3983" y="1194796"/>
              <a:ext cx="7303323" cy="5108420"/>
            </a:xfrm>
            <a:prstGeom prst="rect">
              <a:avLst/>
            </a:prstGeom>
          </p:spPr>
        </p:pic>
        <p:sp>
          <p:nvSpPr>
            <p:cNvPr id="6" name="Tekstiruutu 5">
              <a:extLst>
                <a:ext uri="{FF2B5EF4-FFF2-40B4-BE49-F238E27FC236}">
                  <a16:creationId xmlns:a16="http://schemas.microsoft.com/office/drawing/2014/main" id="{A76C3171-A2EE-4534-9224-BFFF5CE6EDFA}"/>
                </a:ext>
              </a:extLst>
            </p:cNvPr>
            <p:cNvSpPr txBox="1"/>
            <p:nvPr/>
          </p:nvSpPr>
          <p:spPr>
            <a:xfrm>
              <a:off x="913983" y="592778"/>
              <a:ext cx="60044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2400" b="1" dirty="0">
                  <a:solidFill>
                    <a:schemeClr val="accent5"/>
                  </a:solidFill>
                </a:rPr>
                <a:t>Inhibiittorin vaikutus entsyymin toimintaan</a:t>
              </a:r>
              <a:endParaRPr lang="en-FI" sz="2400" b="1" dirty="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19495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ruutu 4"/>
          <p:cNvSpPr txBox="1"/>
          <p:nvPr/>
        </p:nvSpPr>
        <p:spPr>
          <a:xfrm>
            <a:off x="1099815" y="1054443"/>
            <a:ext cx="7117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dirty="0"/>
          </a:p>
          <a:p>
            <a:endParaRPr lang="fi-FI" dirty="0"/>
          </a:p>
        </p:txBody>
      </p:sp>
      <p:grpSp>
        <p:nvGrpSpPr>
          <p:cNvPr id="6" name="Ryhmä 5">
            <a:extLst>
              <a:ext uri="{FF2B5EF4-FFF2-40B4-BE49-F238E27FC236}">
                <a16:creationId xmlns:a16="http://schemas.microsoft.com/office/drawing/2014/main" id="{D26281C5-55FB-0102-8D9E-0DDD99A42C37}"/>
              </a:ext>
            </a:extLst>
          </p:cNvPr>
          <p:cNvGrpSpPr/>
          <p:nvPr/>
        </p:nvGrpSpPr>
        <p:grpSpPr>
          <a:xfrm>
            <a:off x="672006" y="701090"/>
            <a:ext cx="8471994" cy="6156910"/>
            <a:chOff x="672006" y="701090"/>
            <a:chExt cx="8471994" cy="6156910"/>
          </a:xfrm>
        </p:grpSpPr>
        <p:pic>
          <p:nvPicPr>
            <p:cNvPr id="2" name="Kuva 1">
              <a:extLst>
                <a:ext uri="{FF2B5EF4-FFF2-40B4-BE49-F238E27FC236}">
                  <a16:creationId xmlns:a16="http://schemas.microsoft.com/office/drawing/2014/main" id="{BAF67EA2-31E6-19C0-21D4-01EE582C9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17328" y="6303216"/>
              <a:ext cx="926672" cy="554784"/>
            </a:xfrm>
            <a:prstGeom prst="rect">
              <a:avLst/>
            </a:prstGeom>
          </p:spPr>
        </p:pic>
        <p:pic>
          <p:nvPicPr>
            <p:cNvPr id="4" name="Kuva 3">
              <a:extLst>
                <a:ext uri="{FF2B5EF4-FFF2-40B4-BE49-F238E27FC236}">
                  <a16:creationId xmlns:a16="http://schemas.microsoft.com/office/drawing/2014/main" id="{C5E85396-6AF5-F619-5BD9-BE5FE03343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2006" y="701090"/>
              <a:ext cx="7799987" cy="54558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134554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ruutu 4"/>
          <p:cNvSpPr txBox="1"/>
          <p:nvPr/>
        </p:nvSpPr>
        <p:spPr>
          <a:xfrm>
            <a:off x="583948" y="1054443"/>
            <a:ext cx="7976103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b="1" dirty="0"/>
              <a:t>Kuvalähteet</a:t>
            </a:r>
          </a:p>
          <a:p>
            <a:endParaRPr lang="fi-FI" dirty="0"/>
          </a:p>
          <a:p>
            <a:r>
              <a:rPr lang="fi-FI" b="1" dirty="0"/>
              <a:t>Piirroskuvat</a:t>
            </a:r>
          </a:p>
          <a:p>
            <a:endParaRPr lang="fi-FI" dirty="0"/>
          </a:p>
          <a:p>
            <a:r>
              <a:rPr lang="fi-FI" dirty="0"/>
              <a:t>Joona Aalto: diat 3, 4, 5, 7, 9, 11, 14, 15, 16, 17, 18, 22, 23, 25, 26, 27, 28, 29, 30, 31 </a:t>
            </a:r>
          </a:p>
          <a:p>
            <a:endParaRPr lang="fi-FI" dirty="0"/>
          </a:p>
          <a:p>
            <a:r>
              <a:rPr lang="fi-FI" dirty="0"/>
              <a:t>Jari Kolehmainen: dia 28</a:t>
            </a:r>
          </a:p>
          <a:p>
            <a:endParaRPr lang="fi-FI" dirty="0"/>
          </a:p>
          <a:p>
            <a:r>
              <a:rPr lang="fi-FI" b="1" dirty="0"/>
              <a:t>Valokuvat</a:t>
            </a:r>
          </a:p>
          <a:p>
            <a:endParaRPr lang="fi-FI" b="1" dirty="0"/>
          </a:p>
          <a:p>
            <a:r>
              <a:rPr lang="fi-FI" dirty="0" err="1"/>
              <a:t>Shutterstock</a:t>
            </a:r>
            <a:r>
              <a:rPr lang="fi-FI" dirty="0"/>
              <a:t>: diat 1, 3, 6, 9, 12, 13, 19, 26 </a:t>
            </a:r>
          </a:p>
          <a:p>
            <a:endParaRPr lang="fi-FI" dirty="0"/>
          </a:p>
          <a:p>
            <a:endParaRPr lang="fi-FI" dirty="0"/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BAF67EA2-31E6-19C0-21D4-01EE582C9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7328" y="6303216"/>
            <a:ext cx="926672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824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ruutu 4"/>
          <p:cNvSpPr txBox="1"/>
          <p:nvPr/>
        </p:nvSpPr>
        <p:spPr>
          <a:xfrm>
            <a:off x="1099815" y="1054443"/>
            <a:ext cx="7117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dirty="0"/>
          </a:p>
          <a:p>
            <a:endParaRPr lang="fi-FI" dirty="0"/>
          </a:p>
        </p:txBody>
      </p:sp>
      <p:grpSp>
        <p:nvGrpSpPr>
          <p:cNvPr id="11" name="Ryhmä 10">
            <a:extLst>
              <a:ext uri="{FF2B5EF4-FFF2-40B4-BE49-F238E27FC236}">
                <a16:creationId xmlns:a16="http://schemas.microsoft.com/office/drawing/2014/main" id="{44953B7B-5FC5-1D6C-FA24-2B55E30A7E17}"/>
              </a:ext>
            </a:extLst>
          </p:cNvPr>
          <p:cNvGrpSpPr/>
          <p:nvPr/>
        </p:nvGrpSpPr>
        <p:grpSpPr>
          <a:xfrm>
            <a:off x="893121" y="851510"/>
            <a:ext cx="8250879" cy="6006490"/>
            <a:chOff x="893121" y="851510"/>
            <a:chExt cx="8250879" cy="6006490"/>
          </a:xfrm>
        </p:grpSpPr>
        <p:pic>
          <p:nvPicPr>
            <p:cNvPr id="2" name="Kuva 1">
              <a:extLst>
                <a:ext uri="{FF2B5EF4-FFF2-40B4-BE49-F238E27FC236}">
                  <a16:creationId xmlns:a16="http://schemas.microsoft.com/office/drawing/2014/main" id="{BAF67EA2-31E6-19C0-21D4-01EE582C9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17328" y="6303216"/>
              <a:ext cx="926672" cy="554784"/>
            </a:xfrm>
            <a:prstGeom prst="rect">
              <a:avLst/>
            </a:prstGeom>
          </p:spPr>
        </p:pic>
        <p:pic>
          <p:nvPicPr>
            <p:cNvPr id="4" name="Kuva 3">
              <a:extLst>
                <a:ext uri="{FF2B5EF4-FFF2-40B4-BE49-F238E27FC236}">
                  <a16:creationId xmlns:a16="http://schemas.microsoft.com/office/drawing/2014/main" id="{F0FD2CC7-4B21-1F8A-A900-4A9F43AA86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3121" y="1903707"/>
              <a:ext cx="3925378" cy="3290057"/>
            </a:xfrm>
            <a:prstGeom prst="rect">
              <a:avLst/>
            </a:prstGeom>
          </p:spPr>
        </p:pic>
        <p:sp>
          <p:nvSpPr>
            <p:cNvPr id="8" name="Tekstiruutu 7">
              <a:extLst>
                <a:ext uri="{FF2B5EF4-FFF2-40B4-BE49-F238E27FC236}">
                  <a16:creationId xmlns:a16="http://schemas.microsoft.com/office/drawing/2014/main" id="{5CE29E8A-D1BF-498B-CD07-EAA55B4F95DA}"/>
                </a:ext>
              </a:extLst>
            </p:cNvPr>
            <p:cNvSpPr txBox="1"/>
            <p:nvPr/>
          </p:nvSpPr>
          <p:spPr>
            <a:xfrm>
              <a:off x="893121" y="851510"/>
              <a:ext cx="41838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2400" b="1" dirty="0">
                  <a:solidFill>
                    <a:schemeClr val="accent5"/>
                  </a:solidFill>
                </a:rPr>
                <a:t>Fruktoosi eli hedelmäsokeri</a:t>
              </a:r>
              <a:endParaRPr lang="en-FI" sz="2400" b="1" dirty="0">
                <a:solidFill>
                  <a:schemeClr val="accent5"/>
                </a:solidFill>
              </a:endParaRPr>
            </a:p>
          </p:txBody>
        </p:sp>
        <p:pic>
          <p:nvPicPr>
            <p:cNvPr id="6" name="Kuva 5">
              <a:extLst>
                <a:ext uri="{FF2B5EF4-FFF2-40B4-BE49-F238E27FC236}">
                  <a16:creationId xmlns:a16="http://schemas.microsoft.com/office/drawing/2014/main" id="{A5A1CCAB-BD14-99D4-535E-1FE657015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18499" y="2171570"/>
              <a:ext cx="3635237" cy="25143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315673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ruutu 4"/>
          <p:cNvSpPr txBox="1"/>
          <p:nvPr/>
        </p:nvSpPr>
        <p:spPr>
          <a:xfrm>
            <a:off x="1099815" y="1054443"/>
            <a:ext cx="7117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dirty="0"/>
          </a:p>
          <a:p>
            <a:endParaRPr lang="fi-FI" dirty="0"/>
          </a:p>
        </p:txBody>
      </p:sp>
      <p:grpSp>
        <p:nvGrpSpPr>
          <p:cNvPr id="9" name="Ryhmä 8">
            <a:extLst>
              <a:ext uri="{FF2B5EF4-FFF2-40B4-BE49-F238E27FC236}">
                <a16:creationId xmlns:a16="http://schemas.microsoft.com/office/drawing/2014/main" id="{84FF3BCD-85B3-EA85-CA8E-637EC93D09D5}"/>
              </a:ext>
            </a:extLst>
          </p:cNvPr>
          <p:cNvGrpSpPr/>
          <p:nvPr/>
        </p:nvGrpSpPr>
        <p:grpSpPr>
          <a:xfrm>
            <a:off x="1643978" y="580663"/>
            <a:ext cx="7500022" cy="6277337"/>
            <a:chOff x="1643978" y="580663"/>
            <a:chExt cx="7500022" cy="6277337"/>
          </a:xfrm>
        </p:grpSpPr>
        <p:pic>
          <p:nvPicPr>
            <p:cNvPr id="2" name="Kuva 1">
              <a:extLst>
                <a:ext uri="{FF2B5EF4-FFF2-40B4-BE49-F238E27FC236}">
                  <a16:creationId xmlns:a16="http://schemas.microsoft.com/office/drawing/2014/main" id="{BAF67EA2-31E6-19C0-21D4-01EE582C9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17328" y="6303216"/>
              <a:ext cx="926672" cy="554784"/>
            </a:xfrm>
            <a:prstGeom prst="rect">
              <a:avLst/>
            </a:prstGeom>
          </p:spPr>
        </p:pic>
        <p:pic>
          <p:nvPicPr>
            <p:cNvPr id="4" name="Kuva 3">
              <a:extLst>
                <a:ext uri="{FF2B5EF4-FFF2-40B4-BE49-F238E27FC236}">
                  <a16:creationId xmlns:a16="http://schemas.microsoft.com/office/drawing/2014/main" id="{F9AE1AEC-59F7-8B08-BA57-0923E3CFC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20970" y="1054443"/>
              <a:ext cx="5702060" cy="3253593"/>
            </a:xfrm>
            <a:prstGeom prst="rect">
              <a:avLst/>
            </a:prstGeom>
          </p:spPr>
        </p:pic>
        <p:pic>
          <p:nvPicPr>
            <p:cNvPr id="7" name="Kuva 6">
              <a:extLst>
                <a:ext uri="{FF2B5EF4-FFF2-40B4-BE49-F238E27FC236}">
                  <a16:creationId xmlns:a16="http://schemas.microsoft.com/office/drawing/2014/main" id="{DB836BD0-835B-6880-1A1F-47827D45B1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71743" y="4402676"/>
              <a:ext cx="2973634" cy="1900540"/>
            </a:xfrm>
            <a:prstGeom prst="rect">
              <a:avLst/>
            </a:prstGeom>
          </p:spPr>
        </p:pic>
        <p:sp>
          <p:nvSpPr>
            <p:cNvPr id="8" name="Tekstiruutu 7">
              <a:extLst>
                <a:ext uri="{FF2B5EF4-FFF2-40B4-BE49-F238E27FC236}">
                  <a16:creationId xmlns:a16="http://schemas.microsoft.com/office/drawing/2014/main" id="{43BE4C64-93E1-70C8-887D-FBE6DA0B69A3}"/>
                </a:ext>
              </a:extLst>
            </p:cNvPr>
            <p:cNvSpPr txBox="1"/>
            <p:nvPr/>
          </p:nvSpPr>
          <p:spPr>
            <a:xfrm>
              <a:off x="1643978" y="580663"/>
              <a:ext cx="65733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2400" b="1" dirty="0">
                  <a:solidFill>
                    <a:schemeClr val="accent5"/>
                  </a:solidFill>
                </a:rPr>
                <a:t>Sakkaroosi eli ruokosokeri</a:t>
              </a:r>
              <a:endParaRPr lang="en-FI" sz="2400" b="1" dirty="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40426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ruutu 4"/>
          <p:cNvSpPr txBox="1"/>
          <p:nvPr/>
        </p:nvSpPr>
        <p:spPr>
          <a:xfrm>
            <a:off x="1099815" y="1054443"/>
            <a:ext cx="7117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dirty="0"/>
          </a:p>
          <a:p>
            <a:endParaRPr lang="fi-FI" dirty="0"/>
          </a:p>
        </p:txBody>
      </p:sp>
      <p:grpSp>
        <p:nvGrpSpPr>
          <p:cNvPr id="7" name="Ryhmä 6">
            <a:extLst>
              <a:ext uri="{FF2B5EF4-FFF2-40B4-BE49-F238E27FC236}">
                <a16:creationId xmlns:a16="http://schemas.microsoft.com/office/drawing/2014/main" id="{DB745777-DFA2-556E-C5DB-016B206DA6D7}"/>
              </a:ext>
            </a:extLst>
          </p:cNvPr>
          <p:cNvGrpSpPr/>
          <p:nvPr/>
        </p:nvGrpSpPr>
        <p:grpSpPr>
          <a:xfrm>
            <a:off x="1811548" y="829944"/>
            <a:ext cx="7332452" cy="6028056"/>
            <a:chOff x="1811548" y="829944"/>
            <a:chExt cx="7332452" cy="6028056"/>
          </a:xfrm>
        </p:grpSpPr>
        <p:pic>
          <p:nvPicPr>
            <p:cNvPr id="2" name="Kuva 1">
              <a:extLst>
                <a:ext uri="{FF2B5EF4-FFF2-40B4-BE49-F238E27FC236}">
                  <a16:creationId xmlns:a16="http://schemas.microsoft.com/office/drawing/2014/main" id="{BAF67EA2-31E6-19C0-21D4-01EE582C9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17328" y="6303216"/>
              <a:ext cx="926672" cy="554784"/>
            </a:xfrm>
            <a:prstGeom prst="rect">
              <a:avLst/>
            </a:prstGeom>
          </p:spPr>
        </p:pic>
        <p:pic>
          <p:nvPicPr>
            <p:cNvPr id="4" name="Kuva 3">
              <a:extLst>
                <a:ext uri="{FF2B5EF4-FFF2-40B4-BE49-F238E27FC236}">
                  <a16:creationId xmlns:a16="http://schemas.microsoft.com/office/drawing/2014/main" id="{90CA5387-8145-7F5C-8E3C-7095E12D1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19292" y="829944"/>
              <a:ext cx="4719484" cy="3628103"/>
            </a:xfrm>
            <a:prstGeom prst="rect">
              <a:avLst/>
            </a:prstGeom>
          </p:spPr>
        </p:pic>
        <p:sp>
          <p:nvSpPr>
            <p:cNvPr id="6" name="Tekstiruutu 5">
              <a:extLst>
                <a:ext uri="{FF2B5EF4-FFF2-40B4-BE49-F238E27FC236}">
                  <a16:creationId xmlns:a16="http://schemas.microsoft.com/office/drawing/2014/main" id="{190AD991-D3A5-88B1-AA41-25B1F48128CA}"/>
                </a:ext>
              </a:extLst>
            </p:cNvPr>
            <p:cNvSpPr txBox="1"/>
            <p:nvPr/>
          </p:nvSpPr>
          <p:spPr>
            <a:xfrm>
              <a:off x="1811548" y="4734487"/>
              <a:ext cx="711749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2400" dirty="0"/>
                <a:t>Niveljalkaisten kuoressa olevasta kitiinistä</a:t>
              </a:r>
            </a:p>
            <a:p>
              <a:r>
                <a:rPr lang="fi-FI" sz="2400" dirty="0"/>
                <a:t>valmistetaan kirurgien käyttämää lankaa, jolla</a:t>
              </a:r>
            </a:p>
            <a:p>
              <a:r>
                <a:rPr lang="fi-FI" sz="2400" dirty="0"/>
                <a:t>ommellaan potilaiden haavat kiinni.</a:t>
              </a:r>
              <a:endParaRPr lang="en-FI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5450310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ruutu 4"/>
          <p:cNvSpPr txBox="1"/>
          <p:nvPr/>
        </p:nvSpPr>
        <p:spPr>
          <a:xfrm>
            <a:off x="1099815" y="1054443"/>
            <a:ext cx="7117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dirty="0"/>
          </a:p>
          <a:p>
            <a:endParaRPr lang="fi-FI" dirty="0"/>
          </a:p>
        </p:txBody>
      </p:sp>
      <p:grpSp>
        <p:nvGrpSpPr>
          <p:cNvPr id="6" name="Ryhmä 5">
            <a:extLst>
              <a:ext uri="{FF2B5EF4-FFF2-40B4-BE49-F238E27FC236}">
                <a16:creationId xmlns:a16="http://schemas.microsoft.com/office/drawing/2014/main" id="{8BB6A4AE-1229-EE2E-D1F8-6E02A7545B44}"/>
              </a:ext>
            </a:extLst>
          </p:cNvPr>
          <p:cNvGrpSpPr/>
          <p:nvPr/>
        </p:nvGrpSpPr>
        <p:grpSpPr>
          <a:xfrm>
            <a:off x="862731" y="668372"/>
            <a:ext cx="8281269" cy="6189628"/>
            <a:chOff x="862731" y="668372"/>
            <a:chExt cx="8281269" cy="6189628"/>
          </a:xfrm>
        </p:grpSpPr>
        <p:pic>
          <p:nvPicPr>
            <p:cNvPr id="2" name="Kuva 1">
              <a:extLst>
                <a:ext uri="{FF2B5EF4-FFF2-40B4-BE49-F238E27FC236}">
                  <a16:creationId xmlns:a16="http://schemas.microsoft.com/office/drawing/2014/main" id="{BAF67EA2-31E6-19C0-21D4-01EE582C9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17328" y="6303216"/>
              <a:ext cx="926672" cy="554784"/>
            </a:xfrm>
            <a:prstGeom prst="rect">
              <a:avLst/>
            </a:prstGeom>
          </p:spPr>
        </p:pic>
        <p:pic>
          <p:nvPicPr>
            <p:cNvPr id="4" name="Kuva 3">
              <a:extLst>
                <a:ext uri="{FF2B5EF4-FFF2-40B4-BE49-F238E27FC236}">
                  <a16:creationId xmlns:a16="http://schemas.microsoft.com/office/drawing/2014/main" id="{8039F6CA-99E7-5102-1CD9-6D7CF1C58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2731" y="668372"/>
              <a:ext cx="7539397" cy="5327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40151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ruutu 4"/>
          <p:cNvSpPr txBox="1"/>
          <p:nvPr/>
        </p:nvSpPr>
        <p:spPr>
          <a:xfrm>
            <a:off x="1099815" y="1054443"/>
            <a:ext cx="7117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dirty="0"/>
          </a:p>
          <a:p>
            <a:endParaRPr lang="fi-FI" dirty="0"/>
          </a:p>
        </p:txBody>
      </p:sp>
      <p:grpSp>
        <p:nvGrpSpPr>
          <p:cNvPr id="10" name="Ryhmä 9">
            <a:extLst>
              <a:ext uri="{FF2B5EF4-FFF2-40B4-BE49-F238E27FC236}">
                <a16:creationId xmlns:a16="http://schemas.microsoft.com/office/drawing/2014/main" id="{133DF3CF-DAB8-07C7-7034-267C3DC2A248}"/>
              </a:ext>
            </a:extLst>
          </p:cNvPr>
          <p:cNvGrpSpPr/>
          <p:nvPr/>
        </p:nvGrpSpPr>
        <p:grpSpPr>
          <a:xfrm>
            <a:off x="724619" y="1377608"/>
            <a:ext cx="8419381" cy="5480392"/>
            <a:chOff x="724619" y="1377608"/>
            <a:chExt cx="8419381" cy="5480392"/>
          </a:xfrm>
        </p:grpSpPr>
        <p:pic>
          <p:nvPicPr>
            <p:cNvPr id="2" name="Kuva 1">
              <a:extLst>
                <a:ext uri="{FF2B5EF4-FFF2-40B4-BE49-F238E27FC236}">
                  <a16:creationId xmlns:a16="http://schemas.microsoft.com/office/drawing/2014/main" id="{BAF67EA2-31E6-19C0-21D4-01EE582C9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17328" y="6303216"/>
              <a:ext cx="926672" cy="554784"/>
            </a:xfrm>
            <a:prstGeom prst="rect">
              <a:avLst/>
            </a:prstGeom>
          </p:spPr>
        </p:pic>
        <p:pic>
          <p:nvPicPr>
            <p:cNvPr id="6" name="Kuva 5">
              <a:extLst>
                <a:ext uri="{FF2B5EF4-FFF2-40B4-BE49-F238E27FC236}">
                  <a16:creationId xmlns:a16="http://schemas.microsoft.com/office/drawing/2014/main" id="{FA3E30F8-3D86-4A44-ED88-2D3F49369D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4619" y="1377608"/>
              <a:ext cx="7694762" cy="29217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943220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ruutu 4"/>
          <p:cNvSpPr txBox="1"/>
          <p:nvPr/>
        </p:nvSpPr>
        <p:spPr>
          <a:xfrm>
            <a:off x="1099815" y="1054443"/>
            <a:ext cx="7117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dirty="0"/>
          </a:p>
          <a:p>
            <a:endParaRPr lang="fi-FI" dirty="0"/>
          </a:p>
        </p:txBody>
      </p:sp>
      <p:grpSp>
        <p:nvGrpSpPr>
          <p:cNvPr id="9" name="Ryhmä 8">
            <a:extLst>
              <a:ext uri="{FF2B5EF4-FFF2-40B4-BE49-F238E27FC236}">
                <a16:creationId xmlns:a16="http://schemas.microsoft.com/office/drawing/2014/main" id="{177EF630-681D-E035-822D-527B879ACC3B}"/>
              </a:ext>
            </a:extLst>
          </p:cNvPr>
          <p:cNvGrpSpPr/>
          <p:nvPr/>
        </p:nvGrpSpPr>
        <p:grpSpPr>
          <a:xfrm>
            <a:off x="926694" y="663012"/>
            <a:ext cx="8217306" cy="6194988"/>
            <a:chOff x="926694" y="663012"/>
            <a:chExt cx="8217306" cy="6194988"/>
          </a:xfrm>
        </p:grpSpPr>
        <p:pic>
          <p:nvPicPr>
            <p:cNvPr id="2" name="Kuva 1">
              <a:extLst>
                <a:ext uri="{FF2B5EF4-FFF2-40B4-BE49-F238E27FC236}">
                  <a16:creationId xmlns:a16="http://schemas.microsoft.com/office/drawing/2014/main" id="{BAF67EA2-31E6-19C0-21D4-01EE582C9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17328" y="6303216"/>
              <a:ext cx="926672" cy="554784"/>
            </a:xfrm>
            <a:prstGeom prst="rect">
              <a:avLst/>
            </a:prstGeom>
          </p:spPr>
        </p:pic>
        <p:pic>
          <p:nvPicPr>
            <p:cNvPr id="4" name="Kuva 3">
              <a:extLst>
                <a:ext uri="{FF2B5EF4-FFF2-40B4-BE49-F238E27FC236}">
                  <a16:creationId xmlns:a16="http://schemas.microsoft.com/office/drawing/2014/main" id="{D2BCB90E-3B6F-805B-551B-8C2BBFB0D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42203" y="1158611"/>
              <a:ext cx="6290042" cy="2714650"/>
            </a:xfrm>
            <a:prstGeom prst="rect">
              <a:avLst/>
            </a:prstGeom>
          </p:spPr>
        </p:pic>
        <p:pic>
          <p:nvPicPr>
            <p:cNvPr id="7" name="Kuva 6">
              <a:extLst>
                <a:ext uri="{FF2B5EF4-FFF2-40B4-BE49-F238E27FC236}">
                  <a16:creationId xmlns:a16="http://schemas.microsoft.com/office/drawing/2014/main" id="{9D2DD0FF-6608-F732-3BBE-438720A47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68673" y="3832512"/>
              <a:ext cx="2379774" cy="2470704"/>
            </a:xfrm>
            <a:prstGeom prst="rect">
              <a:avLst/>
            </a:prstGeom>
          </p:spPr>
        </p:pic>
        <p:sp>
          <p:nvSpPr>
            <p:cNvPr id="8" name="Tekstiruutu 7">
              <a:extLst>
                <a:ext uri="{FF2B5EF4-FFF2-40B4-BE49-F238E27FC236}">
                  <a16:creationId xmlns:a16="http://schemas.microsoft.com/office/drawing/2014/main" id="{D7E21E3D-6D2C-FD8E-C3B5-49E9DCAF1F57}"/>
                </a:ext>
              </a:extLst>
            </p:cNvPr>
            <p:cNvSpPr txBox="1"/>
            <p:nvPr/>
          </p:nvSpPr>
          <p:spPr>
            <a:xfrm>
              <a:off x="926694" y="663012"/>
              <a:ext cx="36489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2400" b="1" dirty="0">
                  <a:solidFill>
                    <a:schemeClr val="accent5"/>
                  </a:solidFill>
                </a:rPr>
                <a:t>Tärkkelys</a:t>
              </a:r>
              <a:endParaRPr lang="en-FI" sz="2400" b="1" dirty="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59823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-te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e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0974581-4bbf-443e-902f-14073e9fb4f6" xsi:nil="true"/>
    <lcf76f155ced4ddcb4097134ff3c332f xmlns="b6c2cde3-2717-4ff6-a38c-3daa2323faef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97445E43AA17E544BF3234084398B6DA" ma:contentTypeVersion="16" ma:contentTypeDescription="Luo uusi asiakirja." ma:contentTypeScope="" ma:versionID="6d32bc0a5350130e1155171d60d6af31">
  <xsd:schema xmlns:xsd="http://www.w3.org/2001/XMLSchema" xmlns:xs="http://www.w3.org/2001/XMLSchema" xmlns:p="http://schemas.microsoft.com/office/2006/metadata/properties" xmlns:ns2="b6c2cde3-2717-4ff6-a38c-3daa2323faef" xmlns:ns3="188ce216-e63f-4f7a-b5ea-54779d630909" xmlns:ns4="f0974581-4bbf-443e-902f-14073e9fb4f6" targetNamespace="http://schemas.microsoft.com/office/2006/metadata/properties" ma:root="true" ma:fieldsID="40000b2e13642fc630dde88d24385f36" ns2:_="" ns3:_="" ns4:_="">
    <xsd:import namespace="b6c2cde3-2717-4ff6-a38c-3daa2323faef"/>
    <xsd:import namespace="188ce216-e63f-4f7a-b5ea-54779d630909"/>
    <xsd:import namespace="f0974581-4bbf-443e-902f-14073e9fb4f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c2cde3-2717-4ff6-a38c-3daa2323fa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Kuvien tunnisteet" ma:readOnly="false" ma:fieldId="{5cf76f15-5ced-4ddc-b409-7134ff3c332f}" ma:taxonomyMulti="true" ma:sspId="4d49524a-21d1-44ef-b988-918b9b43375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8ce216-e63f-4f7a-b5ea-54779d63090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974581-4bbf-443e-902f-14073e9fb4f6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0b3685d6-be19-478c-a27c-51c5a5e4c2ee}" ma:internalName="TaxCatchAll" ma:showField="CatchAllData" ma:web="188ce216-e63f-4f7a-b5ea-54779d63090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3724D08-9104-44A7-A90F-823F45AC4CE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5D31404-D2B7-47B7-A805-C4C31463BB90}">
  <ds:schemaRefs>
    <ds:schemaRef ds:uri="http://schemas.microsoft.com/office/2006/metadata/properties"/>
    <ds:schemaRef ds:uri="http://schemas.microsoft.com/office/infopath/2007/PartnerControls"/>
    <ds:schemaRef ds:uri="f0974581-4bbf-443e-902f-14073e9fb4f6"/>
    <ds:schemaRef ds:uri="b6c2cde3-2717-4ff6-a38c-3daa2323faef"/>
  </ds:schemaRefs>
</ds:datastoreItem>
</file>

<file path=customXml/itemProps3.xml><?xml version="1.0" encoding="utf-8"?>
<ds:datastoreItem xmlns:ds="http://schemas.openxmlformats.org/officeDocument/2006/customXml" ds:itemID="{7B2BA7F6-148D-4F22-ABA2-CEAB660F56A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6c2cde3-2717-4ff6-a38c-3daa2323faef"/>
    <ds:schemaRef ds:uri="188ce216-e63f-4f7a-b5ea-54779d630909"/>
    <ds:schemaRef ds:uri="f0974581-4bbf-443e-902f-14073e9fb4f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846</TotalTime>
  <Words>673</Words>
  <Application>Microsoft Office PowerPoint</Application>
  <PresentationFormat>Näytössä katseltava diaesitys (4:3)</PresentationFormat>
  <Paragraphs>81</Paragraphs>
  <Slides>32</Slides>
  <Notes>15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Wingdings</vt:lpstr>
      <vt:lpstr>Office-teema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Jari Kolehmainen</dc:creator>
  <cp:lastModifiedBy>Holopainen Anna K</cp:lastModifiedBy>
  <cp:revision>80</cp:revision>
  <dcterms:created xsi:type="dcterms:W3CDTF">2020-10-16T11:07:14Z</dcterms:created>
  <dcterms:modified xsi:type="dcterms:W3CDTF">2023-04-11T11:42:24Z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0x01010097445E43AA17E544BF3234084398B6DA</vt:lpwstr>
  </property>
</Properties>
</file>