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7" r:id="rId5"/>
    <p:sldId id="268" r:id="rId6"/>
    <p:sldId id="269" r:id="rId7"/>
    <p:sldId id="270" r:id="rId8"/>
    <p:sldId id="271" r:id="rId9"/>
    <p:sldId id="272" r:id="rId10"/>
    <p:sldId id="273" r:id="rId11"/>
    <p:sldId id="274" r:id="rId12"/>
    <p:sldId id="275" r:id="rId13"/>
    <p:sldId id="266" r:id="rId1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849" autoAdjust="0"/>
  </p:normalViewPr>
  <p:slideViewPr>
    <p:cSldViewPr snapToGrid="0">
      <p:cViewPr varScale="1">
        <p:scale>
          <a:sx n="60" d="100"/>
          <a:sy n="60" d="100"/>
        </p:scale>
        <p:origin x="208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61F1B-F622-417D-BBA5-C7D9C607FD69}" type="datetimeFigureOut">
              <a:rPr lang="fi-FI" smtClean="0"/>
              <a:t>26.4.2023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41FD2-1A3F-4CC6-8AB7-1C3531F2C85F}" type="slidenum">
              <a:rPr lang="fi-FI" smtClean="0"/>
              <a:t>‹#›</a:t>
            </a:fld>
            <a:endParaRPr lang="fi-FI"/>
          </a:p>
        </p:txBody>
      </p:sp>
    </p:spTree>
    <p:extLst>
      <p:ext uri="{BB962C8B-B14F-4D97-AF65-F5344CB8AC3E}">
        <p14:creationId xmlns:p14="http://schemas.microsoft.com/office/powerpoint/2010/main" val="134041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Lokus: geenin paikka kromosomissa</a:t>
            </a:r>
          </a:p>
          <a:p>
            <a:r>
              <a:rPr lang="fi-FI" dirty="0"/>
              <a:t>Alleeli: geenin vaihtoehtoinen muoto</a:t>
            </a:r>
          </a:p>
          <a:p>
            <a:endParaRPr lang="fi-FI" dirty="0"/>
          </a:p>
        </p:txBody>
      </p:sp>
      <p:sp>
        <p:nvSpPr>
          <p:cNvPr id="4" name="Dian numeron paikkamerkki 3"/>
          <p:cNvSpPr>
            <a:spLocks noGrp="1"/>
          </p:cNvSpPr>
          <p:nvPr>
            <p:ph type="sldNum" sz="quarter" idx="5"/>
          </p:nvPr>
        </p:nvSpPr>
        <p:spPr/>
        <p:txBody>
          <a:bodyPr/>
          <a:lstStyle/>
          <a:p>
            <a:fld id="{D6841FD2-1A3F-4CC6-8AB7-1C3531F2C85F}" type="slidenum">
              <a:rPr lang="fi-FI" smtClean="0"/>
              <a:t>2</a:t>
            </a:fld>
            <a:endParaRPr lang="fi-FI"/>
          </a:p>
        </p:txBody>
      </p:sp>
    </p:spTree>
    <p:extLst>
      <p:ext uri="{BB962C8B-B14F-4D97-AF65-F5344CB8AC3E}">
        <p14:creationId xmlns:p14="http://schemas.microsoft.com/office/powerpoint/2010/main" val="295953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6841FD2-1A3F-4CC6-8AB7-1C3531F2C85F}" type="slidenum">
              <a:rPr lang="fi-FI" smtClean="0"/>
              <a:t>3</a:t>
            </a:fld>
            <a:endParaRPr lang="fi-FI"/>
          </a:p>
        </p:txBody>
      </p:sp>
    </p:spTree>
    <p:extLst>
      <p:ext uri="{BB962C8B-B14F-4D97-AF65-F5344CB8AC3E}">
        <p14:creationId xmlns:p14="http://schemas.microsoft.com/office/powerpoint/2010/main" val="204815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Homotsygootilla on vastinkromosomeissa sama alleeli samasta geenistä, eli se on samaperintäinen.</a:t>
            </a:r>
          </a:p>
          <a:p>
            <a:r>
              <a:rPr lang="fi-FI" dirty="0"/>
              <a:t>Heterotsygootilla on taas vastinkromosomeissa eri alleelit samasta geenistä, eli se on eriperintäinen.</a:t>
            </a:r>
          </a:p>
          <a:p>
            <a:r>
              <a:rPr lang="fi-FI" dirty="0"/>
              <a:t>Heterotsygootilla yksilön ominaisuuden kehittyminen riippuu alleelien yhteistoiminnasta. Jos alleeli on dominoiva eli vallitseva, sen aikaansaama ominaisuus ilmenee yksilön fenotyypissä eli ilmiasussa, koska tällöin yksilö ilmentää vain dominoivaa alleelia. Resessiivinen eli väistyvä alleeli ei näy yksilön fenotyypissä, jos yksilö on heterotsygootti. Yksilö voi siitä huolimatta olla alleelin kantaja.</a:t>
            </a:r>
          </a:p>
        </p:txBody>
      </p:sp>
      <p:sp>
        <p:nvSpPr>
          <p:cNvPr id="4" name="Dian numeron paikkamerkki 3"/>
          <p:cNvSpPr>
            <a:spLocks noGrp="1"/>
          </p:cNvSpPr>
          <p:nvPr>
            <p:ph type="sldNum" sz="quarter" idx="5"/>
          </p:nvPr>
        </p:nvSpPr>
        <p:spPr/>
        <p:txBody>
          <a:bodyPr/>
          <a:lstStyle/>
          <a:p>
            <a:fld id="{D6841FD2-1A3F-4CC6-8AB7-1C3531F2C85F}" type="slidenum">
              <a:rPr lang="fi-FI" smtClean="0"/>
              <a:t>4</a:t>
            </a:fld>
            <a:endParaRPr lang="fi-FI"/>
          </a:p>
        </p:txBody>
      </p:sp>
    </p:spTree>
    <p:extLst>
      <p:ext uri="{BB962C8B-B14F-4D97-AF65-F5344CB8AC3E}">
        <p14:creationId xmlns:p14="http://schemas.microsoft.com/office/powerpoint/2010/main" val="105134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6841FD2-1A3F-4CC6-8AB7-1C3531F2C85F}" type="slidenum">
              <a:rPr lang="fi-FI" smtClean="0"/>
              <a:t>9</a:t>
            </a:fld>
            <a:endParaRPr lang="fi-FI"/>
          </a:p>
        </p:txBody>
      </p:sp>
    </p:spTree>
    <p:extLst>
      <p:ext uri="{BB962C8B-B14F-4D97-AF65-F5344CB8AC3E}">
        <p14:creationId xmlns:p14="http://schemas.microsoft.com/office/powerpoint/2010/main" val="266087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26.4.2023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17611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26.4.2023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2876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26.4.2023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69169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26.4.2023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478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DA114C-3C18-4E16-969A-BB0D3DA14EC7}" type="datetimeFigureOut">
              <a:rPr lang="fi-FI" smtClean="0"/>
              <a:t>26.4.2023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33839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DA114C-3C18-4E16-969A-BB0D3DA14EC7}" type="datetimeFigureOut">
              <a:rPr lang="fi-FI" smtClean="0"/>
              <a:t>26.4.2023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5507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DA114C-3C18-4E16-969A-BB0D3DA14EC7}" type="datetimeFigureOut">
              <a:rPr lang="fi-FI" smtClean="0"/>
              <a:t>26.4.2023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116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E2DA114C-3C18-4E16-969A-BB0D3DA14EC7}" type="datetimeFigureOut">
              <a:rPr lang="fi-FI" smtClean="0"/>
              <a:t>26.4.2023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80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14C-3C18-4E16-969A-BB0D3DA14EC7}" type="datetimeFigureOut">
              <a:rPr lang="fi-FI" smtClean="0"/>
              <a:t>26.4.2023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943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26.4.2023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8886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26.4.2023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84780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14C-3C18-4E16-969A-BB0D3DA14EC7}" type="datetimeFigureOut">
              <a:rPr lang="fi-FI" smtClean="0"/>
              <a:t>26.4.2023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02D8-A733-405E-BCB0-3B4749432E49}" type="slidenum">
              <a:rPr lang="fi-FI" smtClean="0"/>
              <a:t>‹#›</a:t>
            </a:fld>
            <a:endParaRPr lang="fi-FI"/>
          </a:p>
        </p:txBody>
      </p:sp>
    </p:spTree>
    <p:extLst>
      <p:ext uri="{BB962C8B-B14F-4D97-AF65-F5344CB8AC3E}">
        <p14:creationId xmlns:p14="http://schemas.microsoft.com/office/powerpoint/2010/main" val="19780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Ryhmä 11">
            <a:extLst>
              <a:ext uri="{FF2B5EF4-FFF2-40B4-BE49-F238E27FC236}">
                <a16:creationId xmlns:a16="http://schemas.microsoft.com/office/drawing/2014/main" id="{5F9E21A6-C0DE-BBBD-E5EA-BC2DA4FCF5E7}"/>
              </a:ext>
            </a:extLst>
          </p:cNvPr>
          <p:cNvGrpSpPr/>
          <p:nvPr/>
        </p:nvGrpSpPr>
        <p:grpSpPr>
          <a:xfrm>
            <a:off x="0" y="0"/>
            <a:ext cx="9144000" cy="6858000"/>
            <a:chOff x="0" y="0"/>
            <a:chExt cx="9144000" cy="6858000"/>
          </a:xfrm>
        </p:grpSpPr>
        <p:pic>
          <p:nvPicPr>
            <p:cNvPr id="4" name="Kuva 3">
              <a:extLst>
                <a:ext uri="{FF2B5EF4-FFF2-40B4-BE49-F238E27FC236}">
                  <a16:creationId xmlns:a16="http://schemas.microsoft.com/office/drawing/2014/main" id="{9DC68AF6-5F1E-4B47-E853-A94FF6161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364"/>
              <a:ext cx="9144000" cy="6107823"/>
            </a:xfrm>
            <a:prstGeom prst="rect">
              <a:avLst/>
            </a:prstGeom>
          </p:spPr>
        </p:pic>
        <p:pic>
          <p:nvPicPr>
            <p:cNvPr id="8" name="Kuva 7">
              <a:extLst>
                <a:ext uri="{FF2B5EF4-FFF2-40B4-BE49-F238E27FC236}">
                  <a16:creationId xmlns:a16="http://schemas.microsoft.com/office/drawing/2014/main" id="{79096BAD-7DD0-899F-E759-99AFB90D5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6728"/>
            </a:xfrm>
            <a:prstGeom prst="rect">
              <a:avLst/>
            </a:prstGeom>
          </p:spPr>
        </p:pic>
        <p:pic>
          <p:nvPicPr>
            <p:cNvPr id="10" name="Kuva 9">
              <a:extLst>
                <a:ext uri="{FF2B5EF4-FFF2-40B4-BE49-F238E27FC236}">
                  <a16:creationId xmlns:a16="http://schemas.microsoft.com/office/drawing/2014/main" id="{68759601-B4FB-4F38-9CA7-28E6C1EF4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96952"/>
              <a:ext cx="9144000" cy="1061048"/>
            </a:xfrm>
            <a:prstGeom prst="rect">
              <a:avLst/>
            </a:prstGeom>
          </p:spPr>
        </p:pic>
        <p:pic>
          <p:nvPicPr>
            <p:cNvPr id="11" name="Kuva 10">
              <a:extLst>
                <a:ext uri="{FF2B5EF4-FFF2-40B4-BE49-F238E27FC236}">
                  <a16:creationId xmlns:a16="http://schemas.microsoft.com/office/drawing/2014/main" id="{CC3BA4C9-7533-76F4-4D61-345B3507FBA8}"/>
                </a:ext>
              </a:extLst>
            </p:cNvPr>
            <p:cNvPicPr>
              <a:picLocks noChangeAspect="1"/>
            </p:cNvPicPr>
            <p:nvPr/>
          </p:nvPicPr>
          <p:blipFill>
            <a:blip r:embed="rId5"/>
            <a:stretch>
              <a:fillRect/>
            </a:stretch>
          </p:blipFill>
          <p:spPr>
            <a:xfrm>
              <a:off x="8217328" y="6303216"/>
              <a:ext cx="926672" cy="554784"/>
            </a:xfrm>
            <a:prstGeom prst="rect">
              <a:avLst/>
            </a:prstGeom>
          </p:spPr>
        </p:pic>
      </p:grpSp>
    </p:spTree>
    <p:extLst>
      <p:ext uri="{BB962C8B-B14F-4D97-AF65-F5344CB8AC3E}">
        <p14:creationId xmlns:p14="http://schemas.microsoft.com/office/powerpoint/2010/main" val="370885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3847207"/>
          </a:xfrm>
          <a:prstGeom prst="rect">
            <a:avLst/>
          </a:prstGeom>
          <a:noFill/>
        </p:spPr>
        <p:txBody>
          <a:bodyPr wrap="square" rtlCol="0">
            <a:spAutoFit/>
          </a:bodyPr>
          <a:lstStyle/>
          <a:p>
            <a:r>
              <a:rPr lang="fi-FI" sz="2800" b="1" dirty="0"/>
              <a:t>Kuvalähteet</a:t>
            </a:r>
          </a:p>
          <a:p>
            <a:endParaRPr lang="fi-FI" dirty="0"/>
          </a:p>
          <a:p>
            <a:r>
              <a:rPr lang="fi-FI" b="1" dirty="0"/>
              <a:t>Piirroskuvat</a:t>
            </a:r>
          </a:p>
          <a:p>
            <a:endParaRPr lang="fi-FI" dirty="0"/>
          </a:p>
          <a:p>
            <a:r>
              <a:rPr lang="fi-FI" dirty="0"/>
              <a:t>Joona Aalto: diat 2, 4, 6, 9</a:t>
            </a:r>
          </a:p>
          <a:p>
            <a:endParaRPr lang="fi-FI" dirty="0"/>
          </a:p>
          <a:p>
            <a:r>
              <a:rPr lang="fi-FI" dirty="0"/>
              <a:t>Johanna </a:t>
            </a:r>
            <a:r>
              <a:rPr lang="fi-FI" dirty="0" err="1"/>
              <a:t>Tarkela</a:t>
            </a:r>
            <a:r>
              <a:rPr lang="fi-FI" dirty="0"/>
              <a:t>: dia 5</a:t>
            </a:r>
          </a:p>
          <a:p>
            <a:endParaRPr lang="fi-FI" dirty="0"/>
          </a:p>
          <a:p>
            <a:r>
              <a:rPr lang="fi-FI" b="1" dirty="0"/>
              <a:t>Valokuvat</a:t>
            </a:r>
          </a:p>
          <a:p>
            <a:endParaRPr lang="fi-FI" dirty="0"/>
          </a:p>
          <a:p>
            <a:r>
              <a:rPr lang="fi-FI" dirty="0"/>
              <a:t>Getty </a:t>
            </a:r>
            <a:r>
              <a:rPr lang="fi-FI" dirty="0" err="1"/>
              <a:t>Images</a:t>
            </a:r>
            <a:r>
              <a:rPr lang="fi-FI" dirty="0"/>
              <a:t>: dia 1</a:t>
            </a:r>
          </a:p>
          <a:p>
            <a:endParaRPr lang="fi-FI" dirty="0"/>
          </a:p>
          <a:p>
            <a:r>
              <a:rPr lang="fi-FI" dirty="0" err="1"/>
              <a:t>Shutterstock</a:t>
            </a:r>
            <a:r>
              <a:rPr lang="fi-FI" dirty="0"/>
              <a:t>: diat 4, 7</a:t>
            </a:r>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Tree>
    <p:extLst>
      <p:ext uri="{BB962C8B-B14F-4D97-AF65-F5344CB8AC3E}">
        <p14:creationId xmlns:p14="http://schemas.microsoft.com/office/powerpoint/2010/main" val="27659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7A8FE8AC-9460-F690-4951-9C2F6B745856}"/>
              </a:ext>
            </a:extLst>
          </p:cNvPr>
          <p:cNvGrpSpPr/>
          <p:nvPr/>
        </p:nvGrpSpPr>
        <p:grpSpPr>
          <a:xfrm>
            <a:off x="1352999" y="411026"/>
            <a:ext cx="7791001" cy="6445524"/>
            <a:chOff x="1352999" y="411026"/>
            <a:chExt cx="7791001" cy="6445524"/>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09B3F9F0-DDCD-516A-F1FB-C86A02BA2B56}"/>
                </a:ext>
              </a:extLst>
            </p:cNvPr>
            <p:cNvPicPr>
              <a:picLocks noChangeAspect="1"/>
            </p:cNvPicPr>
            <p:nvPr/>
          </p:nvPicPr>
          <p:blipFill>
            <a:blip r:embed="rId4"/>
            <a:stretch>
              <a:fillRect/>
            </a:stretch>
          </p:blipFill>
          <p:spPr>
            <a:xfrm>
              <a:off x="1352999" y="1071309"/>
              <a:ext cx="5972175" cy="5229225"/>
            </a:xfrm>
            <a:prstGeom prst="rect">
              <a:avLst/>
            </a:prstGeom>
          </p:spPr>
        </p:pic>
        <p:sp>
          <p:nvSpPr>
            <p:cNvPr id="5" name="Tekstiruutu 4">
              <a:extLst>
                <a:ext uri="{FF2B5EF4-FFF2-40B4-BE49-F238E27FC236}">
                  <a16:creationId xmlns:a16="http://schemas.microsoft.com/office/drawing/2014/main" id="{9EF42ECA-1DF4-01A9-FB98-CDBE4F4AA6C7}"/>
                </a:ext>
              </a:extLst>
            </p:cNvPr>
            <p:cNvSpPr txBox="1"/>
            <p:nvPr/>
          </p:nvSpPr>
          <p:spPr>
            <a:xfrm>
              <a:off x="1585911" y="411026"/>
              <a:ext cx="3848729" cy="461665"/>
            </a:xfrm>
            <a:prstGeom prst="rect">
              <a:avLst/>
            </a:prstGeom>
            <a:noFill/>
          </p:spPr>
          <p:txBody>
            <a:bodyPr wrap="square" rtlCol="0">
              <a:spAutoFit/>
            </a:bodyPr>
            <a:lstStyle/>
            <a:p>
              <a:r>
                <a:rPr lang="fi-FI" sz="2400" b="1" dirty="0">
                  <a:solidFill>
                    <a:schemeClr val="accent5"/>
                  </a:solidFill>
                </a:rPr>
                <a:t>Vastinkromosomipari</a:t>
              </a:r>
              <a:endParaRPr lang="en-FI" sz="2400" b="1" dirty="0">
                <a:solidFill>
                  <a:schemeClr val="accent5"/>
                </a:solidFill>
              </a:endParaRPr>
            </a:p>
          </p:txBody>
        </p:sp>
      </p:grpSp>
    </p:spTree>
    <p:extLst>
      <p:ext uri="{BB962C8B-B14F-4D97-AF65-F5344CB8AC3E}">
        <p14:creationId xmlns:p14="http://schemas.microsoft.com/office/powerpoint/2010/main" val="187088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A691A4FE-8A78-9BD6-D441-55A782FCA0CD}"/>
              </a:ext>
            </a:extLst>
          </p:cNvPr>
          <p:cNvGrpSpPr/>
          <p:nvPr/>
        </p:nvGrpSpPr>
        <p:grpSpPr>
          <a:xfrm>
            <a:off x="879894" y="1242714"/>
            <a:ext cx="8264106" cy="5613836"/>
            <a:chOff x="879894" y="1242714"/>
            <a:chExt cx="8264106" cy="5613836"/>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BA17A59D-E44E-ADDC-FDFA-4EB09E3093BA}"/>
                </a:ext>
              </a:extLst>
            </p:cNvPr>
            <p:cNvPicPr>
              <a:picLocks noChangeAspect="1"/>
            </p:cNvPicPr>
            <p:nvPr/>
          </p:nvPicPr>
          <p:blipFill>
            <a:blip r:embed="rId4"/>
            <a:stretch>
              <a:fillRect/>
            </a:stretch>
          </p:blipFill>
          <p:spPr>
            <a:xfrm>
              <a:off x="879894" y="1242714"/>
              <a:ext cx="7203057" cy="4015240"/>
            </a:xfrm>
            <a:prstGeom prst="rect">
              <a:avLst/>
            </a:prstGeom>
          </p:spPr>
        </p:pic>
      </p:grpSp>
    </p:spTree>
    <p:extLst>
      <p:ext uri="{BB962C8B-B14F-4D97-AF65-F5344CB8AC3E}">
        <p14:creationId xmlns:p14="http://schemas.microsoft.com/office/powerpoint/2010/main" val="71820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13" name="Ryhmä 12">
            <a:extLst>
              <a:ext uri="{FF2B5EF4-FFF2-40B4-BE49-F238E27FC236}">
                <a16:creationId xmlns:a16="http://schemas.microsoft.com/office/drawing/2014/main" id="{CCFF9563-C0ED-35B7-1EBF-BA21D01AF78A}"/>
              </a:ext>
            </a:extLst>
          </p:cNvPr>
          <p:cNvGrpSpPr/>
          <p:nvPr/>
        </p:nvGrpSpPr>
        <p:grpSpPr>
          <a:xfrm>
            <a:off x="965895" y="1231798"/>
            <a:ext cx="7251411" cy="4115325"/>
            <a:chOff x="965895" y="1231798"/>
            <a:chExt cx="7251411" cy="4115325"/>
          </a:xfrm>
        </p:grpSpPr>
        <p:pic>
          <p:nvPicPr>
            <p:cNvPr id="4" name="Kuva 3">
              <a:extLst>
                <a:ext uri="{FF2B5EF4-FFF2-40B4-BE49-F238E27FC236}">
                  <a16:creationId xmlns:a16="http://schemas.microsoft.com/office/drawing/2014/main" id="{122482B9-DB70-2DA6-8DEB-F310A273648F}"/>
                </a:ext>
              </a:extLst>
            </p:cNvPr>
            <p:cNvPicPr>
              <a:picLocks noChangeAspect="1"/>
            </p:cNvPicPr>
            <p:nvPr/>
          </p:nvPicPr>
          <p:blipFill>
            <a:blip r:embed="rId4"/>
            <a:stretch>
              <a:fillRect/>
            </a:stretch>
          </p:blipFill>
          <p:spPr>
            <a:xfrm>
              <a:off x="965895" y="1242204"/>
              <a:ext cx="1872812" cy="3398807"/>
            </a:xfrm>
            <a:prstGeom prst="rect">
              <a:avLst/>
            </a:prstGeom>
          </p:spPr>
        </p:pic>
        <p:pic>
          <p:nvPicPr>
            <p:cNvPr id="6" name="Kuva 5">
              <a:extLst>
                <a:ext uri="{FF2B5EF4-FFF2-40B4-BE49-F238E27FC236}">
                  <a16:creationId xmlns:a16="http://schemas.microsoft.com/office/drawing/2014/main" id="{7B92254F-74F2-1A1E-4853-8FF9B92A69E7}"/>
                </a:ext>
              </a:extLst>
            </p:cNvPr>
            <p:cNvPicPr>
              <a:picLocks noChangeAspect="1"/>
            </p:cNvPicPr>
            <p:nvPr/>
          </p:nvPicPr>
          <p:blipFill>
            <a:blip r:embed="rId5"/>
            <a:stretch>
              <a:fillRect/>
            </a:stretch>
          </p:blipFill>
          <p:spPr>
            <a:xfrm>
              <a:off x="4706018" y="1231798"/>
              <a:ext cx="1872813" cy="3409213"/>
            </a:xfrm>
            <a:prstGeom prst="rect">
              <a:avLst/>
            </a:prstGeom>
          </p:spPr>
        </p:pic>
        <p:pic>
          <p:nvPicPr>
            <p:cNvPr id="8" name="Kuva 7">
              <a:extLst>
                <a:ext uri="{FF2B5EF4-FFF2-40B4-BE49-F238E27FC236}">
                  <a16:creationId xmlns:a16="http://schemas.microsoft.com/office/drawing/2014/main" id="{0A8D49AC-0B55-6122-D2AB-6243566CFA56}"/>
                </a:ext>
              </a:extLst>
            </p:cNvPr>
            <p:cNvPicPr>
              <a:picLocks noChangeAspect="1"/>
            </p:cNvPicPr>
            <p:nvPr/>
          </p:nvPicPr>
          <p:blipFill>
            <a:blip r:embed="rId6"/>
            <a:stretch>
              <a:fillRect/>
            </a:stretch>
          </p:blipFill>
          <p:spPr>
            <a:xfrm>
              <a:off x="2966460" y="1231798"/>
              <a:ext cx="1372626" cy="1942120"/>
            </a:xfrm>
            <a:prstGeom prst="rect">
              <a:avLst/>
            </a:prstGeom>
          </p:spPr>
        </p:pic>
        <p:pic>
          <p:nvPicPr>
            <p:cNvPr id="10" name="Kuva 9">
              <a:extLst>
                <a:ext uri="{FF2B5EF4-FFF2-40B4-BE49-F238E27FC236}">
                  <a16:creationId xmlns:a16="http://schemas.microsoft.com/office/drawing/2014/main" id="{073BE013-E1AB-5EAB-32C9-396F973A598D}"/>
                </a:ext>
              </a:extLst>
            </p:cNvPr>
            <p:cNvPicPr>
              <a:picLocks noChangeAspect="1"/>
            </p:cNvPicPr>
            <p:nvPr/>
          </p:nvPicPr>
          <p:blipFill>
            <a:blip r:embed="rId7"/>
            <a:stretch>
              <a:fillRect/>
            </a:stretch>
          </p:blipFill>
          <p:spPr>
            <a:xfrm>
              <a:off x="6739557" y="1231798"/>
              <a:ext cx="1477749" cy="4115325"/>
            </a:xfrm>
            <a:prstGeom prst="rect">
              <a:avLst/>
            </a:prstGeom>
          </p:spPr>
        </p:pic>
        <p:cxnSp>
          <p:nvCxnSpPr>
            <p:cNvPr id="12" name="Suora yhdysviiva 11">
              <a:extLst>
                <a:ext uri="{FF2B5EF4-FFF2-40B4-BE49-F238E27FC236}">
                  <a16:creationId xmlns:a16="http://schemas.microsoft.com/office/drawing/2014/main" id="{531097BD-D4D6-C606-C547-19E305D98224}"/>
                </a:ext>
              </a:extLst>
            </p:cNvPr>
            <p:cNvCxnSpPr/>
            <p:nvPr/>
          </p:nvCxnSpPr>
          <p:spPr>
            <a:xfrm>
              <a:off x="4477109" y="1231798"/>
              <a:ext cx="0" cy="340921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08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6" name="Ryhmä 5">
            <a:extLst>
              <a:ext uri="{FF2B5EF4-FFF2-40B4-BE49-F238E27FC236}">
                <a16:creationId xmlns:a16="http://schemas.microsoft.com/office/drawing/2014/main" id="{30D9B42B-B8A5-B75B-E6C9-CA6E3E818868}"/>
              </a:ext>
            </a:extLst>
          </p:cNvPr>
          <p:cNvGrpSpPr/>
          <p:nvPr/>
        </p:nvGrpSpPr>
        <p:grpSpPr>
          <a:xfrm>
            <a:off x="810883" y="1555817"/>
            <a:ext cx="7406423" cy="3609799"/>
            <a:chOff x="810883" y="1555817"/>
            <a:chExt cx="7406423" cy="3609799"/>
          </a:xfrm>
        </p:grpSpPr>
        <p:pic>
          <p:nvPicPr>
            <p:cNvPr id="4" name="Kuva 3">
              <a:extLst>
                <a:ext uri="{FF2B5EF4-FFF2-40B4-BE49-F238E27FC236}">
                  <a16:creationId xmlns:a16="http://schemas.microsoft.com/office/drawing/2014/main" id="{E84C768D-E2F5-D7EF-8D3B-E9DFD8B03856}"/>
                </a:ext>
              </a:extLst>
            </p:cNvPr>
            <p:cNvPicPr>
              <a:picLocks noChangeAspect="1"/>
            </p:cNvPicPr>
            <p:nvPr/>
          </p:nvPicPr>
          <p:blipFill>
            <a:blip r:embed="rId3"/>
            <a:stretch>
              <a:fillRect/>
            </a:stretch>
          </p:blipFill>
          <p:spPr>
            <a:xfrm>
              <a:off x="919359" y="2017482"/>
              <a:ext cx="7297947" cy="3148134"/>
            </a:xfrm>
            <a:prstGeom prst="rect">
              <a:avLst/>
            </a:prstGeom>
          </p:spPr>
        </p:pic>
        <p:sp>
          <p:nvSpPr>
            <p:cNvPr id="5" name="Tekstiruutu 4">
              <a:extLst>
                <a:ext uri="{FF2B5EF4-FFF2-40B4-BE49-F238E27FC236}">
                  <a16:creationId xmlns:a16="http://schemas.microsoft.com/office/drawing/2014/main" id="{704E6027-B191-AF87-5F6D-B05B1BBE8915}"/>
                </a:ext>
              </a:extLst>
            </p:cNvPr>
            <p:cNvSpPr txBox="1"/>
            <p:nvPr/>
          </p:nvSpPr>
          <p:spPr>
            <a:xfrm>
              <a:off x="810883" y="1555817"/>
              <a:ext cx="6590581" cy="461665"/>
            </a:xfrm>
            <a:prstGeom prst="rect">
              <a:avLst/>
            </a:prstGeom>
            <a:noFill/>
          </p:spPr>
          <p:txBody>
            <a:bodyPr wrap="square" rtlCol="0">
              <a:spAutoFit/>
            </a:bodyPr>
            <a:lstStyle/>
            <a:p>
              <a:r>
                <a:rPr lang="fi-FI" sz="2400" b="1" dirty="0">
                  <a:solidFill>
                    <a:schemeClr val="accent5"/>
                  </a:solidFill>
                </a:rPr>
                <a:t>Herneen dominoivia ja resessiivisiä ominaisuuksia</a:t>
              </a:r>
              <a:endParaRPr lang="en-FI" sz="2400" b="1" dirty="0">
                <a:solidFill>
                  <a:schemeClr val="accent5"/>
                </a:solidFill>
              </a:endParaRPr>
            </a:p>
          </p:txBody>
        </p:sp>
      </p:grpSp>
    </p:spTree>
    <p:extLst>
      <p:ext uri="{BB962C8B-B14F-4D97-AF65-F5344CB8AC3E}">
        <p14:creationId xmlns:p14="http://schemas.microsoft.com/office/powerpoint/2010/main" val="174074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6" name="Ryhmä 5">
            <a:extLst>
              <a:ext uri="{FF2B5EF4-FFF2-40B4-BE49-F238E27FC236}">
                <a16:creationId xmlns:a16="http://schemas.microsoft.com/office/drawing/2014/main" id="{5F73A884-EEC5-163A-5641-9E5388991331}"/>
              </a:ext>
            </a:extLst>
          </p:cNvPr>
          <p:cNvGrpSpPr/>
          <p:nvPr/>
        </p:nvGrpSpPr>
        <p:grpSpPr>
          <a:xfrm>
            <a:off x="1570276" y="612475"/>
            <a:ext cx="6141739" cy="5484454"/>
            <a:chOff x="1570276" y="612475"/>
            <a:chExt cx="6141739" cy="5484454"/>
          </a:xfrm>
        </p:grpSpPr>
        <p:pic>
          <p:nvPicPr>
            <p:cNvPr id="4" name="Kuva 3">
              <a:extLst>
                <a:ext uri="{FF2B5EF4-FFF2-40B4-BE49-F238E27FC236}">
                  <a16:creationId xmlns:a16="http://schemas.microsoft.com/office/drawing/2014/main" id="{BDB263CB-194A-C102-C6D5-8AEC90F4241E}"/>
                </a:ext>
              </a:extLst>
            </p:cNvPr>
            <p:cNvPicPr>
              <a:picLocks noChangeAspect="1"/>
            </p:cNvPicPr>
            <p:nvPr/>
          </p:nvPicPr>
          <p:blipFill>
            <a:blip r:embed="rId3"/>
            <a:stretch>
              <a:fillRect/>
            </a:stretch>
          </p:blipFill>
          <p:spPr>
            <a:xfrm>
              <a:off x="1570276" y="1164567"/>
              <a:ext cx="6141739" cy="4932362"/>
            </a:xfrm>
            <a:prstGeom prst="rect">
              <a:avLst/>
            </a:prstGeom>
          </p:spPr>
        </p:pic>
        <p:sp>
          <p:nvSpPr>
            <p:cNvPr id="5" name="Tekstiruutu 4">
              <a:extLst>
                <a:ext uri="{FF2B5EF4-FFF2-40B4-BE49-F238E27FC236}">
                  <a16:creationId xmlns:a16="http://schemas.microsoft.com/office/drawing/2014/main" id="{8195D559-A3F5-1F61-7150-C646C0C77F9C}"/>
                </a:ext>
              </a:extLst>
            </p:cNvPr>
            <p:cNvSpPr txBox="1"/>
            <p:nvPr/>
          </p:nvSpPr>
          <p:spPr>
            <a:xfrm>
              <a:off x="1570276" y="612475"/>
              <a:ext cx="5218713" cy="461665"/>
            </a:xfrm>
            <a:prstGeom prst="rect">
              <a:avLst/>
            </a:prstGeom>
            <a:noFill/>
          </p:spPr>
          <p:txBody>
            <a:bodyPr wrap="square" rtlCol="0">
              <a:spAutoFit/>
            </a:bodyPr>
            <a:lstStyle/>
            <a:p>
              <a:r>
                <a:rPr lang="fi-FI" sz="2400" b="1" dirty="0">
                  <a:solidFill>
                    <a:schemeClr val="accent5"/>
                  </a:solidFill>
                </a:rPr>
                <a:t>Risteytyskoe herneillä</a:t>
              </a:r>
              <a:endParaRPr lang="en-FI" sz="2400" b="1" dirty="0">
                <a:solidFill>
                  <a:schemeClr val="accent5"/>
                </a:solidFill>
              </a:endParaRPr>
            </a:p>
          </p:txBody>
        </p:sp>
      </p:grpSp>
    </p:spTree>
    <p:extLst>
      <p:ext uri="{BB962C8B-B14F-4D97-AF65-F5344CB8AC3E}">
        <p14:creationId xmlns:p14="http://schemas.microsoft.com/office/powerpoint/2010/main" val="171880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F6CB13E-716D-26CA-A9E7-388B344C5CCC}"/>
              </a:ext>
            </a:extLst>
          </p:cNvPr>
          <p:cNvGrpSpPr/>
          <p:nvPr/>
        </p:nvGrpSpPr>
        <p:grpSpPr>
          <a:xfrm>
            <a:off x="1371600" y="438993"/>
            <a:ext cx="7772400" cy="6417557"/>
            <a:chOff x="1371600" y="438993"/>
            <a:chExt cx="7772400" cy="6417557"/>
          </a:xfrm>
        </p:grpSpPr>
        <p:grpSp>
          <p:nvGrpSpPr>
            <p:cNvPr id="12" name="Ryhmä 11">
              <a:extLst>
                <a:ext uri="{FF2B5EF4-FFF2-40B4-BE49-F238E27FC236}">
                  <a16:creationId xmlns:a16="http://schemas.microsoft.com/office/drawing/2014/main" id="{7BE1355F-0D11-6FB0-3D80-385C288B03A1}"/>
                </a:ext>
              </a:extLst>
            </p:cNvPr>
            <p:cNvGrpSpPr/>
            <p:nvPr/>
          </p:nvGrpSpPr>
          <p:grpSpPr>
            <a:xfrm>
              <a:off x="1371600" y="438993"/>
              <a:ext cx="7772400" cy="6417557"/>
              <a:chOff x="1371600" y="438993"/>
              <a:chExt cx="7772400" cy="6417557"/>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6" name="Kuva 5">
                <a:extLst>
                  <a:ext uri="{FF2B5EF4-FFF2-40B4-BE49-F238E27FC236}">
                    <a16:creationId xmlns:a16="http://schemas.microsoft.com/office/drawing/2014/main" id="{D57DB8CF-F837-4720-D4BF-CDE3F531CEFB}"/>
                  </a:ext>
                </a:extLst>
              </p:cNvPr>
              <p:cNvPicPr>
                <a:picLocks noChangeAspect="1"/>
              </p:cNvPicPr>
              <p:nvPr/>
            </p:nvPicPr>
            <p:blipFill>
              <a:blip r:embed="rId3"/>
              <a:stretch>
                <a:fillRect/>
              </a:stretch>
            </p:blipFill>
            <p:spPr>
              <a:xfrm>
                <a:off x="4572000" y="438993"/>
                <a:ext cx="2984020" cy="1955189"/>
              </a:xfrm>
              <a:prstGeom prst="rect">
                <a:avLst/>
              </a:prstGeom>
            </p:spPr>
          </p:pic>
          <p:pic>
            <p:nvPicPr>
              <p:cNvPr id="8" name="Kuva 7">
                <a:extLst>
                  <a:ext uri="{FF2B5EF4-FFF2-40B4-BE49-F238E27FC236}">
                    <a16:creationId xmlns:a16="http://schemas.microsoft.com/office/drawing/2014/main" id="{04F4A2F5-03DF-0942-5B3E-0FD6C2D79D9E}"/>
                  </a:ext>
                </a:extLst>
              </p:cNvPr>
              <p:cNvPicPr>
                <a:picLocks noChangeAspect="1"/>
              </p:cNvPicPr>
              <p:nvPr/>
            </p:nvPicPr>
            <p:blipFill>
              <a:blip r:embed="rId4"/>
              <a:stretch>
                <a:fillRect/>
              </a:stretch>
            </p:blipFill>
            <p:spPr>
              <a:xfrm>
                <a:off x="4572000" y="2394182"/>
                <a:ext cx="2984020" cy="1955189"/>
              </a:xfrm>
              <a:prstGeom prst="rect">
                <a:avLst/>
              </a:prstGeom>
            </p:spPr>
          </p:pic>
          <p:pic>
            <p:nvPicPr>
              <p:cNvPr id="10" name="Kuva 9">
                <a:extLst>
                  <a:ext uri="{FF2B5EF4-FFF2-40B4-BE49-F238E27FC236}">
                    <a16:creationId xmlns:a16="http://schemas.microsoft.com/office/drawing/2014/main" id="{D90B2F80-2C69-F9CD-515D-B6C6260CF4A5}"/>
                  </a:ext>
                </a:extLst>
              </p:cNvPr>
              <p:cNvPicPr>
                <a:picLocks noChangeAspect="1"/>
              </p:cNvPicPr>
              <p:nvPr/>
            </p:nvPicPr>
            <p:blipFill>
              <a:blip r:embed="rId5"/>
              <a:stretch>
                <a:fillRect/>
              </a:stretch>
            </p:blipFill>
            <p:spPr>
              <a:xfrm>
                <a:off x="4572000" y="4349371"/>
                <a:ext cx="2984020" cy="1955189"/>
              </a:xfrm>
              <a:prstGeom prst="rect">
                <a:avLst/>
              </a:prstGeom>
            </p:spPr>
          </p:pic>
          <p:sp>
            <p:nvSpPr>
              <p:cNvPr id="11" name="Tekstiruutu 10">
                <a:extLst>
                  <a:ext uri="{FF2B5EF4-FFF2-40B4-BE49-F238E27FC236}">
                    <a16:creationId xmlns:a16="http://schemas.microsoft.com/office/drawing/2014/main" id="{B93B59D5-FDDA-D8D6-EC4E-EA15EE3AAEB1}"/>
                  </a:ext>
                </a:extLst>
              </p:cNvPr>
              <p:cNvSpPr txBox="1"/>
              <p:nvPr/>
            </p:nvSpPr>
            <p:spPr>
              <a:xfrm>
                <a:off x="1371600" y="459280"/>
                <a:ext cx="2984020" cy="461665"/>
              </a:xfrm>
              <a:prstGeom prst="rect">
                <a:avLst/>
              </a:prstGeom>
              <a:noFill/>
            </p:spPr>
            <p:txBody>
              <a:bodyPr wrap="square" rtlCol="0">
                <a:spAutoFit/>
              </a:bodyPr>
              <a:lstStyle/>
              <a:p>
                <a:r>
                  <a:rPr lang="fi-FI" sz="2400" b="1" dirty="0" err="1">
                    <a:solidFill>
                      <a:schemeClr val="accent5"/>
                    </a:solidFill>
                  </a:rPr>
                  <a:t>Mendelin</a:t>
                </a:r>
                <a:r>
                  <a:rPr lang="fi-FI" sz="2400" b="1" dirty="0">
                    <a:solidFill>
                      <a:schemeClr val="accent5"/>
                    </a:solidFill>
                  </a:rPr>
                  <a:t> säännöt</a:t>
                </a:r>
                <a:endParaRPr lang="en-FI" sz="2400" b="1" dirty="0">
                  <a:solidFill>
                    <a:schemeClr val="accent5"/>
                  </a:solidFill>
                </a:endParaRPr>
              </a:p>
            </p:txBody>
          </p:sp>
        </p:grpSp>
        <p:pic>
          <p:nvPicPr>
            <p:cNvPr id="4" name="Kuva 3">
              <a:extLst>
                <a:ext uri="{FF2B5EF4-FFF2-40B4-BE49-F238E27FC236}">
                  <a16:creationId xmlns:a16="http://schemas.microsoft.com/office/drawing/2014/main" id="{BC1D0FA6-8C25-D200-6F2F-56EDA7EEE9B1}"/>
                </a:ext>
              </a:extLst>
            </p:cNvPr>
            <p:cNvPicPr>
              <a:picLocks noChangeAspect="1"/>
            </p:cNvPicPr>
            <p:nvPr/>
          </p:nvPicPr>
          <p:blipFill>
            <a:blip r:embed="rId6"/>
            <a:stretch>
              <a:fillRect/>
            </a:stretch>
          </p:blipFill>
          <p:spPr>
            <a:xfrm>
              <a:off x="1456140" y="1043223"/>
              <a:ext cx="2626973" cy="3493008"/>
            </a:xfrm>
            <a:prstGeom prst="rect">
              <a:avLst/>
            </a:prstGeom>
          </p:spPr>
        </p:pic>
      </p:grpSp>
    </p:spTree>
    <p:extLst>
      <p:ext uri="{BB962C8B-B14F-4D97-AF65-F5344CB8AC3E}">
        <p14:creationId xmlns:p14="http://schemas.microsoft.com/office/powerpoint/2010/main" val="5756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8A621AEA-3FDD-6DC8-C424-041BDC8C0B4D}"/>
              </a:ext>
            </a:extLst>
          </p:cNvPr>
          <p:cNvGrpSpPr/>
          <p:nvPr/>
        </p:nvGrpSpPr>
        <p:grpSpPr>
          <a:xfrm>
            <a:off x="1086928" y="1070156"/>
            <a:ext cx="8057072" cy="5786394"/>
            <a:chOff x="1086928" y="1070156"/>
            <a:chExt cx="8057072" cy="5786394"/>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7F29C0E1-3FB9-7FDC-16C1-FDB54E125551}"/>
                </a:ext>
              </a:extLst>
            </p:cNvPr>
            <p:cNvPicPr>
              <a:picLocks noChangeAspect="1"/>
            </p:cNvPicPr>
            <p:nvPr/>
          </p:nvPicPr>
          <p:blipFill>
            <a:blip r:embed="rId3"/>
            <a:stretch>
              <a:fillRect/>
            </a:stretch>
          </p:blipFill>
          <p:spPr>
            <a:xfrm>
              <a:off x="1086928" y="1070156"/>
              <a:ext cx="6970143" cy="4437803"/>
            </a:xfrm>
            <a:prstGeom prst="rect">
              <a:avLst/>
            </a:prstGeom>
          </p:spPr>
        </p:pic>
      </p:grpSp>
    </p:spTree>
    <p:extLst>
      <p:ext uri="{BB962C8B-B14F-4D97-AF65-F5344CB8AC3E}">
        <p14:creationId xmlns:p14="http://schemas.microsoft.com/office/powerpoint/2010/main" val="168630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DEF5552A-A97E-5177-2AA9-6C646255C0FD}"/>
              </a:ext>
            </a:extLst>
          </p:cNvPr>
          <p:cNvGrpSpPr/>
          <p:nvPr/>
        </p:nvGrpSpPr>
        <p:grpSpPr>
          <a:xfrm>
            <a:off x="1264781" y="678261"/>
            <a:ext cx="7879219" cy="6178289"/>
            <a:chOff x="1264781" y="678261"/>
            <a:chExt cx="7879219" cy="6178289"/>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A1A6D325-DDD0-E52E-888B-7BD5A6FD626C}"/>
                </a:ext>
              </a:extLst>
            </p:cNvPr>
            <p:cNvPicPr>
              <a:picLocks noChangeAspect="1"/>
            </p:cNvPicPr>
            <p:nvPr/>
          </p:nvPicPr>
          <p:blipFill>
            <a:blip r:embed="rId4"/>
            <a:stretch>
              <a:fillRect/>
            </a:stretch>
          </p:blipFill>
          <p:spPr>
            <a:xfrm>
              <a:off x="1264781" y="678261"/>
              <a:ext cx="6792290" cy="5501478"/>
            </a:xfrm>
            <a:prstGeom prst="rect">
              <a:avLst/>
            </a:prstGeom>
          </p:spPr>
        </p:pic>
      </p:grpSp>
    </p:spTree>
    <p:extLst>
      <p:ext uri="{BB962C8B-B14F-4D97-AF65-F5344CB8AC3E}">
        <p14:creationId xmlns:p14="http://schemas.microsoft.com/office/powerpoint/2010/main" val="1074104165"/>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7445E43AA17E544BF3234084398B6DA" ma:contentTypeVersion="16" ma:contentTypeDescription="Luo uusi asiakirja." ma:contentTypeScope="" ma:versionID="6d32bc0a5350130e1155171d60d6af31">
  <xsd:schema xmlns:xsd="http://www.w3.org/2001/XMLSchema" xmlns:xs="http://www.w3.org/2001/XMLSchema" xmlns:p="http://schemas.microsoft.com/office/2006/metadata/properties" xmlns:ns2="b6c2cde3-2717-4ff6-a38c-3daa2323faef" xmlns:ns3="188ce216-e63f-4f7a-b5ea-54779d630909" xmlns:ns4="f0974581-4bbf-443e-902f-14073e9fb4f6" targetNamespace="http://schemas.microsoft.com/office/2006/metadata/properties" ma:root="true" ma:fieldsID="40000b2e13642fc630dde88d24385f36" ns2:_="" ns3:_="" ns4:_="">
    <xsd:import namespace="b6c2cde3-2717-4ff6-a38c-3daa2323faef"/>
    <xsd:import namespace="188ce216-e63f-4f7a-b5ea-54779d63090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cde3-2717-4ff6-a38c-3daa2323f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ce216-e63f-4f7a-b5ea-54779d63090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b3685d6-be19-478c-a27c-51c5a5e4c2ee}" ma:internalName="TaxCatchAll" ma:showField="CatchAllData" ma:web="188ce216-e63f-4f7a-b5ea-54779d630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b6c2cde3-2717-4ff6-a38c-3daa2323fa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B28C58-E076-4939-A41C-8AC2FEC69C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cde3-2717-4ff6-a38c-3daa2323faef"/>
    <ds:schemaRef ds:uri="188ce216-e63f-4f7a-b5ea-54779d63090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31404-D2B7-47B7-A805-C4C31463BB90}">
  <ds:schemaRefs>
    <ds:schemaRef ds:uri="http://schemas.microsoft.com/office/2006/metadata/properties"/>
    <ds:schemaRef ds:uri="http://schemas.microsoft.com/office/infopath/2007/PartnerControls"/>
    <ds:schemaRef ds:uri="f0974581-4bbf-443e-902f-14073e9fb4f6"/>
    <ds:schemaRef ds:uri="b6c2cde3-2717-4ff6-a38c-3daa2323faef"/>
  </ds:schemaRefs>
</ds:datastoreItem>
</file>

<file path=customXml/itemProps3.xml><?xml version="1.0" encoding="utf-8"?>
<ds:datastoreItem xmlns:ds="http://schemas.openxmlformats.org/officeDocument/2006/customXml" ds:itemID="{23724D08-9104-44A7-A90F-823F45AC4C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492</TotalTime>
  <Words>135</Words>
  <Application>Microsoft Office PowerPoint</Application>
  <PresentationFormat>Näytössä katseltava diaesitys (4:3)</PresentationFormat>
  <Paragraphs>26</Paragraphs>
  <Slides>10</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Kolehmainen</dc:creator>
  <cp:lastModifiedBy>Holopainen Anna K</cp:lastModifiedBy>
  <cp:revision>56</cp:revision>
  <dcterms:created xsi:type="dcterms:W3CDTF">2020-10-16T11:07:14Z</dcterms:created>
  <dcterms:modified xsi:type="dcterms:W3CDTF">2023-04-26T09:47:59Z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0x01010097445E43AA17E544BF3234084398B6DA</vt:lpwstr>
  </property>
</Properties>
</file>