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7" r:id="rId5"/>
    <p:sldId id="267" r:id="rId6"/>
    <p:sldId id="268" r:id="rId7"/>
    <p:sldId id="269" r:id="rId8"/>
    <p:sldId id="270" r:id="rId9"/>
    <p:sldId id="276" r:id="rId10"/>
    <p:sldId id="271" r:id="rId11"/>
    <p:sldId id="277" r:id="rId12"/>
    <p:sldId id="272" r:id="rId13"/>
    <p:sldId id="278" r:id="rId14"/>
    <p:sldId id="279" r:id="rId15"/>
    <p:sldId id="274" r:id="rId16"/>
    <p:sldId id="266" r:id="rId17"/>
    <p:sldId id="273" r:id="rId18"/>
    <p:sldId id="275" r:id="rId1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60B62-8DE5-420D-90AA-02859F6BF4A1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54B5D-C7AA-4ECC-AB70-3F9C6D0FEB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9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Solujen, soluelinten ja biologisten molekyylien koko vaihtelee suuresti. Esimerkiksi suurimmat virukset ovat halkaisijaltaan jopa kymmeniä kertoja pienimpiä suurempia.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54B5D-C7AA-4ECC-AB70-3F9C6D0FEBF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2766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Valomikroskoopissa suurennos on tyypillisesti 40-1000-kertainen. Elektronimikroskoopilla voidaan tutkia vain kuolleita soluja. Suurennos voi olla miljoonakertainen.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54B5D-C7AA-4ECC-AB70-3F9C6D0FEBF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399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54B5D-C7AA-4ECC-AB70-3F9C6D0FEBF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827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611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61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169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781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392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079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13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81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356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60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80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A114C-3C18-4E16-969A-BB0D3DA14EC7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808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>
            <a:extLst>
              <a:ext uri="{FF2B5EF4-FFF2-40B4-BE49-F238E27FC236}">
                <a16:creationId xmlns:a16="http://schemas.microsoft.com/office/drawing/2014/main" id="{3807FC76-EF2B-7690-ACF7-94F14382AD3F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" name="Ryhmä 1">
              <a:extLst>
                <a:ext uri="{FF2B5EF4-FFF2-40B4-BE49-F238E27FC236}">
                  <a16:creationId xmlns:a16="http://schemas.microsoft.com/office/drawing/2014/main" id="{01FCFD64-8B90-5453-7576-F35F99FE6507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5" name="Kuva 4">
                <a:extLst>
                  <a:ext uri="{FF2B5EF4-FFF2-40B4-BE49-F238E27FC236}">
                    <a16:creationId xmlns:a16="http://schemas.microsoft.com/office/drawing/2014/main" id="{62118B71-BFFB-603D-3A73-80940F3834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5905940"/>
              </a:xfrm>
              <a:prstGeom prst="rect">
                <a:avLst/>
              </a:prstGeom>
            </p:spPr>
          </p:pic>
          <p:pic>
            <p:nvPicPr>
              <p:cNvPr id="7" name="Kuva 6">
                <a:extLst>
                  <a:ext uri="{FF2B5EF4-FFF2-40B4-BE49-F238E27FC236}">
                    <a16:creationId xmlns:a16="http://schemas.microsoft.com/office/drawing/2014/main" id="{0BE64886-259F-1797-7A16-ACB430114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667555"/>
                <a:ext cx="9144000" cy="1190445"/>
              </a:xfrm>
              <a:prstGeom prst="rect">
                <a:avLst/>
              </a:prstGeom>
            </p:spPr>
          </p:pic>
        </p:grpSp>
        <p:pic>
          <p:nvPicPr>
            <p:cNvPr id="3" name="Kuva 2" descr="Kuva, joka sisältää kohteen teksti, sisä, nisäkäs, kissa&#10;&#10;Kuvaus luotu automaattisesti">
              <a:extLst>
                <a:ext uri="{FF2B5EF4-FFF2-40B4-BE49-F238E27FC236}">
                  <a16:creationId xmlns:a16="http://schemas.microsoft.com/office/drawing/2014/main" id="{00770130-0535-4C71-7F74-B7B82394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7306" y="6301984"/>
              <a:ext cx="926694" cy="556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281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A4071DAC-3252-70A0-718B-BD1EB511993A}"/>
              </a:ext>
            </a:extLst>
          </p:cNvPr>
          <p:cNvGrpSpPr/>
          <p:nvPr/>
        </p:nvGrpSpPr>
        <p:grpSpPr>
          <a:xfrm>
            <a:off x="966158" y="498430"/>
            <a:ext cx="8177842" cy="6359570"/>
            <a:chOff x="966158" y="498430"/>
            <a:chExt cx="8177842" cy="6359570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99CC2651-65A1-5462-880A-E406F1BF7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9B0CD9AD-A809-D4EA-37E8-514EDAABB7E6}"/>
                </a:ext>
              </a:extLst>
            </p:cNvPr>
            <p:cNvSpPr txBox="1"/>
            <p:nvPr/>
          </p:nvSpPr>
          <p:spPr>
            <a:xfrm>
              <a:off x="966158" y="498430"/>
              <a:ext cx="29761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Eläinsolun</a:t>
              </a:r>
            </a:p>
            <a:p>
              <a:r>
                <a:rPr lang="fi-FI" sz="2400" b="1" dirty="0">
                  <a:solidFill>
                    <a:schemeClr val="accent5"/>
                  </a:solidFill>
                </a:rPr>
                <a:t> rakenne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B4D794A6-80F8-8835-6A77-A6DC9D0D9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7678" y="547495"/>
              <a:ext cx="5016261" cy="5866699"/>
            </a:xfrm>
            <a:prstGeom prst="rect">
              <a:avLst/>
            </a:prstGeom>
          </p:spPr>
        </p:pic>
      </p:grp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AC59880F-F526-1114-7080-418EA3D1574C}"/>
              </a:ext>
            </a:extLst>
          </p:cNvPr>
          <p:cNvGrpSpPr/>
          <p:nvPr/>
        </p:nvGrpSpPr>
        <p:grpSpPr>
          <a:xfrm>
            <a:off x="1069675" y="547495"/>
            <a:ext cx="3441940" cy="3163554"/>
            <a:chOff x="1069675" y="547495"/>
            <a:chExt cx="3441940" cy="3163554"/>
          </a:xfrm>
        </p:grpSpPr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413020B1-8F4B-9A34-7BC5-8C930C3E9C7A}"/>
                </a:ext>
              </a:extLst>
            </p:cNvPr>
            <p:cNvSpPr/>
            <p:nvPr/>
          </p:nvSpPr>
          <p:spPr>
            <a:xfrm>
              <a:off x="2997678" y="547495"/>
              <a:ext cx="1513937" cy="599818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grpSp>
          <p:nvGrpSpPr>
            <p:cNvPr id="4" name="Ryhmä 3">
              <a:extLst>
                <a:ext uri="{FF2B5EF4-FFF2-40B4-BE49-F238E27FC236}">
                  <a16:creationId xmlns:a16="http://schemas.microsoft.com/office/drawing/2014/main" id="{6DBD1A93-6C7C-149D-DC1C-3BEAB94C0765}"/>
                </a:ext>
              </a:extLst>
            </p:cNvPr>
            <p:cNvGrpSpPr/>
            <p:nvPr/>
          </p:nvGrpSpPr>
          <p:grpSpPr>
            <a:xfrm>
              <a:off x="1069675" y="2398143"/>
              <a:ext cx="1535502" cy="1312906"/>
              <a:chOff x="1069675" y="2398143"/>
              <a:chExt cx="1535502" cy="1312906"/>
            </a:xfrm>
          </p:grpSpPr>
          <p:sp>
            <p:nvSpPr>
              <p:cNvPr id="8" name="Suorakulmio 7">
                <a:extLst>
                  <a:ext uri="{FF2B5EF4-FFF2-40B4-BE49-F238E27FC236}">
                    <a16:creationId xmlns:a16="http://schemas.microsoft.com/office/drawing/2014/main" id="{32E74DF8-0FE5-7D9A-3FB7-8CD144059AC8}"/>
                  </a:ext>
                </a:extLst>
              </p:cNvPr>
              <p:cNvSpPr/>
              <p:nvPr/>
            </p:nvSpPr>
            <p:spPr>
              <a:xfrm>
                <a:off x="1069675" y="2398143"/>
                <a:ext cx="897148" cy="543465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/>
              </a:p>
            </p:txBody>
          </p:sp>
          <p:sp>
            <p:nvSpPr>
              <p:cNvPr id="9" name="Tekstiruutu 8">
                <a:extLst>
                  <a:ext uri="{FF2B5EF4-FFF2-40B4-BE49-F238E27FC236}">
                    <a16:creationId xmlns:a16="http://schemas.microsoft.com/office/drawing/2014/main" id="{2EC24320-6538-EC9C-8999-0FB307AD4070}"/>
                  </a:ext>
                </a:extLst>
              </p:cNvPr>
              <p:cNvSpPr txBox="1"/>
              <p:nvPr/>
            </p:nvSpPr>
            <p:spPr>
              <a:xfrm>
                <a:off x="1069675" y="2941608"/>
                <a:ext cx="153550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200" dirty="0"/>
                  <a:t>= ei kasvi-solussa</a:t>
                </a:r>
                <a:endParaRPr lang="en-FI" sz="2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199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253A15CE-8B15-13BA-A9AE-E8566FA39F3F}"/>
              </a:ext>
            </a:extLst>
          </p:cNvPr>
          <p:cNvGrpSpPr/>
          <p:nvPr/>
        </p:nvGrpSpPr>
        <p:grpSpPr>
          <a:xfrm>
            <a:off x="1311215" y="586596"/>
            <a:ext cx="7832785" cy="6271404"/>
            <a:chOff x="1311215" y="586596"/>
            <a:chExt cx="7832785" cy="6271404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99CC2651-65A1-5462-880A-E406F1BF7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grpSp>
          <p:nvGrpSpPr>
            <p:cNvPr id="3" name="Ryhmä 2">
              <a:extLst>
                <a:ext uri="{FF2B5EF4-FFF2-40B4-BE49-F238E27FC236}">
                  <a16:creationId xmlns:a16="http://schemas.microsoft.com/office/drawing/2014/main" id="{AEC2EDC3-17BC-7500-70DA-1C481081251F}"/>
                </a:ext>
              </a:extLst>
            </p:cNvPr>
            <p:cNvGrpSpPr/>
            <p:nvPr/>
          </p:nvGrpSpPr>
          <p:grpSpPr>
            <a:xfrm>
              <a:off x="1311215" y="586596"/>
              <a:ext cx="5771072" cy="5851084"/>
              <a:chOff x="1311215" y="586596"/>
              <a:chExt cx="5771072" cy="5851084"/>
            </a:xfrm>
          </p:grpSpPr>
          <p:pic>
            <p:nvPicPr>
              <p:cNvPr id="4" name="Kuva 3">
                <a:extLst>
                  <a:ext uri="{FF2B5EF4-FFF2-40B4-BE49-F238E27FC236}">
                    <a16:creationId xmlns:a16="http://schemas.microsoft.com/office/drawing/2014/main" id="{D2AE1F2D-36BB-4DE8-8D35-67BAB07D12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6136" y="1086928"/>
                <a:ext cx="5356151" cy="5350752"/>
              </a:xfrm>
              <a:prstGeom prst="rect">
                <a:avLst/>
              </a:prstGeom>
            </p:spPr>
          </p:pic>
          <p:sp>
            <p:nvSpPr>
              <p:cNvPr id="5" name="Tekstiruutu 4">
                <a:extLst>
                  <a:ext uri="{FF2B5EF4-FFF2-40B4-BE49-F238E27FC236}">
                    <a16:creationId xmlns:a16="http://schemas.microsoft.com/office/drawing/2014/main" id="{0A2F07F1-F1F6-89EB-9A43-6053C3F3ADBA}"/>
                  </a:ext>
                </a:extLst>
              </p:cNvPr>
              <p:cNvSpPr txBox="1"/>
              <p:nvPr/>
            </p:nvSpPr>
            <p:spPr>
              <a:xfrm>
                <a:off x="1311215" y="586596"/>
                <a:ext cx="31227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b="1" dirty="0">
                    <a:solidFill>
                      <a:schemeClr val="accent5"/>
                    </a:solidFill>
                  </a:rPr>
                  <a:t>Bakteerisolun rakenne</a:t>
                </a:r>
                <a:endParaRPr lang="en-FI" sz="2400" b="1" dirty="0">
                  <a:solidFill>
                    <a:schemeClr val="accent5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192E1A7D-5EAD-A653-2F36-0657616A13F6}"/>
              </a:ext>
            </a:extLst>
          </p:cNvPr>
          <p:cNvGrpSpPr/>
          <p:nvPr/>
        </p:nvGrpSpPr>
        <p:grpSpPr>
          <a:xfrm>
            <a:off x="1285336" y="557982"/>
            <a:ext cx="7858664" cy="6300018"/>
            <a:chOff x="1285336" y="557982"/>
            <a:chExt cx="7858664" cy="6300018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99CC2651-65A1-5462-880A-E406F1BF7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0A2F07F1-F1F6-89EB-9A43-6053C3F3ADBA}"/>
                </a:ext>
              </a:extLst>
            </p:cNvPr>
            <p:cNvSpPr txBox="1"/>
            <p:nvPr/>
          </p:nvSpPr>
          <p:spPr>
            <a:xfrm>
              <a:off x="1285336" y="557982"/>
              <a:ext cx="31227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Bakteerisolun rakenne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1312859F-36C5-30AB-4626-99FB75BE8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8370" y="976515"/>
              <a:ext cx="5732543" cy="5294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6618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146DDFED-FFE0-49A0-5865-4E761E742982}"/>
              </a:ext>
            </a:extLst>
          </p:cNvPr>
          <p:cNvGrpSpPr/>
          <p:nvPr/>
        </p:nvGrpSpPr>
        <p:grpSpPr>
          <a:xfrm>
            <a:off x="1173192" y="1521222"/>
            <a:ext cx="7970808" cy="5336778"/>
            <a:chOff x="1173192" y="1521222"/>
            <a:chExt cx="7970808" cy="5336778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A0D582CD-AAAF-7213-8520-19CE8250D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3192" y="1521222"/>
              <a:ext cx="6797615" cy="3815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598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889D893B-0BB7-8FB5-6511-DDE166E2B86B}"/>
              </a:ext>
            </a:extLst>
          </p:cNvPr>
          <p:cNvGrpSpPr/>
          <p:nvPr/>
        </p:nvGrpSpPr>
        <p:grpSpPr>
          <a:xfrm>
            <a:off x="1337093" y="426545"/>
            <a:ext cx="7806907" cy="6431455"/>
            <a:chOff x="1337093" y="426545"/>
            <a:chExt cx="7806907" cy="6431455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99CC2651-65A1-5462-880A-E406F1BF7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57A0C25E-B4A5-5FEC-D58B-A36614D71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6361" y="932372"/>
              <a:ext cx="5749776" cy="5499083"/>
            </a:xfrm>
            <a:prstGeom prst="rect">
              <a:avLst/>
            </a:prstGeom>
          </p:spPr>
        </p:pic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6EDEFD5B-5486-C8CA-C542-794B90956427}"/>
                </a:ext>
              </a:extLst>
            </p:cNvPr>
            <p:cNvSpPr txBox="1"/>
            <p:nvPr/>
          </p:nvSpPr>
          <p:spPr>
            <a:xfrm>
              <a:off x="1337093" y="426545"/>
              <a:ext cx="5253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Painetun kirjan tehtävän 4 kuva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8579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Kuvalähteet</a:t>
            </a:r>
          </a:p>
          <a:p>
            <a:endParaRPr lang="fi-FI" dirty="0"/>
          </a:p>
          <a:p>
            <a:r>
              <a:rPr lang="fi-FI" b="1" dirty="0"/>
              <a:t>Piirroskuvat</a:t>
            </a:r>
          </a:p>
          <a:p>
            <a:endParaRPr lang="fi-FI" dirty="0"/>
          </a:p>
          <a:p>
            <a:r>
              <a:rPr lang="fi-FI" dirty="0"/>
              <a:t>Joona Aalto: dia 2</a:t>
            </a:r>
          </a:p>
          <a:p>
            <a:endParaRPr lang="fi-FI" dirty="0"/>
          </a:p>
          <a:p>
            <a:r>
              <a:rPr lang="fi-FI" dirty="0"/>
              <a:t>Johanna </a:t>
            </a:r>
            <a:r>
              <a:rPr lang="fi-FI" dirty="0" err="1"/>
              <a:t>Tarkela</a:t>
            </a:r>
            <a:r>
              <a:rPr lang="fi-FI" dirty="0"/>
              <a:t>: diat 4, 5, 6, 7, 8, 9, 10, 11, 12, 14</a:t>
            </a:r>
          </a:p>
          <a:p>
            <a:endParaRPr lang="fi-FI" dirty="0"/>
          </a:p>
          <a:p>
            <a:endParaRPr lang="fi-FI" dirty="0"/>
          </a:p>
          <a:p>
            <a:r>
              <a:rPr lang="fi-FI" b="1" dirty="0"/>
              <a:t>Valokuvat</a:t>
            </a:r>
          </a:p>
          <a:p>
            <a:endParaRPr lang="fi-FI" b="1" dirty="0"/>
          </a:p>
          <a:p>
            <a:r>
              <a:rPr lang="fi-FI" dirty="0"/>
              <a:t>Science Photo Library / MV </a:t>
            </a:r>
            <a:r>
              <a:rPr lang="fi-FI" dirty="0" err="1"/>
              <a:t>Photos</a:t>
            </a:r>
            <a:r>
              <a:rPr lang="fi-FI" dirty="0"/>
              <a:t>: dia 1</a:t>
            </a:r>
          </a:p>
          <a:p>
            <a:endParaRPr lang="fi-FI" dirty="0"/>
          </a:p>
          <a:p>
            <a:r>
              <a:rPr lang="fi-FI" dirty="0" err="1"/>
              <a:t>Shutterstock</a:t>
            </a:r>
            <a:r>
              <a:rPr lang="fi-FI" dirty="0"/>
              <a:t>: dia 3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AF67EA2-31E6-19C0-21D4-01EE582C9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FFB5482-C305-20CC-F360-D6CFC46666D5}"/>
              </a:ext>
            </a:extLst>
          </p:cNvPr>
          <p:cNvGrpSpPr/>
          <p:nvPr/>
        </p:nvGrpSpPr>
        <p:grpSpPr>
          <a:xfrm>
            <a:off x="807905" y="583378"/>
            <a:ext cx="8336095" cy="6274622"/>
            <a:chOff x="807905" y="583378"/>
            <a:chExt cx="8336095" cy="6274622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99CC2651-65A1-5462-880A-E406F1BF7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7E145ECF-F6A8-3D23-0D57-5CB526466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05" y="583378"/>
              <a:ext cx="7409423" cy="5347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80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82725B38-E719-1161-D2D5-42766FC429C2}"/>
              </a:ext>
            </a:extLst>
          </p:cNvPr>
          <p:cNvGrpSpPr/>
          <p:nvPr/>
        </p:nvGrpSpPr>
        <p:grpSpPr>
          <a:xfrm>
            <a:off x="1059444" y="538025"/>
            <a:ext cx="8084556" cy="6319975"/>
            <a:chOff x="1059444" y="538025"/>
            <a:chExt cx="8084556" cy="6319975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99CC2651-65A1-5462-880A-E406F1BF7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1EDC72A3-8CFA-5741-FD2F-3D7887C15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9444" y="999690"/>
              <a:ext cx="7157884" cy="5220929"/>
            </a:xfrm>
            <a:prstGeom prst="rect">
              <a:avLst/>
            </a:prstGeom>
          </p:spPr>
        </p:pic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3A7B6B2C-550D-CB1A-EA3F-72F747361798}"/>
                </a:ext>
              </a:extLst>
            </p:cNvPr>
            <p:cNvSpPr txBox="1"/>
            <p:nvPr/>
          </p:nvSpPr>
          <p:spPr>
            <a:xfrm>
              <a:off x="1059444" y="538025"/>
              <a:ext cx="4314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Valomikroskooppi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580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CB8857F3-C2F1-68E9-D557-90372C7EF232}"/>
              </a:ext>
            </a:extLst>
          </p:cNvPr>
          <p:cNvGrpSpPr/>
          <p:nvPr/>
        </p:nvGrpSpPr>
        <p:grpSpPr>
          <a:xfrm>
            <a:off x="681487" y="1168658"/>
            <a:ext cx="8462513" cy="5689342"/>
            <a:chOff x="681487" y="1168658"/>
            <a:chExt cx="8462513" cy="5689342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99CC2651-65A1-5462-880A-E406F1BF7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E449829D-5A4D-6095-84F4-D2FAC9685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487" y="1168658"/>
              <a:ext cx="7625751" cy="4086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21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68D9F977-5D66-288E-BE6D-70B7F48480B1}"/>
              </a:ext>
            </a:extLst>
          </p:cNvPr>
          <p:cNvGrpSpPr/>
          <p:nvPr/>
        </p:nvGrpSpPr>
        <p:grpSpPr>
          <a:xfrm>
            <a:off x="1155940" y="603849"/>
            <a:ext cx="7988060" cy="6254151"/>
            <a:chOff x="1155940" y="603849"/>
            <a:chExt cx="7988060" cy="6254151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99CC2651-65A1-5462-880A-E406F1BF7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B250362B-246F-6CD8-B378-109FC2D15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354" y="802257"/>
              <a:ext cx="5295292" cy="5570730"/>
            </a:xfrm>
            <a:prstGeom prst="rect">
              <a:avLst/>
            </a:prstGeom>
          </p:spPr>
        </p:pic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8F56BFD4-954B-0A7A-3769-E879C03491E3}"/>
                </a:ext>
              </a:extLst>
            </p:cNvPr>
            <p:cNvSpPr txBox="1"/>
            <p:nvPr/>
          </p:nvSpPr>
          <p:spPr>
            <a:xfrm>
              <a:off x="1155940" y="603849"/>
              <a:ext cx="3416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Sienisolun rakenne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845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9CC2651-65A1-5462-880A-E406F1BF7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8F56BFD4-954B-0A7A-3769-E879C03491E3}"/>
              </a:ext>
            </a:extLst>
          </p:cNvPr>
          <p:cNvSpPr txBox="1"/>
          <p:nvPr/>
        </p:nvSpPr>
        <p:spPr>
          <a:xfrm>
            <a:off x="819510" y="612477"/>
            <a:ext cx="341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accent5"/>
                </a:solidFill>
              </a:rPr>
              <a:t>Sienisolun rakenne</a:t>
            </a:r>
            <a:endParaRPr lang="en-FI" sz="2400" b="1" dirty="0">
              <a:solidFill>
                <a:schemeClr val="accent5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C4A6019-F03E-A779-7781-4095FB220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61" y="1285025"/>
            <a:ext cx="7342167" cy="49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1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6D2A55FF-9720-FA2C-D977-23253E0A7F68}"/>
              </a:ext>
            </a:extLst>
          </p:cNvPr>
          <p:cNvGrpSpPr/>
          <p:nvPr/>
        </p:nvGrpSpPr>
        <p:grpSpPr>
          <a:xfrm>
            <a:off x="1164567" y="317496"/>
            <a:ext cx="7979433" cy="6540504"/>
            <a:chOff x="1164567" y="317496"/>
            <a:chExt cx="7979433" cy="6540504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99CC2651-65A1-5462-880A-E406F1BF7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F81F0C3E-505A-6F2D-B3A8-740501C33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756" y="429639"/>
              <a:ext cx="6605061" cy="5998721"/>
            </a:xfrm>
            <a:prstGeom prst="rect">
              <a:avLst/>
            </a:prstGeom>
          </p:spPr>
        </p:pic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A53CFC12-E259-95ED-AB59-952B71115CFB}"/>
                </a:ext>
              </a:extLst>
            </p:cNvPr>
            <p:cNvSpPr txBox="1"/>
            <p:nvPr/>
          </p:nvSpPr>
          <p:spPr>
            <a:xfrm>
              <a:off x="1164567" y="317496"/>
              <a:ext cx="3631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Kasvisolun rakenne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2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9CA9ABB3-5ED1-7003-AE4F-5A2BF4F42D00}"/>
              </a:ext>
            </a:extLst>
          </p:cNvPr>
          <p:cNvGrpSpPr/>
          <p:nvPr/>
        </p:nvGrpSpPr>
        <p:grpSpPr>
          <a:xfrm>
            <a:off x="940280" y="554784"/>
            <a:ext cx="8203720" cy="6303216"/>
            <a:chOff x="940280" y="554784"/>
            <a:chExt cx="8203720" cy="6303216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99CC2651-65A1-5462-880A-E406F1BF7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A53CFC12-E259-95ED-AB59-952B71115CFB}"/>
                </a:ext>
              </a:extLst>
            </p:cNvPr>
            <p:cNvSpPr txBox="1"/>
            <p:nvPr/>
          </p:nvSpPr>
          <p:spPr>
            <a:xfrm>
              <a:off x="940280" y="554784"/>
              <a:ext cx="36317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Kasvisolun</a:t>
              </a:r>
            </a:p>
            <a:p>
              <a:r>
                <a:rPr lang="fi-FI" sz="2400" b="1" dirty="0">
                  <a:solidFill>
                    <a:schemeClr val="accent5"/>
                  </a:solidFill>
                </a:rPr>
                <a:t>rakenne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7F0A9B11-C517-3505-4B2B-5BA0C02E3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7767" y="705101"/>
              <a:ext cx="4786610" cy="5598115"/>
            </a:xfrm>
            <a:prstGeom prst="rect">
              <a:avLst/>
            </a:prstGeom>
          </p:spPr>
        </p:pic>
      </p:grpSp>
      <p:grpSp>
        <p:nvGrpSpPr>
          <p:cNvPr id="6" name="Ryhmä 5">
            <a:extLst>
              <a:ext uri="{FF2B5EF4-FFF2-40B4-BE49-F238E27FC236}">
                <a16:creationId xmlns:a16="http://schemas.microsoft.com/office/drawing/2014/main" id="{5FC58807-5E6B-CB54-CC55-A22A963F2600}"/>
              </a:ext>
            </a:extLst>
          </p:cNvPr>
          <p:cNvGrpSpPr/>
          <p:nvPr/>
        </p:nvGrpSpPr>
        <p:grpSpPr>
          <a:xfrm>
            <a:off x="1089419" y="1190445"/>
            <a:ext cx="6424189" cy="4649638"/>
            <a:chOff x="1089419" y="1190445"/>
            <a:chExt cx="6424189" cy="4649638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E99BC19-AFA2-FC23-8172-43FFC6CD2583}"/>
                </a:ext>
              </a:extLst>
            </p:cNvPr>
            <p:cNvSpPr/>
            <p:nvPr/>
          </p:nvSpPr>
          <p:spPr>
            <a:xfrm>
              <a:off x="6357668" y="4364966"/>
              <a:ext cx="1155940" cy="1475117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grpSp>
          <p:nvGrpSpPr>
            <p:cNvPr id="4" name="Ryhmä 3">
              <a:extLst>
                <a:ext uri="{FF2B5EF4-FFF2-40B4-BE49-F238E27FC236}">
                  <a16:creationId xmlns:a16="http://schemas.microsoft.com/office/drawing/2014/main" id="{4204D4C9-6B0E-2901-44FA-C25C0DFD6AC4}"/>
                </a:ext>
              </a:extLst>
            </p:cNvPr>
            <p:cNvGrpSpPr/>
            <p:nvPr/>
          </p:nvGrpSpPr>
          <p:grpSpPr>
            <a:xfrm>
              <a:off x="1089419" y="1190445"/>
              <a:ext cx="4440113" cy="3174521"/>
              <a:chOff x="1089419" y="1190445"/>
              <a:chExt cx="4440113" cy="3174521"/>
            </a:xfrm>
          </p:grpSpPr>
          <p:sp>
            <p:nvSpPr>
              <p:cNvPr id="10" name="Suorakulmio 9">
                <a:extLst>
                  <a:ext uri="{FF2B5EF4-FFF2-40B4-BE49-F238E27FC236}">
                    <a16:creationId xmlns:a16="http://schemas.microsoft.com/office/drawing/2014/main" id="{06B65DBC-8C9F-AA09-F692-EF44275940F5}"/>
                  </a:ext>
                </a:extLst>
              </p:cNvPr>
              <p:cNvSpPr/>
              <p:nvPr/>
            </p:nvSpPr>
            <p:spPr>
              <a:xfrm>
                <a:off x="2847767" y="1777042"/>
                <a:ext cx="1327418" cy="830997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/>
              </a:p>
            </p:txBody>
          </p:sp>
          <p:sp>
            <p:nvSpPr>
              <p:cNvPr id="11" name="Suorakulmio 10">
                <a:extLst>
                  <a:ext uri="{FF2B5EF4-FFF2-40B4-BE49-F238E27FC236}">
                    <a16:creationId xmlns:a16="http://schemas.microsoft.com/office/drawing/2014/main" id="{B719C803-1A34-894E-3451-DAA2A643B052}"/>
                  </a:ext>
                </a:extLst>
              </p:cNvPr>
              <p:cNvSpPr/>
              <p:nvPr/>
            </p:nvSpPr>
            <p:spPr>
              <a:xfrm>
                <a:off x="4295955" y="1190445"/>
                <a:ext cx="1233577" cy="914400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/>
              </a:p>
            </p:txBody>
          </p:sp>
          <p:sp>
            <p:nvSpPr>
              <p:cNvPr id="13" name="Suorakulmio 12">
                <a:extLst>
                  <a:ext uri="{FF2B5EF4-FFF2-40B4-BE49-F238E27FC236}">
                    <a16:creationId xmlns:a16="http://schemas.microsoft.com/office/drawing/2014/main" id="{E86A9682-DA10-24C7-FF14-748881187751}"/>
                  </a:ext>
                </a:extLst>
              </p:cNvPr>
              <p:cNvSpPr/>
              <p:nvPr/>
            </p:nvSpPr>
            <p:spPr>
              <a:xfrm>
                <a:off x="1089419" y="3122762"/>
                <a:ext cx="785004" cy="474453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/>
              </a:p>
            </p:txBody>
          </p:sp>
          <p:sp>
            <p:nvSpPr>
              <p:cNvPr id="15" name="Tekstiruutu 14">
                <a:extLst>
                  <a:ext uri="{FF2B5EF4-FFF2-40B4-BE49-F238E27FC236}">
                    <a16:creationId xmlns:a16="http://schemas.microsoft.com/office/drawing/2014/main" id="{920713E0-659C-AF75-7CA9-152DB180B18A}"/>
                  </a:ext>
                </a:extLst>
              </p:cNvPr>
              <p:cNvSpPr txBox="1"/>
              <p:nvPr/>
            </p:nvSpPr>
            <p:spPr>
              <a:xfrm>
                <a:off x="1208223" y="3595525"/>
                <a:ext cx="128533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200" dirty="0"/>
                  <a:t>= ei eläin-solussa</a:t>
                </a:r>
                <a:endParaRPr lang="en-FI" sz="2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399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9CC2651-65A1-5462-880A-E406F1BF7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  <p:grpSp>
        <p:nvGrpSpPr>
          <p:cNvPr id="3" name="Ryhmä 2">
            <a:extLst>
              <a:ext uri="{FF2B5EF4-FFF2-40B4-BE49-F238E27FC236}">
                <a16:creationId xmlns:a16="http://schemas.microsoft.com/office/drawing/2014/main" id="{3F2DAAF1-AFB5-4BC3-984F-61CA6D62FDD4}"/>
              </a:ext>
            </a:extLst>
          </p:cNvPr>
          <p:cNvGrpSpPr/>
          <p:nvPr/>
        </p:nvGrpSpPr>
        <p:grpSpPr>
          <a:xfrm>
            <a:off x="1509623" y="424775"/>
            <a:ext cx="6707705" cy="5878441"/>
            <a:chOff x="1509623" y="424775"/>
            <a:chExt cx="6707705" cy="5878441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AC92F68A-8710-492E-F4C0-E3E8933F6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065" y="558592"/>
              <a:ext cx="6532263" cy="5744624"/>
            </a:xfrm>
            <a:prstGeom prst="rect">
              <a:avLst/>
            </a:prstGeom>
          </p:spPr>
        </p:pic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9B0CD9AD-A809-D4EA-37E8-514EDAABB7E6}"/>
                </a:ext>
              </a:extLst>
            </p:cNvPr>
            <p:cNvSpPr txBox="1"/>
            <p:nvPr/>
          </p:nvSpPr>
          <p:spPr>
            <a:xfrm>
              <a:off x="1509623" y="424775"/>
              <a:ext cx="29761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Eläinsolun rakenne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76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7445E43AA17E544BF3234084398B6DA" ma:contentTypeVersion="12" ma:contentTypeDescription="Luo uusi asiakirja." ma:contentTypeScope="" ma:versionID="6931151f85830e605903eba920068296">
  <xsd:schema xmlns:xsd="http://www.w3.org/2001/XMLSchema" xmlns:xs="http://www.w3.org/2001/XMLSchema" xmlns:p="http://schemas.microsoft.com/office/2006/metadata/properties" xmlns:ns2="b6c2cde3-2717-4ff6-a38c-3daa2323faef" xmlns:ns3="188ce216-e63f-4f7a-b5ea-54779d630909" targetNamespace="http://schemas.microsoft.com/office/2006/metadata/properties" ma:root="true" ma:fieldsID="d1b660d057294bfb7c32ad129ef7e648" ns2:_="" ns3:_="">
    <xsd:import namespace="b6c2cde3-2717-4ff6-a38c-3daa2323faef"/>
    <xsd:import namespace="188ce216-e63f-4f7a-b5ea-54779d6309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2cde3-2717-4ff6-a38c-3daa2323fa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ce216-e63f-4f7a-b5ea-54779d6309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821895-6BD3-4C5D-8981-9C56362BB5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2cde3-2717-4ff6-a38c-3daa2323faef"/>
    <ds:schemaRef ds:uri="188ce216-e63f-4f7a-b5ea-54779d6309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724D08-9104-44A7-A90F-823F45AC4C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D31404-D2B7-47B7-A805-C4C31463BB9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</TotalTime>
  <Words>115</Words>
  <Application>Microsoft Office PowerPoint</Application>
  <PresentationFormat>Näytössä katseltava diaesitys (4:3)</PresentationFormat>
  <Paragraphs>33</Paragraphs>
  <Slides>15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Jari Kolehmainen</dc:creator>
  <cp:lastModifiedBy>Holopainen Anna K</cp:lastModifiedBy>
  <cp:revision>58</cp:revision>
  <dcterms:created xsi:type="dcterms:W3CDTF">2020-10-16T11:07:14Z</dcterms:created>
  <dcterms:modified xsi:type="dcterms:W3CDTF">2023-04-11T09:17:42Z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0x01010097445E43AA17E544BF3234084398B6DA</vt:lpwstr>
  </property>
</Properties>
</file>