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9" autoAdjust="0"/>
    <p:restoredTop sz="95179"/>
  </p:normalViewPr>
  <p:slideViewPr>
    <p:cSldViewPr snapToGrid="0" snapToObjects="1">
      <p:cViewPr varScale="1">
        <p:scale>
          <a:sx n="37" d="100"/>
          <a:sy n="37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13.1.2022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13.1.2022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i-FI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Tehtävän avaus:</a:t>
            </a:r>
          </a:p>
          <a:p>
            <a:pPr rtl="0"/>
            <a:endParaRPr lang="fi-FI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fi-FI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Selvitä, mitä parapsykologia on.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Yliluonnollisten ilmiöiden tutkimista.</a:t>
            </a:r>
          </a:p>
          <a:p>
            <a:endParaRPr lang="fi-FI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Pohdi, onko parapsykologista tutkimusta mahdollista tehdä tieteellisesti.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Ei, jos paranormaaleilla ilmiöillä tarkoitetaan jotain yliluonnollista. Tiede voi tutkia vain luonnollista todellisuutta.</a:t>
            </a:r>
          </a:p>
          <a:p>
            <a:pPr marL="171450" indent="-171450" rtl="0" fontAlgn="t">
              <a:buFont typeface="Arial" panose="020B0604020202020204" pitchFamily="34" charset="0"/>
              <a:buChar char="•"/>
            </a:pPr>
            <a: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Kyllä, jos lähtökohtaisesti ei ajatella yliluonnollisten ilmiöiden olevan olemassa, vaan lähdetään selvittämään sitä puolueettomasti.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Tiede voi tutkia paranormaaleihin ilmiöihin liittyviä uskomuksia ottamatta kantaa kyseisten ilmiöiden olemassaoloon.</a:t>
            </a:r>
            <a:b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i-FI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Miksi parapsykologia, astrologia ja muut pseudotieteet kiehtovat ihmisiä?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Niiden koetaan selittävän selittämätöntä.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voivat tuoda turvallisuudentunnetta ja jäsennystä minäkuvaan 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voivat tuoda lohtua, esim. kuolleiden sukulaisten yhteydenotot.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kiehtovat mielikuvitusta ja ovat jännittäviä.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Psykologinen mekanismi: ihmiset ovat taipuvaisia kuvittelemaan syy-seuraussuhteita peräkkäisille tapahtumille.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Ihmiset haluavat antaa merkityksiä satunnaisilta tuntuville tapahtumille.</a:t>
            </a:r>
            <a:endParaRPr lang="fi-FI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68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8. Mistä tieteessä on kysymys?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kokeellinen tutkimus etenee?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FF6B5B0C-6B51-7A4C-B539-AFC673C9B90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21911161"/>
              </p:ext>
            </p:extLst>
          </p:nvPr>
        </p:nvGraphicFramePr>
        <p:xfrm>
          <a:off x="1676400" y="3060867"/>
          <a:ext cx="21031200" cy="94115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978748463"/>
                    </a:ext>
                  </a:extLst>
                </a:gridCol>
                <a:gridCol w="10515600">
                  <a:extLst>
                    <a:ext uri="{9D8B030D-6E8A-4147-A177-3AD203B41FA5}">
                      <a16:colId xmlns:a16="http://schemas.microsoft.com/office/drawing/2014/main" val="1941619913"/>
                    </a:ext>
                  </a:extLst>
                </a:gridCol>
              </a:tblGrid>
              <a:tr h="1240367">
                <a:tc>
                  <a:txBody>
                    <a:bodyPr/>
                    <a:lstStyle/>
                    <a:p>
                      <a:r>
                        <a:rPr lang="fi-FI" sz="4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Tutkimuksen vaihe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Esimerkki</a:t>
                      </a:r>
                      <a:endParaRPr lang="fi-F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447929"/>
                  </a:ext>
                </a:extLst>
              </a:tr>
              <a:tr h="1240367"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Hypoteesin muotoilu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Musiikin kuuntelu auttaa muistamista.</a:t>
                      </a:r>
                      <a:endParaRPr lang="fi-F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08239"/>
                  </a:ext>
                </a:extLst>
              </a:tr>
              <a:tr h="1240367"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Hypoteesin testaaminen kokeellisella tutkimuksella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Tutkimusryhmä A opettelee sanalistaa musiikin soidessa.</a:t>
                      </a:r>
                    </a:p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endParaRPr lang="fi-FI" sz="4000" b="0" dirty="0">
                        <a:effectLst/>
                      </a:endParaRPr>
                    </a:p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Kontrolliryhmä B opettelee samaa listaa hiljaisuudessa.</a:t>
                      </a:r>
                      <a:endParaRPr lang="fi-FI" sz="40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982006"/>
                  </a:ext>
                </a:extLst>
              </a:tr>
              <a:tr h="1240367"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Tutkimustuloksen muodostaminen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Tutkijat tulkitsevat ja arvioivat kokeen tuloksia.</a:t>
                      </a:r>
                      <a:endParaRPr lang="fi-F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836580"/>
                  </a:ext>
                </a:extLst>
              </a:tr>
              <a:tr h="1240367"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Kriittinen arviointi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Tutkimusryhmän ulkopuolinen alan asiantuntija tekee vertaisarvioinnin.</a:t>
                      </a:r>
                      <a:endParaRPr lang="fi-F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61862"/>
                  </a:ext>
                </a:extLst>
              </a:tr>
              <a:tr h="1240367"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Julkaiseminen</a:t>
                      </a:r>
                      <a:endParaRPr lang="fi-F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Tutkimus julkaistaan alan artikkelikokoelmassa.</a:t>
                      </a:r>
                      <a:endParaRPr lang="fi-F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6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0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Kvantitatiivinen ja kvalitatiivinen 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Kvantitatiivinen eli ”määrällinen” tutkimus</a:t>
            </a:r>
            <a:endParaRPr lang="fi-FI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operoi numeroilla, mittaaminen, tilastot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hypoteesien testaus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kokeellisuus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Kvalitatiivinen eli ”laadullinen” tutkimus</a:t>
            </a:r>
            <a:endParaRPr lang="fi-FI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pyrkii ymmärtämään tutkimuskohdetta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usein vuorovaikutus tutkittavan kohteen kanssa, esim. keskustelut, haastattelut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tulkinta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11173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Pseudotiede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Pseudo</a:t>
            </a:r>
            <a:r>
              <a:rPr lang="fi-FI" dirty="0"/>
              <a:t>- eli näennäistiede yrittää vaikuttaa tieteelliseltä</a:t>
            </a:r>
            <a:r>
              <a:rPr lang="fi-FI" sz="5400" dirty="0"/>
              <a:t>, </a:t>
            </a:r>
            <a:r>
              <a:rPr lang="fi-FI" dirty="0"/>
              <a:t>mutta se ei noudata tieteen ihanteita:</a:t>
            </a:r>
          </a:p>
          <a:p>
            <a:pPr marL="2286000" lvl="1" indent="-914400" fontAlgn="base">
              <a:buFont typeface="+mj-lt"/>
              <a:buAutoNum type="arabicPeriod"/>
            </a:pPr>
            <a:r>
              <a:rPr lang="fi-FI" dirty="0"/>
              <a:t>Objektiivisuus (puolueettomuus)</a:t>
            </a:r>
          </a:p>
          <a:p>
            <a:pPr marL="2286000" lvl="1" indent="-914400" fontAlgn="base">
              <a:buFont typeface="+mj-lt"/>
              <a:buAutoNum type="arabicPeriod"/>
            </a:pPr>
            <a:r>
              <a:rPr lang="fi-FI" dirty="0"/>
              <a:t>Kriittisyys</a:t>
            </a:r>
          </a:p>
          <a:p>
            <a:pPr marL="2286000" lvl="1" indent="-914400" fontAlgn="base">
              <a:buFont typeface="+mj-lt"/>
              <a:buAutoNum type="arabicPeriod"/>
            </a:pPr>
            <a:r>
              <a:rPr lang="fi-FI" dirty="0"/>
              <a:t>Edistyvyys</a:t>
            </a:r>
          </a:p>
          <a:p>
            <a:pPr marL="2286000" lvl="1" indent="-914400" fontAlgn="base">
              <a:buFont typeface="+mj-lt"/>
              <a:buAutoNum type="arabicPeriod"/>
            </a:pPr>
            <a:r>
              <a:rPr lang="fi-FI" dirty="0"/>
              <a:t>Julkisuus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Pseudotiede voi perustua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dogmatismiin auktoriteettia tai oppia kohtaan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toiveajatteluun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perinteeseen.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24861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Tiedekritiikki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21031200" cy="8600454"/>
          </a:xfrm>
        </p:spPr>
        <p:txBody>
          <a:bodyPr>
            <a:normAutofit fontScale="7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Skientismi eli tieteisusko</a:t>
            </a:r>
            <a:endParaRPr lang="fi-FI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Liiallinen usko tieteen </a:t>
            </a:r>
            <a:r>
              <a:rPr lang="fi-FI" dirty="0" err="1"/>
              <a:t>kaikkivoipaisuuteen</a:t>
            </a:r>
            <a:endParaRPr lang="fi-FI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Muiden maailmankuvien vähättely.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Ympäristöarvoihin perustuva kritiikki</a:t>
            </a:r>
            <a:endParaRPr lang="fi-FI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Tieteen kehitys on mahdollistanut ympäristön kannalta kestämättömän elämäntavan</a:t>
            </a:r>
          </a:p>
          <a:p>
            <a:pPr lvl="2" fontAlgn="base"/>
            <a:r>
              <a:rPr lang="fi-FI" dirty="0"/>
              <a:t>Esim. ilmastonmuutos, ympäristötuhot ja lajien sukupuutot.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Postmodernismi</a:t>
            </a:r>
            <a:endParaRPr lang="fi-FI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Korostaa tieteen historiallista taustaa ja vallankäyttöä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Tiede on vain yksi tapa selittää todellisuutta, eikä sen avulla löydy </a:t>
            </a:r>
            <a:r>
              <a:rPr lang="fi-FI" b="1" dirty="0"/>
              <a:t>absoluuttisia </a:t>
            </a:r>
            <a:r>
              <a:rPr lang="fi-FI" dirty="0"/>
              <a:t>eli ehdottomia totuuksia.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Feministinen tiedekritiikki</a:t>
            </a:r>
            <a:endParaRPr lang="fi-FI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Tieteen tapa tarkastella maailmaa ja valita tutkimuskohteet on </a:t>
            </a:r>
            <a:r>
              <a:rPr lang="fi-FI" b="1" dirty="0"/>
              <a:t>patriarkaalinen </a:t>
            </a:r>
            <a:r>
              <a:rPr lang="fi-FI" dirty="0"/>
              <a:t>eli miehiseen vallankäyttöön perustuva.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18107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i="1" dirty="0"/>
              <a:t>Idea 1</a:t>
            </a:r>
            <a:r>
              <a:rPr lang="fi-FI" dirty="0"/>
              <a:t>, luku 8, tehtävä 7 (s. 81):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Edinburghin yliopiston psykologian laitoksella voi opiskella parapsykologiaa. 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a) Selvitä, mitä parapsykologia on. 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b) Pohdi, onko parapsykologista tutkimusta mahdollista tehdä tieteellisesti. 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c) Miksi parapsykologia, astrologia ja muut pseudotieteet kiehtovat ihmisiä?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2032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Täydennä seuraavat lauseet: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i="1" dirty="0"/>
              <a:t>Tiede on luotettavaa, koska…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i="1" dirty="0"/>
              <a:t>Horoskoopit eivät ole tiedettä, koska…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i="1" dirty="0"/>
              <a:t>Tieteellinen kehitys ratkaisee kaikki maailman ongelmat, </a:t>
            </a:r>
            <a:r>
              <a:rPr lang="fi-FI" i="1" dirty="0" err="1"/>
              <a:t>esim</a:t>
            </a:r>
            <a:r>
              <a:rPr lang="fi-FI" i="1" dirty="0"/>
              <a:t>…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i="1" dirty="0"/>
              <a:t>Tiede ei pysty yksin ratkaisemaan kaikkia ongelmia, </a:t>
            </a:r>
            <a:r>
              <a:rPr lang="fi-FI" i="1" dirty="0" err="1"/>
              <a:t>esim</a:t>
            </a:r>
            <a:r>
              <a:rPr lang="fi-FI" i="1" dirty="0"/>
              <a:t>…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i="1" dirty="0"/>
              <a:t>Olen kiitollinen tieteen kehitykselle, koska…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Tiede tutkii todellisuutta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Länsimaisen luonnontieteen juuret ovat filosofiassa: Antiikin luonnonfilosofit selittävät maailmaa </a:t>
            </a:r>
            <a:r>
              <a:rPr lang="fi-FI" b="1" dirty="0"/>
              <a:t>järjellä</a:t>
            </a:r>
            <a:r>
              <a:rPr lang="fi-FI" dirty="0"/>
              <a:t> myyttien sijaan.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Tieteenfilosofia:</a:t>
            </a:r>
            <a:r>
              <a:rPr lang="fi-FI" dirty="0"/>
              <a:t> tiede on filosofisen tutkimuksen kohteena.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Jokaisen tieteen taustalla on filosofisia kysymyksiä.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on tieto?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Miten sitä pitäisi tavoitella?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tiede oikeastaan tarkoittaa?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Mikä tekee tutkimuksesta tai teoriasta luotettavan?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3398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Tiede ja teoria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i-FI" i="1" dirty="0"/>
              <a:t>Tieteentekijää ei erota muista niinkään se, että hän uskoo johonkin, </a:t>
            </a:r>
            <a:br>
              <a:rPr lang="fi-FI" i="1" dirty="0"/>
            </a:br>
            <a:r>
              <a:rPr lang="fi-FI" i="1" dirty="0"/>
              <a:t>vaan se, miten ja miksi hän sen uskoo</a:t>
            </a:r>
            <a:r>
              <a:rPr lang="fi-FI" dirty="0"/>
              <a:t>.</a:t>
            </a:r>
          </a:p>
          <a:p>
            <a:pPr algn="ctr" fontAlgn="base"/>
            <a:r>
              <a:rPr lang="fi-FI" dirty="0"/>
              <a:t>- </a:t>
            </a:r>
            <a:r>
              <a:rPr lang="fi-FI" dirty="0" err="1"/>
              <a:t>Bertrand</a:t>
            </a:r>
            <a:r>
              <a:rPr lang="fi-FI" dirty="0"/>
              <a:t> Russell</a:t>
            </a:r>
            <a:endParaRPr lang="fi-FI" b="1" dirty="0"/>
          </a:p>
          <a:p>
            <a:pPr fontAlgn="base"/>
            <a:endParaRPr lang="fi-FI" b="1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Tiede </a:t>
            </a:r>
            <a:r>
              <a:rPr lang="fi-FI" dirty="0"/>
              <a:t>on järjestelmällinen tapa tutkia todellisuutta.</a:t>
            </a:r>
            <a:endParaRPr lang="fi-FI" sz="5400" dirty="0"/>
          </a:p>
          <a:p>
            <a:pPr lvl="1" fontAlgn="base"/>
            <a:r>
              <a:rPr lang="fi-FI" dirty="0"/>
              <a:t>Ei siis vain kasa tieteen tuloksia, vaan </a:t>
            </a:r>
            <a:r>
              <a:rPr lang="fi-FI" b="1" dirty="0"/>
              <a:t>menetelmä </a:t>
            </a:r>
            <a:r>
              <a:rPr lang="fi-FI" dirty="0"/>
              <a:t>maailman tutkimiseen.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Teoria</a:t>
            </a:r>
            <a:r>
              <a:rPr lang="fi-FI" dirty="0"/>
              <a:t> on tutkimukseen perustuva selitys ilmiöstä.</a:t>
            </a:r>
            <a:endParaRPr lang="fi-FI" sz="5400" dirty="0"/>
          </a:p>
          <a:p>
            <a:pPr lvl="1" fontAlgn="base"/>
            <a:r>
              <a:rPr lang="fi-FI" b="1" dirty="0"/>
              <a:t>Ero arkikieleen:</a:t>
            </a:r>
            <a:r>
              <a:rPr lang="fi-FI" dirty="0"/>
              <a:t> Tieteessä teoria ei ole pelkkä arvaus tai ehdotus selitykseksi.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Tieteessä teoria tarkoittaa kehua</a:t>
            </a:r>
            <a:r>
              <a:rPr lang="fi-FI" dirty="0"/>
              <a:t>: jonkin ilmiön selitys tiedetään kattavan tutkimusaineiston perusteella.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7236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Erilaisia tieteitä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1143000" indent="-1143000" fontAlgn="base">
              <a:buFont typeface="+mj-lt"/>
              <a:buAutoNum type="arabicPeriod"/>
            </a:pPr>
            <a:r>
              <a:rPr lang="fi-FI" b="1" dirty="0"/>
              <a:t>Ihmistieteet</a:t>
            </a:r>
          </a:p>
          <a:p>
            <a:pPr marL="2514600" lvl="1" indent="-1143000" fontAlgn="base"/>
            <a:r>
              <a:rPr lang="fi-FI" dirty="0"/>
              <a:t>Tutkivat ja pyrkivät </a:t>
            </a:r>
            <a:r>
              <a:rPr lang="fi-FI" b="1" dirty="0"/>
              <a:t>ymmärtämään </a:t>
            </a:r>
            <a:r>
              <a:rPr lang="fi-FI" dirty="0"/>
              <a:t>ihmisen toimintaa.</a:t>
            </a:r>
          </a:p>
          <a:p>
            <a:pPr marL="2514600" lvl="1" indent="-1143000" fontAlgn="base"/>
            <a:r>
              <a:rPr lang="fi-FI" dirty="0"/>
              <a:t>Esim. yhteiskuntatieteet, historia, taiteen- ja kulttuurintutkimus.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b="1" dirty="0"/>
              <a:t>Luonnontieteet</a:t>
            </a:r>
          </a:p>
          <a:p>
            <a:pPr marL="2514600" lvl="1" indent="-1143000" fontAlgn="base"/>
            <a:r>
              <a:rPr lang="fi-FI" dirty="0"/>
              <a:t>Tutkivat ja pyrkivät </a:t>
            </a:r>
            <a:r>
              <a:rPr lang="fi-FI" b="1" dirty="0"/>
              <a:t>selittämään</a:t>
            </a:r>
            <a:r>
              <a:rPr lang="fi-FI" dirty="0"/>
              <a:t> luonnonilmiöitä.</a:t>
            </a:r>
          </a:p>
          <a:p>
            <a:pPr marL="2514600" lvl="1" indent="-1143000" fontAlgn="base"/>
            <a:r>
              <a:rPr lang="fi-FI" dirty="0"/>
              <a:t>Esim. fysiikka, kemia ja tähtitiede.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b="1" dirty="0"/>
              <a:t>Formaalit tieteet</a:t>
            </a:r>
          </a:p>
          <a:p>
            <a:pPr marL="2514600" lvl="1" indent="-1143000" fontAlgn="base"/>
            <a:r>
              <a:rPr lang="fi-FI" dirty="0"/>
              <a:t>Tutkivat </a:t>
            </a:r>
            <a:r>
              <a:rPr lang="fi-FI" b="1" dirty="0"/>
              <a:t>käsitteellistä</a:t>
            </a:r>
            <a:r>
              <a:rPr lang="fi-FI" dirty="0"/>
              <a:t> todellisuutta ja johdonmukaisuutta.</a:t>
            </a:r>
          </a:p>
          <a:p>
            <a:pPr marL="2514600" lvl="1" indent="-1143000" fontAlgn="base"/>
            <a:r>
              <a:rPr lang="fi-FI" dirty="0"/>
              <a:t>Esim. matematiikka ja logiikka.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Eri tieteet käyttävät erilaisia tutkimusmenetelmiä eli </a:t>
            </a:r>
            <a:r>
              <a:rPr lang="fi-FI" b="1" dirty="0"/>
              <a:t>metodeja</a:t>
            </a:r>
            <a:r>
              <a:rPr lang="fi-FI" dirty="0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14519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Tieteen ihanteita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21944" y="3632965"/>
            <a:ext cx="21085656" cy="8698002"/>
          </a:xfrm>
        </p:spPr>
        <p:txBody>
          <a:bodyPr>
            <a:noAutofit/>
          </a:bodyPr>
          <a:lstStyle/>
          <a:p>
            <a:pPr marL="1143000" indent="-1143000" fontAlgn="base">
              <a:buFont typeface="+mj-lt"/>
              <a:buAutoNum type="arabicPeriod"/>
            </a:pPr>
            <a:r>
              <a:rPr lang="fi-FI" sz="8000" b="1" dirty="0"/>
              <a:t>Objektiivisuus</a:t>
            </a:r>
            <a:r>
              <a:rPr lang="fi-FI" sz="8000" dirty="0"/>
              <a:t> </a:t>
            </a:r>
            <a:br>
              <a:rPr lang="fi-FI" sz="8000" dirty="0"/>
            </a:br>
            <a:r>
              <a:rPr lang="fi-FI" sz="8000" dirty="0"/>
              <a:t>(puolueettomuus)</a:t>
            </a:r>
            <a:endParaRPr lang="fi-FI" sz="8000" b="1" dirty="0"/>
          </a:p>
          <a:p>
            <a:pPr marL="1143000" indent="-1143000" fontAlgn="base">
              <a:buFont typeface="+mj-lt"/>
              <a:buAutoNum type="arabicPeriod"/>
            </a:pPr>
            <a:r>
              <a:rPr lang="fi-FI" sz="8000" b="1" dirty="0"/>
              <a:t>Kriittisyys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sz="8000" b="1" dirty="0"/>
              <a:t>Edistyvyys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fi-FI" sz="8000" b="1" dirty="0"/>
              <a:t>Julkisuus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33804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Tiede pyrkii objektiivisuuteen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Objektiivisuus</a:t>
            </a:r>
            <a:r>
              <a:rPr lang="fi-FI" dirty="0"/>
              <a:t> voi tarkoittaa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näkökulmasta riippumatonta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puolueetonta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tasapuolista.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Objektiivisen vastakohta on</a:t>
            </a:r>
            <a:r>
              <a:rPr lang="fi-FI" b="1" dirty="0"/>
              <a:t> subjektiivinen</a:t>
            </a:r>
            <a:r>
              <a:rPr lang="fi-FI" dirty="0"/>
              <a:t>, eli yksilön omaan tulkintaan ja näkökulmaan perustuva.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tiede pyrkii objektiivisuuteen?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Yhteisesti sovituilla tutkimusmenetelmillä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Näyttöihin, kokeisiin ja lähteisiin perustuvilla tutkimuksilla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Tavoitteiden, taustaoletusten ja tulkintojen julkistamisella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Avoimella ja järjestelmällisellä kritiikillä.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32176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Tiede edistyy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Tieteelliset menetelmät, tulokset ja teoriat ovat muuttuneet aikojen saatossa. Pitääkö tästä päätellä, että tieteeseen ei voi luottaa?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Tiede ei vain muutu, vaan </a:t>
            </a:r>
            <a:r>
              <a:rPr lang="fi-FI" i="1" dirty="0"/>
              <a:t>edistyy.</a:t>
            </a:r>
            <a:endParaRPr lang="fi-FI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Teorioista tulee tarkempia ja kattavampia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eli ne lähestyvät totuutta.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Mihin edistys perustuu?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Itseään korjaavaan tapaan tuottaa tietoa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Järjestelmälliseen ja kriittiseen arviointiin (esim. vertaisarviointi)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Julkisuuteen ja avoimuuteen.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30705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Jenni juoksee?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Tapahtuma: </a:t>
            </a:r>
            <a:r>
              <a:rPr lang="fi-FI" i="1" dirty="0"/>
              <a:t>Jenni juoksee bussiin…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Miksi?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b="1" dirty="0"/>
              <a:t>Kausaalinen selitys: </a:t>
            </a:r>
            <a:r>
              <a:rPr lang="fi-FI" i="1" dirty="0"/>
              <a:t>…koska kello ei herättänyt ajoissa.</a:t>
            </a:r>
            <a:endParaRPr lang="fi-FI" dirty="0"/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Edeltävien syiden avulla selittäminen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Tyypillinen tapa selittää luonnonilmiöitä.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b="1" dirty="0"/>
              <a:t>Teleologinen selitys:</a:t>
            </a:r>
            <a:r>
              <a:rPr lang="fi-FI" dirty="0"/>
              <a:t> </a:t>
            </a:r>
            <a:r>
              <a:rPr lang="fi-FI" i="1" dirty="0"/>
              <a:t>…koska hän yrittää ehtiä kouluun.</a:t>
            </a:r>
            <a:endParaRPr lang="fi-FI" dirty="0"/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Päämäärään tai tavoitteeseen vetoava selitys</a:t>
            </a:r>
          </a:p>
          <a:p>
            <a:pPr marL="3143250" lvl="2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Tärkeää ihmisen toiminnan ymmärtämiseksi.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Voiko luonnonilmiöitä (esim. sadetta tai mannerlaattojen liikkeitä) selittää teleologisesti?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8</a:t>
            </a:r>
          </a:p>
        </p:txBody>
      </p:sp>
    </p:spTree>
    <p:extLst>
      <p:ext uri="{BB962C8B-B14F-4D97-AF65-F5344CB8AC3E}">
        <p14:creationId xmlns:p14="http://schemas.microsoft.com/office/powerpoint/2010/main" val="26345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75C87-A4D7-4136-AC3A-CDA79EC1E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924</Words>
  <Application>Microsoft Office PowerPoint</Application>
  <PresentationFormat>Mukautettu</PresentationFormat>
  <Paragraphs>169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Bebas Neue</vt:lpstr>
      <vt:lpstr>Calibri</vt:lpstr>
      <vt:lpstr>Lato</vt:lpstr>
      <vt:lpstr>Office-teema</vt:lpstr>
      <vt:lpstr>8. Mistä tieteessä on kysymys?</vt:lpstr>
      <vt:lpstr>Virittäytyminen aiheeseen</vt:lpstr>
      <vt:lpstr>Tiede tutkii todellisuutta</vt:lpstr>
      <vt:lpstr>Tiede ja teoria</vt:lpstr>
      <vt:lpstr>Erilaisia tieteitä</vt:lpstr>
      <vt:lpstr>Tieteen ihanteita</vt:lpstr>
      <vt:lpstr>Tiede pyrkii objektiivisuuteen</vt:lpstr>
      <vt:lpstr>Tiede edistyy</vt:lpstr>
      <vt:lpstr>Miksi Jenni juoksee?</vt:lpstr>
      <vt:lpstr>Kuinka kokeellinen tutkimus etenee?</vt:lpstr>
      <vt:lpstr>Kvantitatiivinen ja kvalitatiivinen tutkimus</vt:lpstr>
      <vt:lpstr>Pseudotiede</vt:lpstr>
      <vt:lpstr>Tiedekritiikki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24</cp:revision>
  <cp:lastPrinted>2017-11-30T08:45:33Z</cp:lastPrinted>
  <dcterms:created xsi:type="dcterms:W3CDTF">2020-05-05T09:10:38Z</dcterms:created>
  <dcterms:modified xsi:type="dcterms:W3CDTF">2022-01-13T11:30:35Z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