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9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8.9.2022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Argumentit kuntoon!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Ota kantaa: 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i="1" dirty="0"/>
              <a:t>Jokaisella on oikeus omiin mielipiteisiin!</a:t>
            </a:r>
            <a:endParaRPr lang="fi-FI" dirty="0"/>
          </a:p>
          <a:p>
            <a:r>
              <a:rPr lang="fi-FI" i="1" dirty="0"/>
              <a:t>… mutta myös velvollisuus perustella ne.</a:t>
            </a:r>
            <a:endParaRPr lang="fi-FI" dirty="0"/>
          </a:p>
          <a:p>
            <a:r>
              <a:rPr lang="fi-FI" i="1" dirty="0"/>
              <a:t>… ja muuttaa niitä, jos kohtaa paremmat perustelut.</a:t>
            </a:r>
            <a:br>
              <a:rPr lang="fi-FI" i="1" dirty="0"/>
            </a:br>
            <a:endParaRPr lang="fi-FI" dirty="0"/>
          </a:p>
          <a:p>
            <a:r>
              <a:rPr lang="fi-FI" dirty="0"/>
              <a:t>Pohdi: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Milloin oma fiilis tai ”maalaisjärki” riittää perusteluksi?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hyvä perustelu saanut sinut joskus muuttamaan mieltäsi? Mikä teki perustelusta vakuuttavan?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Argumentin rakenne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903D75C-9729-4943-8BC3-5D31A34ECA8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19768"/>
          <a:stretch/>
        </p:blipFill>
        <p:spPr>
          <a:xfrm>
            <a:off x="3710214" y="3381377"/>
            <a:ext cx="16963571" cy="82967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</p:spTree>
    <p:extLst>
      <p:ext uri="{BB962C8B-B14F-4D97-AF65-F5344CB8AC3E}">
        <p14:creationId xmlns:p14="http://schemas.microsoft.com/office/powerpoint/2010/main" val="31885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Argumentti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3C09CB-FE37-1A41-AF37-D3CFB2BC6B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Argumentin tehtävä on tehdä väitteestä hyväksyttävä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eli vakuuttaa erimieliset!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Argumentin osat: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Premissit:</a:t>
            </a:r>
            <a:r>
              <a:rPr lang="fi-FI" dirty="0"/>
              <a:t> alkuoletukset ja perustelut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Johtopäätös:</a:t>
            </a:r>
            <a:r>
              <a:rPr lang="fi-FI" dirty="0"/>
              <a:t> väite, jonka uskottavuus halutaan todistaa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Logiikka:</a:t>
            </a:r>
            <a:r>
              <a:rPr lang="fi-FI" dirty="0"/>
              <a:t> premissit ja johtopäätöksen yhdistävä johdonmukainen päättely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Esimerkki: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i="1" dirty="0"/>
              <a:t>Premissi 1</a:t>
            </a:r>
            <a:r>
              <a:rPr lang="fi-FI" i="1" dirty="0"/>
              <a:t>: Ympäristön saastuttamista pitää vähentää.</a:t>
            </a:r>
            <a:br>
              <a:rPr lang="fi-FI" i="1" dirty="0"/>
            </a:br>
            <a:r>
              <a:rPr lang="fi-FI" b="1" i="1" dirty="0"/>
              <a:t>Premissi 2</a:t>
            </a:r>
            <a:r>
              <a:rPr lang="fi-FI" i="1" dirty="0"/>
              <a:t>: Pienhiukkaspäästöt saastuttavat ympäristöä.</a:t>
            </a:r>
            <a:br>
              <a:rPr lang="fi-FI" i="1" dirty="0"/>
            </a:br>
            <a:r>
              <a:rPr lang="fi-FI" b="1" i="1" dirty="0"/>
              <a:t>Premissi 3</a:t>
            </a:r>
            <a:r>
              <a:rPr lang="fi-FI" i="1" dirty="0"/>
              <a:t>: Fossiilisista polttoaineista tulee pienhiukkaspäästöjä.</a:t>
            </a:r>
            <a:br>
              <a:rPr lang="fi-FI" i="1" dirty="0"/>
            </a:br>
            <a:r>
              <a:rPr lang="fi-FI" b="1" i="1" dirty="0"/>
              <a:t>Johtopäätös</a:t>
            </a:r>
            <a:r>
              <a:rPr lang="fi-FI" i="1" dirty="0"/>
              <a:t>: Fossiilisten polttoaineiden käyttöä pitää vähentää.</a:t>
            </a:r>
          </a:p>
        </p:txBody>
      </p:sp>
    </p:spTree>
    <p:extLst>
      <p:ext uri="{BB962C8B-B14F-4D97-AF65-F5344CB8AC3E}">
        <p14:creationId xmlns:p14="http://schemas.microsoft.com/office/powerpoint/2010/main" val="34720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Deduktiivinen päättely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3C09CB-FE37-1A41-AF37-D3CFB2BC6B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399" y="3730513"/>
            <a:ext cx="9782175" cy="8145947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Deduktiivinen päättely on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muodollisesti pätevää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loogisesti sitovaa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totuuden säilyttävää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johdonmukaista.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Eli: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Jos premissit ovat tosia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ja päättely pätevää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myös johtopäätös on tosi.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9471DCE2-1437-E845-B327-42BB187D2BD5}"/>
              </a:ext>
            </a:extLst>
          </p:cNvPr>
          <p:cNvSpPr txBox="1">
            <a:spLocks/>
          </p:cNvSpPr>
          <p:nvPr/>
        </p:nvSpPr>
        <p:spPr>
          <a:xfrm>
            <a:off x="12220575" y="3660551"/>
            <a:ext cx="11525250" cy="785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5100" b="1" dirty="0"/>
              <a:t>Esimerkkejä:</a:t>
            </a:r>
            <a:endParaRPr lang="fi-FI" sz="5100" dirty="0"/>
          </a:p>
          <a:p>
            <a:r>
              <a:rPr lang="fi-FI" sz="5100" b="1" i="1" dirty="0"/>
              <a:t>Premissi 1</a:t>
            </a:r>
            <a:r>
              <a:rPr lang="fi-FI" sz="5100" i="1" dirty="0"/>
              <a:t>: Kaikki koirat osaavat haukkua.</a:t>
            </a:r>
            <a:br>
              <a:rPr lang="fi-FI" sz="5100" i="1" dirty="0"/>
            </a:br>
            <a:r>
              <a:rPr lang="fi-FI" sz="5100" b="1" i="1" dirty="0"/>
              <a:t>Premissi 2</a:t>
            </a:r>
            <a:r>
              <a:rPr lang="fi-FI" sz="5100" i="1" dirty="0"/>
              <a:t>: </a:t>
            </a:r>
            <a:r>
              <a:rPr lang="fi-FI" sz="5100" i="1" dirty="0" err="1"/>
              <a:t>Frodo</a:t>
            </a:r>
            <a:r>
              <a:rPr lang="fi-FI" sz="5100" i="1" dirty="0"/>
              <a:t> on koira.</a:t>
            </a:r>
            <a:br>
              <a:rPr lang="fi-FI" sz="5100" i="1" dirty="0"/>
            </a:br>
            <a:r>
              <a:rPr lang="fi-FI" sz="5100" b="1" i="1" dirty="0"/>
              <a:t>Johtopäätös</a:t>
            </a:r>
            <a:r>
              <a:rPr lang="fi-FI" sz="5100" i="1" dirty="0"/>
              <a:t>: </a:t>
            </a:r>
            <a:r>
              <a:rPr lang="fi-FI" sz="5100" i="1" dirty="0" err="1"/>
              <a:t>Frodo</a:t>
            </a:r>
            <a:r>
              <a:rPr lang="fi-FI" sz="5100" i="1" dirty="0"/>
              <a:t> osaa haukkua.</a:t>
            </a:r>
          </a:p>
          <a:p>
            <a:r>
              <a:rPr lang="fi-FI" sz="5100" i="1" dirty="0"/>
              <a:t/>
            </a:r>
            <a:br>
              <a:rPr lang="fi-FI" sz="5100" i="1" dirty="0"/>
            </a:br>
            <a:r>
              <a:rPr lang="fi-FI" sz="5100" b="1" i="1" dirty="0"/>
              <a:t>Premissi 1</a:t>
            </a:r>
            <a:r>
              <a:rPr lang="fi-FI" sz="5100" i="1" dirty="0"/>
              <a:t>: Jos sataa, tarvitsen sateenvarjon.</a:t>
            </a:r>
            <a:br>
              <a:rPr lang="fi-FI" sz="5100" i="1" dirty="0"/>
            </a:br>
            <a:r>
              <a:rPr lang="fi-FI" sz="5100" b="1" i="1" dirty="0"/>
              <a:t>Premissi 2</a:t>
            </a:r>
            <a:r>
              <a:rPr lang="fi-FI" sz="5100" i="1" dirty="0"/>
              <a:t>: Sataa.</a:t>
            </a:r>
            <a:br>
              <a:rPr lang="fi-FI" sz="5100" i="1" dirty="0"/>
            </a:br>
            <a:r>
              <a:rPr lang="fi-FI" sz="5100" b="1" i="1" dirty="0"/>
              <a:t>Johtopäätös</a:t>
            </a:r>
            <a:r>
              <a:rPr lang="fi-FI" sz="5100" i="1" dirty="0"/>
              <a:t>: Tarvitsen sateenvarjon.</a:t>
            </a:r>
          </a:p>
        </p:txBody>
      </p:sp>
    </p:spTree>
    <p:extLst>
      <p:ext uri="{BB962C8B-B14F-4D97-AF65-F5344CB8AC3E}">
        <p14:creationId xmlns:p14="http://schemas.microsoft.com/office/powerpoint/2010/main" val="56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Induktiivinen päättely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3C09CB-FE37-1A41-AF37-D3CFB2BC6B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399" y="3730513"/>
            <a:ext cx="9953626" cy="8145947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Induktiivinen päättely on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yksittäisten havaintojen pohjalta tehty yleistys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Huom. Ei ehdottoman varmaa tai loogisesti sitovaa.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Mutta: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tarpeellinen tapa tuottaa uutta tietoa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voi olla </a:t>
            </a:r>
            <a:r>
              <a:rPr lang="fi-FI" b="1" dirty="0"/>
              <a:t>luotettavaa</a:t>
            </a:r>
            <a:r>
              <a:rPr lang="fi-FI" dirty="0"/>
              <a:t>, jos</a:t>
            </a:r>
          </a:p>
          <a:p>
            <a:pPr marL="3429000" lvl="2" indent="-1143000" fontAlgn="base">
              <a:buFont typeface="+mj-lt"/>
              <a:buAutoNum type="arabicPeriod"/>
            </a:pPr>
            <a:r>
              <a:rPr lang="fi-FI" dirty="0"/>
              <a:t>havaintoja on riittävästi</a:t>
            </a:r>
          </a:p>
          <a:p>
            <a:pPr marL="3429000" lvl="2" indent="-1143000" fontAlgn="base">
              <a:buFont typeface="+mj-lt"/>
              <a:buAutoNum type="arabicPeriod"/>
            </a:pPr>
            <a:r>
              <a:rPr lang="fi-FI" dirty="0"/>
              <a:t>otos on oikein koostettu.</a:t>
            </a:r>
          </a:p>
          <a:p>
            <a:endParaRPr lang="fi-FI" dirty="0"/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9471DCE2-1437-E845-B327-42BB187D2BD5}"/>
              </a:ext>
            </a:extLst>
          </p:cNvPr>
          <p:cNvSpPr txBox="1">
            <a:spLocks/>
          </p:cNvSpPr>
          <p:nvPr/>
        </p:nvSpPr>
        <p:spPr>
          <a:xfrm>
            <a:off x="12220575" y="3660551"/>
            <a:ext cx="11525250" cy="785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800" b="1" dirty="0"/>
              <a:t>Esimerkkejä:</a:t>
            </a:r>
            <a:endParaRPr lang="fi-FI" sz="4800" dirty="0"/>
          </a:p>
          <a:p>
            <a:r>
              <a:rPr lang="fi-FI" sz="4800" b="1" i="1" dirty="0"/>
              <a:t>Premissi 1</a:t>
            </a:r>
            <a:r>
              <a:rPr lang="fi-FI" sz="4800" i="1" dirty="0"/>
              <a:t>: Olen nähnyt tuhat strutsia.</a:t>
            </a:r>
            <a:br>
              <a:rPr lang="fi-FI" sz="4800" i="1" dirty="0"/>
            </a:br>
            <a:r>
              <a:rPr lang="fi-FI" sz="4800" b="1" i="1" dirty="0"/>
              <a:t>Premissi 2</a:t>
            </a:r>
            <a:r>
              <a:rPr lang="fi-FI" sz="4800" i="1" dirty="0"/>
              <a:t>: Mikään niistä ei osannut lentää.</a:t>
            </a:r>
            <a:br>
              <a:rPr lang="fi-FI" sz="4800" i="1" dirty="0"/>
            </a:br>
            <a:r>
              <a:rPr lang="fi-FI" sz="4800" b="1" i="1" dirty="0"/>
              <a:t>Johtopäätös</a:t>
            </a:r>
            <a:r>
              <a:rPr lang="fi-FI" sz="4800" i="1" dirty="0"/>
              <a:t>: Strutsit eivät osaa lentää.</a:t>
            </a:r>
          </a:p>
          <a:p>
            <a:r>
              <a:rPr lang="fi-FI" sz="4800" i="1" dirty="0"/>
              <a:t/>
            </a:r>
            <a:br>
              <a:rPr lang="fi-FI" sz="4800" i="1" dirty="0"/>
            </a:br>
            <a:r>
              <a:rPr lang="fi-FI" sz="4800" b="1" i="1" dirty="0"/>
              <a:t>Premissi 1</a:t>
            </a:r>
            <a:r>
              <a:rPr lang="fi-FI" sz="4800" i="1" dirty="0"/>
              <a:t>: Kokemukseni perusteella on niin, että kun taivaalla on tummia pilviä, kohta sataa vettä.</a:t>
            </a:r>
            <a:br>
              <a:rPr lang="fi-FI" sz="4800" i="1" dirty="0"/>
            </a:br>
            <a:r>
              <a:rPr lang="fi-FI" sz="4800" b="1" i="1" dirty="0"/>
              <a:t>Premissi 2</a:t>
            </a:r>
            <a:r>
              <a:rPr lang="fi-FI" sz="4800" i="1" dirty="0"/>
              <a:t>: Taivaalla on tummia pilviä.</a:t>
            </a:r>
            <a:br>
              <a:rPr lang="fi-FI" sz="4800" i="1" dirty="0"/>
            </a:br>
            <a:r>
              <a:rPr lang="fi-FI" sz="4800" b="1" i="1" dirty="0"/>
              <a:t>Johtopäätös</a:t>
            </a:r>
            <a:r>
              <a:rPr lang="fi-FI" sz="4800" i="1" dirty="0"/>
              <a:t>: Kohta sataa vettä.</a:t>
            </a:r>
          </a:p>
          <a:p>
            <a:r>
              <a:rPr lang="fi-FI" sz="5400" dirty="0"/>
              <a:t/>
            </a:r>
            <a:br>
              <a:rPr lang="fi-FI" sz="5400" dirty="0"/>
            </a:br>
            <a:endParaRPr lang="fi-FI" sz="5100" dirty="0"/>
          </a:p>
        </p:txBody>
      </p:sp>
    </p:spTree>
    <p:extLst>
      <p:ext uri="{BB962C8B-B14F-4D97-AF65-F5344CB8AC3E}">
        <p14:creationId xmlns:p14="http://schemas.microsoft.com/office/powerpoint/2010/main" val="34295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on hyvä argumentti?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3C09CB-FE37-1A41-AF37-D3CFB2BC6B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9091038"/>
          </a:xfrm>
        </p:spPr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Hyvän argumentin tunnistaa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b="1" dirty="0"/>
              <a:t>pätevästä päättelystä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b="1" dirty="0"/>
              <a:t>hyvistä perusteluista</a:t>
            </a:r>
            <a:r>
              <a:rPr lang="fi-FI" dirty="0"/>
              <a:t>.</a:t>
            </a:r>
            <a:r>
              <a:rPr lang="fi-FI" b="1" dirty="0"/>
              <a:t/>
            </a:r>
            <a:br>
              <a:rPr lang="fi-FI" b="1" dirty="0"/>
            </a:br>
            <a:endParaRPr lang="fi-FI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Pätevän päättelyn tunnistaa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b="1" dirty="0"/>
              <a:t>Deduktio:</a:t>
            </a:r>
            <a:r>
              <a:rPr lang="fi-FI" dirty="0"/>
              <a:t> loogisesti sitovasta muodosta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b="1" dirty="0"/>
              <a:t>Induktio:</a:t>
            </a:r>
            <a:r>
              <a:rPr lang="fi-FI" dirty="0"/>
              <a:t> huolellisesti toteutetusta yleistyksestä.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Hyvä perustelu on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uskottavampi kuin väite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jotain aiemmin tunnettua tai hyväksyttyä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luotettavasta lähteestä peräisin.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Vasta-argumentti</a:t>
            </a:r>
            <a:r>
              <a:rPr lang="fi-FI" dirty="0"/>
              <a:t> pyrkii tekemään perustelusta epäuskottavan.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Hyvää perustelua vastaan on vaikea esittää vasta-argumentteja.</a:t>
            </a:r>
          </a:p>
        </p:txBody>
      </p:sp>
    </p:spTree>
    <p:extLst>
      <p:ext uri="{BB962C8B-B14F-4D97-AF65-F5344CB8AC3E}">
        <p14:creationId xmlns:p14="http://schemas.microsoft.com/office/powerpoint/2010/main" val="3093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Retoriikka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3C09CB-FE37-1A41-AF37-D3CFB2BC6B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21031200" cy="8741902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argumentti voi tuntua joskus vakuuttavalta, mutta ei kestäkään kriittistä arviointia?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Retoriset keinot</a:t>
            </a:r>
            <a:r>
              <a:rPr lang="fi-FI" dirty="0"/>
              <a:t> = ei-järkiperäiset tavat argumentoida vakuuttavasti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kaunopuheisuus, pelottelu, auktoriteetti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Retoriikka</a:t>
            </a:r>
            <a:r>
              <a:rPr lang="fi-FI" dirty="0"/>
              <a:t> = puhetaito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Taitavan ajattelijan vakuuttaa </a:t>
            </a:r>
            <a:r>
              <a:rPr lang="fi-FI" b="1" dirty="0"/>
              <a:t>järkiperäiset argumentit</a:t>
            </a:r>
            <a:r>
              <a:rPr lang="fi-FI" dirty="0"/>
              <a:t>, eikä pelkästään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tyylikäs ilmaisu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tunteisiin vetoaminen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puhujan auktoriteettiasema tai uskottavuus.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Huom. Retorisia keinoja voi toki käyttää myös järkevän argumentin tukemiseen.</a:t>
            </a:r>
          </a:p>
        </p:txBody>
      </p:sp>
    </p:spTree>
    <p:extLst>
      <p:ext uri="{BB962C8B-B14F-4D97-AF65-F5344CB8AC3E}">
        <p14:creationId xmlns:p14="http://schemas.microsoft.com/office/powerpoint/2010/main" val="36830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6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3C09CB-FE37-1A41-AF37-D3CFB2BC6B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21031200" cy="8600454"/>
          </a:xfrm>
        </p:spPr>
        <p:txBody>
          <a:bodyPr>
            <a:normAutofit fontScale="8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Tutustu listaan argumentointivirheistä: </a:t>
            </a:r>
            <a:r>
              <a:rPr lang="fi-FI" i="1" dirty="0"/>
              <a:t>Idea 1</a:t>
            </a:r>
            <a:r>
              <a:rPr lang="fi-FI" dirty="0"/>
              <a:t>, s. 58–60, digikirjassa tekstilaatikko luvun 6 loppupuolella.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Mitkä virheistä olet kohdannut aiemmin?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Mihin virheisiin olet syyllistynyt joskus itse?</a:t>
            </a:r>
          </a:p>
          <a:p>
            <a:pPr lvl="1" indent="0" fontAlgn="base">
              <a:buNone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Tee koko luvun pohjalta ohjeet hyvään argumentointiin:</a:t>
            </a:r>
            <a:br>
              <a:rPr lang="fi-FI" dirty="0"/>
            </a:br>
            <a:endParaRPr lang="fi-FI" dirty="0"/>
          </a:p>
          <a:p>
            <a:pPr marL="2514600" lvl="1" indent="-1143000">
              <a:buFont typeface="+mj-lt"/>
              <a:buAutoNum type="arabicPeriod"/>
            </a:pPr>
            <a:r>
              <a:rPr lang="fi-FI" b="1" dirty="0"/>
              <a:t>Oma ajattelu</a:t>
            </a:r>
          </a:p>
          <a:p>
            <a:pPr marL="3143250" lvl="2" indent="-857250">
              <a:buFont typeface="Arial" panose="020B0604020202020204" pitchFamily="34" charset="0"/>
              <a:buChar char="•"/>
            </a:pPr>
            <a:r>
              <a:rPr lang="fi-FI" i="1" dirty="0"/>
              <a:t>Tee näin...</a:t>
            </a:r>
          </a:p>
          <a:p>
            <a:pPr marL="3143250" lvl="2" indent="-857250">
              <a:buFont typeface="Arial" panose="020B0604020202020204" pitchFamily="34" charset="0"/>
              <a:buChar char="•"/>
            </a:pPr>
            <a:r>
              <a:rPr lang="fi-FI" i="1" dirty="0"/>
              <a:t>Älä tee näin...</a:t>
            </a:r>
            <a:br>
              <a:rPr lang="fi-FI" i="1" dirty="0"/>
            </a:br>
            <a:endParaRPr lang="fi-FI" i="1" dirty="0"/>
          </a:p>
          <a:p>
            <a:pPr marL="2514600" lvl="1" indent="-1143000">
              <a:buFont typeface="+mj-lt"/>
              <a:buAutoNum type="arabicPeriod"/>
            </a:pPr>
            <a:r>
              <a:rPr lang="fi-FI" b="1" dirty="0"/>
              <a:t>Muiden ajattelu</a:t>
            </a:r>
          </a:p>
          <a:p>
            <a:pPr marL="3143250" lvl="2" indent="-857250">
              <a:buFont typeface="Arial" panose="020B0604020202020204" pitchFamily="34" charset="0"/>
              <a:buChar char="•"/>
            </a:pPr>
            <a:r>
              <a:rPr lang="fi-FI" i="1" dirty="0"/>
              <a:t>Ota argumenttien hyviin puoliin kantaa näin...</a:t>
            </a:r>
          </a:p>
          <a:p>
            <a:pPr marL="3143250" lvl="2" indent="-857250">
              <a:buFont typeface="Arial" panose="020B0604020202020204" pitchFamily="34" charset="0"/>
              <a:buChar char="•"/>
            </a:pPr>
            <a:r>
              <a:rPr lang="fi-FI" i="1" dirty="0"/>
              <a:t>Tuo virheet esiin näin...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97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585EB9-59AA-411C-9407-85046A9EB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11156</TotalTime>
  <Words>559</Words>
  <Application>Microsoft Office PowerPoint</Application>
  <PresentationFormat>Mukautettu</PresentationFormat>
  <Paragraphs>96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Bebas Neue</vt:lpstr>
      <vt:lpstr>Calibri</vt:lpstr>
      <vt:lpstr>Lato</vt:lpstr>
      <vt:lpstr>Office-teema</vt:lpstr>
      <vt:lpstr>6. Argumentit kuntoon!</vt:lpstr>
      <vt:lpstr>Virittäytyminen aiheeseen</vt:lpstr>
      <vt:lpstr>Argumentin rakenne</vt:lpstr>
      <vt:lpstr>Argumentti</vt:lpstr>
      <vt:lpstr>Deduktiivinen päättely</vt:lpstr>
      <vt:lpstr>Induktiivinen päättely</vt:lpstr>
      <vt:lpstr>Millainen on hyvä argumentti?</vt:lpstr>
      <vt:lpstr>Retoriikka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37</cp:revision>
  <cp:lastPrinted>2017-11-30T08:45:33Z</cp:lastPrinted>
  <dcterms:created xsi:type="dcterms:W3CDTF">2020-05-05T09:10:38Z</dcterms:created>
  <dcterms:modified xsi:type="dcterms:W3CDTF">2022-09-08T07:05:37Z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