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69" r:id="rId4"/>
    <p:sldId id="271" r:id="rId5"/>
    <p:sldId id="270" r:id="rId6"/>
    <p:sldId id="272" r:id="rId7"/>
    <p:sldId id="273" r:id="rId8"/>
    <p:sldId id="276" r:id="rId9"/>
    <p:sldId id="266" r:id="rId10"/>
  </p:sldIdLst>
  <p:sldSz cx="9144000" cy="6858000" type="screen4x3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2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B673B-6CD2-4B56-8498-0ECEBE70ED13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AF1DF-A5ED-4A64-B2FD-E185294D5C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32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9F62A-0DA5-46C0-BC08-00E9DDC5D6E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86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9F62A-0DA5-46C0-BC08-00E9DDC5D6E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18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9F62A-0DA5-46C0-BC08-00E9DDC5D6E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19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9F62A-0DA5-46C0-BC08-00E9DDC5D6E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33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9F62A-0DA5-46C0-BC08-00E9DDC5D6E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499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9F62A-0DA5-46C0-BC08-00E9DDC5D6E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957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9F62A-0DA5-46C0-BC08-00E9DDC5D6E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55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CF1-ADB9-48B2-A114-46D56722A561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043A-80C0-4181-A3D2-329FEE8A9F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84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CF1-ADB9-48B2-A114-46D56722A561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043A-80C0-4181-A3D2-329FEE8A9F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0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CF1-ADB9-48B2-A114-46D56722A561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043A-80C0-4181-A3D2-329FEE8A9F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5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CF1-ADB9-48B2-A114-46D56722A561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043A-80C0-4181-A3D2-329FEE8A9F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43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CF1-ADB9-48B2-A114-46D56722A561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043A-80C0-4181-A3D2-329FEE8A9F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02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CF1-ADB9-48B2-A114-46D56722A561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043A-80C0-4181-A3D2-329FEE8A9F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0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CF1-ADB9-48B2-A114-46D56722A561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043A-80C0-4181-A3D2-329FEE8A9F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18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CF1-ADB9-48B2-A114-46D56722A561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043A-80C0-4181-A3D2-329FEE8A9F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93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CF1-ADB9-48B2-A114-46D56722A561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043A-80C0-4181-A3D2-329FEE8A9F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75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CF1-ADB9-48B2-A114-46D56722A561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043A-80C0-4181-A3D2-329FEE8A9F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6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CF1-ADB9-48B2-A114-46D56722A561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043A-80C0-4181-A3D2-329FEE8A9F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0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2CF1-ADB9-48B2-A114-46D56722A561}" type="datetimeFigureOut">
              <a:rPr lang="fi-FI" smtClean="0"/>
              <a:t>16.11.2021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9043A-80C0-4181-A3D2-329FEE8A9F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41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-leena.ollikainen@kouvola.f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696666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5" y="0"/>
            <a:ext cx="9144000" cy="5377925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01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7"/>
    </mc:Choice>
    <mc:Fallback xmlns="">
      <p:transition spd="slow" advTm="1570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696666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400" b="1" dirty="0"/>
              <a:t>Yhdistelmäopinnot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Ammatillisen perustutkinnon ja lukio-opintojen yhdistäminen</a:t>
            </a:r>
          </a:p>
          <a:p>
            <a:r>
              <a:rPr lang="fi-FI" dirty="0">
                <a:solidFill>
                  <a:schemeClr val="tx1"/>
                </a:solidFill>
              </a:rPr>
              <a:t>Iltalukio + </a:t>
            </a:r>
            <a:r>
              <a:rPr lang="fi-FI" dirty="0" err="1">
                <a:solidFill>
                  <a:schemeClr val="tx1"/>
                </a:solidFill>
              </a:rPr>
              <a:t>Ksao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6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98"/>
    </mc:Choice>
    <mc:Fallback xmlns="">
      <p:transition spd="slow" advTm="1789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6966661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br>
              <a:rPr lang="fi-FI"/>
            </a:br>
            <a:r>
              <a:rPr lang="fi-FI"/>
              <a:t>Hakumenettely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04455"/>
          </a:xfrm>
        </p:spPr>
        <p:txBody>
          <a:bodyPr>
            <a:normAutofit/>
          </a:bodyPr>
          <a:lstStyle/>
          <a:p>
            <a:r>
              <a:rPr lang="fi-FI" altLang="fi-FI">
                <a:latin typeface="Arial" charset="0"/>
                <a:cs typeface="Arial" charset="0"/>
              </a:rPr>
              <a:t>yhteishaussa helmikuussa haku ammatillisiin opintoihin; kysytään kiinnostus lukio-opintoihin (ei sitova)</a:t>
            </a:r>
          </a:p>
          <a:p>
            <a:r>
              <a:rPr lang="fi-FI" altLang="fi-FI">
                <a:latin typeface="Arial" charset="0"/>
                <a:cs typeface="Arial" charset="0"/>
              </a:rPr>
              <a:t>hyväksymiskirjeen mukana kesällä hakulomake lukio-opintoihin</a:t>
            </a:r>
            <a:endParaRPr lang="fi-FI" i="1"/>
          </a:p>
          <a:p>
            <a:r>
              <a:rPr lang="fi-FI" altLang="fi-FI">
                <a:latin typeface="Arial" charset="0"/>
                <a:cs typeface="Arial" charset="0"/>
              </a:rPr>
              <a:t>valinnasta ilmoitetaan elokuun alussa</a:t>
            </a:r>
            <a:endParaRPr lang="fi-FI"/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4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67"/>
    </mc:Choice>
    <mc:Fallback xmlns="">
      <p:transition spd="slow" advTm="676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6966661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br>
              <a:rPr lang="fi-FI" dirty="0"/>
            </a:br>
            <a:r>
              <a:rPr lang="fi-FI" dirty="0"/>
              <a:t>Oppitunnit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044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altLang="fi-FI" dirty="0">
                <a:latin typeface="Arial" charset="0"/>
                <a:cs typeface="Arial" charset="0"/>
              </a:rPr>
              <a:t>lukiotunnit </a:t>
            </a:r>
            <a:r>
              <a:rPr lang="fi-FI" altLang="fi-FI" dirty="0" err="1">
                <a:latin typeface="Arial" charset="0"/>
                <a:cs typeface="Arial" charset="0"/>
              </a:rPr>
              <a:t>Ksaon</a:t>
            </a:r>
            <a:r>
              <a:rPr lang="fi-FI" altLang="fi-FI" dirty="0">
                <a:latin typeface="Arial" charset="0"/>
                <a:cs typeface="Arial" charset="0"/>
              </a:rPr>
              <a:t> tiloissa</a:t>
            </a:r>
          </a:p>
          <a:p>
            <a:r>
              <a:rPr lang="fi-FI" altLang="fi-FI" dirty="0">
                <a:latin typeface="Arial" charset="0"/>
                <a:cs typeface="Arial" charset="0"/>
              </a:rPr>
              <a:t>lukuvuonna 2021 – 22 oppitunnit kahtena päivänä viikossa klo 11.50 - 15.50, kolme kaksoistuntia, aamut ammatillisia opintoja</a:t>
            </a:r>
          </a:p>
          <a:p>
            <a:r>
              <a:rPr lang="fi-FI" dirty="0">
                <a:latin typeface="Arial" charset="0"/>
                <a:cs typeface="Arial" charset="0"/>
              </a:rPr>
              <a:t>muilla ammattiin opiskelevilla lukiotuntien aikana </a:t>
            </a:r>
            <a:r>
              <a:rPr lang="fi-FI" dirty="0" err="1">
                <a:latin typeface="Arial" charset="0"/>
                <a:cs typeface="Arial" charset="0"/>
              </a:rPr>
              <a:t>yto</a:t>
            </a:r>
            <a:r>
              <a:rPr lang="fi-FI" dirty="0">
                <a:latin typeface="Arial" charset="0"/>
                <a:cs typeface="Arial" charset="0"/>
              </a:rPr>
              <a:t>-aineita, jotka yhdistelmäopiskelija korvaa lukio-opinnoilla</a:t>
            </a:r>
            <a:endParaRPr lang="fi-FI" dirty="0"/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59"/>
    </mc:Choice>
    <mc:Fallback xmlns="">
      <p:transition spd="slow" advTm="6195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6966661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br>
              <a:rPr lang="fi-FI"/>
            </a:br>
            <a:r>
              <a:rPr lang="fi-FI"/>
              <a:t>Ammatillinen perustutkinto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0445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i-FI" altLang="fi-FI" dirty="0">
                <a:latin typeface="Arial" charset="0"/>
                <a:cs typeface="Arial" charset="0"/>
              </a:rPr>
              <a:t>180 </a:t>
            </a:r>
            <a:r>
              <a:rPr lang="fi-FI" altLang="fi-FI" dirty="0" err="1">
                <a:latin typeface="Arial" charset="0"/>
                <a:cs typeface="Arial" charset="0"/>
              </a:rPr>
              <a:t>osp</a:t>
            </a:r>
            <a:endParaRPr lang="fi-FI" altLang="fi-FI" dirty="0">
              <a:latin typeface="Arial" charset="0"/>
              <a:cs typeface="Arial" charset="0"/>
            </a:endParaRPr>
          </a:p>
          <a:p>
            <a:pPr lvl="1"/>
            <a:r>
              <a:rPr lang="fi-FI" altLang="fi-FI" dirty="0">
                <a:latin typeface="Arial" charset="0"/>
                <a:cs typeface="Arial" charset="0"/>
              </a:rPr>
              <a:t>ammatilliset tutkinnon osat 145 </a:t>
            </a:r>
            <a:r>
              <a:rPr lang="fi-FI" altLang="fi-FI" dirty="0" err="1">
                <a:latin typeface="Arial" charset="0"/>
                <a:cs typeface="Arial" charset="0"/>
              </a:rPr>
              <a:t>osp</a:t>
            </a:r>
            <a:endParaRPr lang="fi-FI" altLang="fi-FI" dirty="0">
              <a:latin typeface="Arial" charset="0"/>
              <a:cs typeface="Arial" charset="0"/>
            </a:endParaRPr>
          </a:p>
          <a:p>
            <a:pPr lvl="1"/>
            <a:r>
              <a:rPr lang="fi-FI" altLang="fi-FI" dirty="0">
                <a:latin typeface="Arial" charset="0"/>
                <a:cs typeface="Arial" charset="0"/>
              </a:rPr>
              <a:t>yhteiset tutkinnon osat (</a:t>
            </a:r>
            <a:r>
              <a:rPr lang="fi-FI" altLang="fi-FI" dirty="0" err="1">
                <a:latin typeface="Arial" charset="0"/>
                <a:cs typeface="Arial" charset="0"/>
              </a:rPr>
              <a:t>yto</a:t>
            </a:r>
            <a:r>
              <a:rPr lang="fi-FI" altLang="fi-FI" dirty="0">
                <a:latin typeface="Arial" charset="0"/>
                <a:cs typeface="Arial" charset="0"/>
              </a:rPr>
              <a:t>) 35 </a:t>
            </a:r>
            <a:r>
              <a:rPr lang="fi-FI" altLang="fi-FI" dirty="0" err="1">
                <a:latin typeface="Arial" charset="0"/>
                <a:cs typeface="Arial" charset="0"/>
              </a:rPr>
              <a:t>osp</a:t>
            </a:r>
            <a:r>
              <a:rPr lang="fi-FI" altLang="fi-FI" dirty="0">
                <a:latin typeface="Arial" charset="0"/>
                <a:cs typeface="Arial" charset="0"/>
              </a:rPr>
              <a:t> ja</a:t>
            </a:r>
          </a:p>
          <a:p>
            <a:pPr lvl="1"/>
            <a:r>
              <a:rPr lang="fi-FI" altLang="fi-FI" dirty="0">
                <a:latin typeface="Arial" charset="0"/>
                <a:cs typeface="Arial" charset="0"/>
              </a:rPr>
              <a:t>valinnaiset tutkinnon osat 10 </a:t>
            </a:r>
            <a:r>
              <a:rPr lang="fi-FI" altLang="fi-FI" dirty="0" err="1">
                <a:latin typeface="Arial" charset="0"/>
                <a:cs typeface="Arial" charset="0"/>
              </a:rPr>
              <a:t>osp</a:t>
            </a:r>
            <a:endParaRPr lang="fi-FI" altLang="fi-FI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fi-FI" altLang="fi-FI" dirty="0">
              <a:latin typeface="Arial" charset="0"/>
              <a:cs typeface="Arial" charset="0"/>
            </a:endParaRPr>
          </a:p>
          <a:p>
            <a:r>
              <a:rPr lang="fi-FI" altLang="fi-FI" dirty="0">
                <a:latin typeface="Arial" charset="0"/>
                <a:cs typeface="Arial" charset="0"/>
              </a:rPr>
              <a:t>yhteiset tutkinnon osat</a:t>
            </a:r>
            <a:endParaRPr lang="fi-FI" i="1" dirty="0">
              <a:latin typeface="Calibri"/>
              <a:cs typeface="Calibri"/>
            </a:endParaRPr>
          </a:p>
          <a:p>
            <a:pPr lvl="1"/>
            <a:r>
              <a:rPr lang="fi-FI" i="1" dirty="0"/>
              <a:t>viestintä- ja vuorovaikutusosaaminen</a:t>
            </a:r>
          </a:p>
          <a:p>
            <a:pPr lvl="1"/>
            <a:r>
              <a:rPr lang="fi-FI" i="1" dirty="0" err="1"/>
              <a:t>matemaattis</a:t>
            </a:r>
            <a:r>
              <a:rPr lang="fi-FI" i="1" dirty="0"/>
              <a:t>-luonnontieteellinen osaaminen</a:t>
            </a:r>
          </a:p>
          <a:p>
            <a:pPr lvl="1"/>
            <a:r>
              <a:rPr lang="fi-FI" i="1" dirty="0"/>
              <a:t>yhteiskunta- ja työelämäosaaminen</a:t>
            </a:r>
            <a:endParaRPr lang="fi-FI" i="1" dirty="0">
              <a:cs typeface="Calibri"/>
            </a:endParaRPr>
          </a:p>
          <a:p>
            <a:pPr marL="457200" lvl="1" indent="0">
              <a:buNone/>
            </a:pPr>
            <a:r>
              <a:rPr lang="fi-FI" altLang="fi-FI" dirty="0">
                <a:latin typeface="Arial" charset="0"/>
                <a:cs typeface="Arial" charset="0"/>
              </a:rPr>
              <a:t>	</a:t>
            </a:r>
          </a:p>
          <a:p>
            <a:r>
              <a:rPr lang="fi-FI" altLang="fi-FI" dirty="0">
                <a:latin typeface="Arial" charset="0"/>
                <a:cs typeface="Arial" charset="0"/>
              </a:rPr>
              <a:t>lukio-opinnot korvaavat yhteisiä tutkinnon osia 32 </a:t>
            </a:r>
            <a:r>
              <a:rPr lang="fi-FI" altLang="fi-FI" dirty="0" err="1">
                <a:latin typeface="Arial" charset="0"/>
                <a:cs typeface="Arial" charset="0"/>
              </a:rPr>
              <a:t>osp:n</a:t>
            </a:r>
            <a:r>
              <a:rPr lang="fi-FI" altLang="fi-FI" dirty="0">
                <a:latin typeface="Arial" charset="0"/>
                <a:cs typeface="Arial" charset="0"/>
              </a:rPr>
              <a:t> verran</a:t>
            </a:r>
            <a:r>
              <a:rPr lang="fi-FI" altLang="fi-FI" dirty="0">
                <a:latin typeface="Arial"/>
                <a:cs typeface="Arial"/>
              </a:rPr>
              <a:t>, lisäksi esim. valinnaisia osia</a:t>
            </a:r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62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27"/>
    </mc:Choice>
    <mc:Fallback xmlns="">
      <p:transition spd="slow" advTm="5432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6966661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/>
            </a:br>
            <a:r>
              <a:rPr lang="fi-FI" sz="4900"/>
              <a:t>Lukio-opinnot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endParaRPr lang="fi-FI" altLang="fi-FI" sz="3200" dirty="0">
              <a:latin typeface="Arial" charset="0"/>
              <a:cs typeface="Arial" charset="0"/>
            </a:endParaRPr>
          </a:p>
          <a:p>
            <a:pPr lvl="1">
              <a:buFontTx/>
              <a:buChar char="-"/>
            </a:pPr>
            <a:r>
              <a:rPr lang="fi-FI" altLang="fi-FI" sz="3200" dirty="0">
                <a:latin typeface="Arial" charset="0"/>
                <a:cs typeface="Arial" charset="0"/>
              </a:rPr>
              <a:t>tunnustetaan osaksi ammatillista perustutkintoa</a:t>
            </a:r>
          </a:p>
          <a:p>
            <a:pPr lvl="1">
              <a:buFontTx/>
              <a:buChar char="-"/>
            </a:pPr>
            <a:r>
              <a:rPr lang="fi-FI" altLang="fi-FI" sz="3200" dirty="0">
                <a:latin typeface="Arial" charset="0"/>
                <a:cs typeface="Arial" charset="0"/>
              </a:rPr>
              <a:t>kaksoistutkinto: ammatillinen perustutkinto ja ylioppilastutkinto</a:t>
            </a:r>
            <a:endParaRPr lang="fi-FI" dirty="0"/>
          </a:p>
          <a:p>
            <a:pPr lvl="2">
              <a:buFontTx/>
              <a:buChar char="-"/>
            </a:pPr>
            <a:r>
              <a:rPr lang="fi-FI" altLang="fi-FI" dirty="0">
                <a:latin typeface="Arial" charset="0"/>
                <a:cs typeface="Arial" charset="0"/>
              </a:rPr>
              <a:t>vähintään viiden lukion oppiaineen pakolliset opintojaksot, lisäksi oppiaineet, joiden suoritukset tarvitaan ammatilliseen tutkintoon</a:t>
            </a:r>
          </a:p>
          <a:p>
            <a:pPr lvl="1">
              <a:buFontTx/>
              <a:buChar char="-"/>
            </a:pPr>
            <a:r>
              <a:rPr lang="fi-FI" altLang="fi-FI" sz="3200" dirty="0">
                <a:latin typeface="Arial" charset="0"/>
                <a:cs typeface="Arial" charset="0"/>
              </a:rPr>
              <a:t>kolmoistutkinto: edellisten lisäksi lukion päättötodistus (yhteensä 88 opintopistettä)</a:t>
            </a:r>
          </a:p>
          <a:p>
            <a:pPr lvl="2">
              <a:buFontTx/>
              <a:buChar char="-"/>
            </a:pPr>
            <a:r>
              <a:rPr lang="fi-FI" altLang="fi-FI" dirty="0">
                <a:latin typeface="Arial" charset="0"/>
                <a:cs typeface="Arial" charset="0"/>
              </a:rPr>
              <a:t>kaikkia opintojaksoja ei tarjota päiväopintoina</a:t>
            </a:r>
          </a:p>
          <a:p>
            <a:pPr lvl="2">
              <a:buFontTx/>
              <a:buChar char="-"/>
            </a:pPr>
            <a:r>
              <a:rPr lang="fi-FI" altLang="fi-FI" dirty="0">
                <a:latin typeface="Arial" charset="0"/>
                <a:cs typeface="Arial" charset="0"/>
              </a:rPr>
              <a:t>iltaopinnot ja verkkolukio</a:t>
            </a:r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3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24"/>
    </mc:Choice>
    <mc:Fallback xmlns="">
      <p:transition spd="slow" advTm="2214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61"/>
            <a:ext cx="9180511" cy="6966661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/>
            </a:br>
            <a:r>
              <a:rPr lang="fi-FI" sz="4900"/>
              <a:t>Ylioppilastutkinto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Tx/>
              <a:buChar char="-"/>
            </a:pPr>
            <a:endParaRPr lang="fi-FI" altLang="fi-FI" sz="3200" dirty="0">
              <a:latin typeface="Arial" charset="0"/>
              <a:cs typeface="Arial" charset="0"/>
            </a:endParaRPr>
          </a:p>
          <a:p>
            <a:pPr lvl="1">
              <a:buFontTx/>
              <a:buChar char="-"/>
            </a:pPr>
            <a:r>
              <a:rPr lang="fi-FI" altLang="fi-FI" sz="3200" dirty="0">
                <a:latin typeface="Arial" charset="0"/>
                <a:cs typeface="Arial" charset="0"/>
              </a:rPr>
              <a:t>yo-kirjoituksiin voi osallistua, kun vähintään pakolliset opintojaksot suoritettu kirjoitettavissa aineissa</a:t>
            </a:r>
          </a:p>
          <a:p>
            <a:pPr lvl="2">
              <a:buFontTx/>
              <a:buChar char="-"/>
            </a:pPr>
            <a:r>
              <a:rPr lang="fi-FI" altLang="fi-FI" dirty="0">
                <a:latin typeface="Arial" charset="0"/>
                <a:cs typeface="Arial" charset="0"/>
              </a:rPr>
              <a:t>yo-kokeet laaditaan kuitenkin sekä pakollisten että valtakunnallisten valinnaisten opintojaksojen perusteella</a:t>
            </a:r>
          </a:p>
          <a:p>
            <a:pPr lvl="1">
              <a:buFontTx/>
              <a:buChar char="-"/>
            </a:pPr>
            <a:r>
              <a:rPr lang="fi-FI" altLang="fi-FI" sz="3200" dirty="0">
                <a:latin typeface="Arial" charset="0"/>
                <a:cs typeface="Arial" charset="0"/>
              </a:rPr>
              <a:t>yo-tutkintoon kuuluu vähintään viisi koetta (2022 alkaen), joista äidinkieli tai suomi toisena kielenä pakollinen</a:t>
            </a:r>
          </a:p>
          <a:p>
            <a:pPr lvl="1">
              <a:buFontTx/>
              <a:buChar char="-"/>
            </a:pPr>
            <a:r>
              <a:rPr lang="fi-FI" altLang="fi-FI" sz="3200" dirty="0">
                <a:latin typeface="Arial" charset="0"/>
                <a:cs typeface="Arial" charset="0"/>
              </a:rPr>
              <a:t>yleensä 3. ja 4. opiskeluvuonna</a:t>
            </a:r>
          </a:p>
          <a:p>
            <a:pPr lvl="1">
              <a:buFontTx/>
              <a:buChar char="-"/>
            </a:pPr>
            <a:r>
              <a:rPr lang="fi-FI" altLang="fi-FI" sz="3200" dirty="0">
                <a:latin typeface="Arial" charset="0"/>
                <a:cs typeface="Arial" charset="0"/>
              </a:rPr>
              <a:t>yo-kirjoitukset voi hajauttaa kolmeen tutkintokertaan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0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48"/>
    </mc:Choice>
    <mc:Fallback xmlns="">
      <p:transition spd="slow" advTm="7944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61"/>
            <a:ext cx="9180511" cy="6966661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4900" dirty="0"/>
              <a:t>Opinto-ohjaus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Tx/>
              <a:buChar char="-"/>
            </a:pPr>
            <a:endParaRPr lang="fi-FI" altLang="fi-FI" sz="3200" dirty="0">
              <a:latin typeface="Arial" charset="0"/>
              <a:cs typeface="Arial" charset="0"/>
            </a:endParaRPr>
          </a:p>
          <a:p>
            <a:pPr lvl="1">
              <a:buFontTx/>
              <a:buChar char="-"/>
            </a:pPr>
            <a:r>
              <a:rPr lang="fi-FI" altLang="fi-FI" sz="3200" dirty="0">
                <a:latin typeface="Arial" charset="0"/>
                <a:cs typeface="Arial" charset="0"/>
              </a:rPr>
              <a:t>ammatillisten opintojen ohjauksesta vastaa oman alan opo </a:t>
            </a:r>
            <a:r>
              <a:rPr lang="fi-FI" altLang="fi-FI" sz="3200" dirty="0" err="1">
                <a:latin typeface="Arial" charset="0"/>
                <a:cs typeface="Arial" charset="0"/>
              </a:rPr>
              <a:t>Ksaossa</a:t>
            </a:r>
            <a:endParaRPr lang="fi-FI" altLang="fi-FI" sz="3200" dirty="0">
              <a:latin typeface="Arial" charset="0"/>
              <a:cs typeface="Arial" charset="0"/>
            </a:endParaRPr>
          </a:p>
          <a:p>
            <a:pPr lvl="1">
              <a:buFontTx/>
              <a:buChar char="-"/>
            </a:pPr>
            <a:r>
              <a:rPr lang="fi-FI" altLang="fi-FI" sz="3200" dirty="0">
                <a:latin typeface="Arial" charset="0"/>
                <a:cs typeface="Arial" charset="0"/>
              </a:rPr>
              <a:t>lukio-opinnot ja yo-tutkinto </a:t>
            </a:r>
          </a:p>
          <a:p>
            <a:pPr marL="457200" lvl="1" indent="0">
              <a:buNone/>
            </a:pPr>
            <a:r>
              <a:rPr lang="fi-FI" altLang="fi-FI" sz="3200" dirty="0">
                <a:latin typeface="Arial" charset="0"/>
                <a:cs typeface="Arial" charset="0"/>
              </a:rPr>
              <a:t>	Anna-Leena Ollikainen</a:t>
            </a:r>
          </a:p>
          <a:p>
            <a:pPr marL="457200" lvl="1" indent="0">
              <a:buNone/>
            </a:pPr>
            <a:r>
              <a:rPr lang="fi-FI" altLang="fi-FI" sz="3200" dirty="0">
                <a:latin typeface="Arial" charset="0"/>
                <a:cs typeface="Arial" charset="0"/>
              </a:rPr>
              <a:t>		- tavattavissa </a:t>
            </a:r>
            <a:r>
              <a:rPr lang="fi-FI" altLang="fi-FI" sz="3200" dirty="0" err="1">
                <a:latin typeface="Arial" charset="0"/>
                <a:cs typeface="Arial" charset="0"/>
              </a:rPr>
              <a:t>Ksaolla</a:t>
            </a:r>
            <a:r>
              <a:rPr lang="fi-FI" altLang="fi-FI" sz="3200" dirty="0">
                <a:latin typeface="Arial" charset="0"/>
                <a:cs typeface="Arial" charset="0"/>
              </a:rPr>
              <a:t>, </a:t>
            </a:r>
          </a:p>
          <a:p>
            <a:pPr marL="457200" lvl="1" indent="0">
              <a:buNone/>
            </a:pPr>
            <a:r>
              <a:rPr lang="fi-FI" altLang="fi-FI" sz="3200" dirty="0">
                <a:latin typeface="Arial" charset="0"/>
                <a:cs typeface="Arial" charset="0"/>
              </a:rPr>
              <a:t>		to klo 11.30 – 13 </a:t>
            </a:r>
          </a:p>
          <a:p>
            <a:pPr marL="457200" lvl="1" indent="0">
              <a:buNone/>
            </a:pPr>
            <a:r>
              <a:rPr lang="fi-FI" altLang="fi-FI" sz="3200" dirty="0">
                <a:latin typeface="Arial" charset="0"/>
                <a:cs typeface="Arial" charset="0"/>
              </a:rPr>
              <a:t>		- iltaisin iltalukiolla Palomäenkatu 33</a:t>
            </a:r>
          </a:p>
          <a:p>
            <a:pPr marL="457200" lvl="1" indent="0">
              <a:buNone/>
            </a:pPr>
            <a:endParaRPr lang="fi-FI" altLang="fi-FI" sz="3200" dirty="0">
              <a:latin typeface="Arial" charset="0"/>
              <a:cs typeface="Arial" charset="0"/>
            </a:endParaRPr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02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29"/>
    </mc:Choice>
    <mc:Fallback xmlns="">
      <p:transition spd="slow" advTm="790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696666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23728" y="1124744"/>
            <a:ext cx="6858000" cy="722461"/>
          </a:xfrm>
        </p:spPr>
        <p:txBody>
          <a:bodyPr>
            <a:noAutofit/>
          </a:bodyPr>
          <a:lstStyle/>
          <a:p>
            <a:r>
              <a:rPr lang="fi-FI" sz="4800"/>
              <a:t>Kysyttävää?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143" y="1920858"/>
            <a:ext cx="8256577" cy="381239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endParaRPr lang="fi-FI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l"/>
            <a:r>
              <a:rPr lang="fi-FI" dirty="0"/>
              <a:t>Anna-Leena Ollikainen</a:t>
            </a:r>
          </a:p>
          <a:p>
            <a:pPr algn="l"/>
            <a:r>
              <a:rPr lang="fi-FI" dirty="0"/>
              <a:t>anna-leena.ollikainen@kouvola.fi</a:t>
            </a:r>
          </a:p>
          <a:p>
            <a:pPr algn="l"/>
            <a:r>
              <a:rPr lang="fi-FI" dirty="0"/>
              <a:t>p. 0206158419</a:t>
            </a:r>
          </a:p>
          <a:p>
            <a:pPr algn="l"/>
            <a:endParaRPr lang="fi-FI" dirty="0"/>
          </a:p>
          <a:p>
            <a:pPr algn="l"/>
            <a:r>
              <a:rPr lang="fi-FI" dirty="0"/>
              <a:t>Antti Sinisalo</a:t>
            </a:r>
          </a:p>
          <a:p>
            <a:pPr algn="l"/>
            <a:r>
              <a:rPr lang="fi-FI" dirty="0"/>
              <a:t>antti.sinisalo@kouvola.fi</a:t>
            </a:r>
          </a:p>
          <a:p>
            <a:pPr algn="l"/>
            <a:r>
              <a:rPr lang="fi-FI" dirty="0"/>
              <a:t>p. </a:t>
            </a:r>
            <a:r>
              <a:rPr lang="fi-FI"/>
              <a:t>0206154490</a:t>
            </a:r>
            <a:endParaRPr lang="fi-FI" dirty="0"/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471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2"/>
    </mc:Choice>
    <mc:Fallback xmlns="">
      <p:transition spd="slow" advTm="20572"/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talukio perehdytys" id="{40D72B18-3FCE-4C65-B1F7-4CBDE6F43D5B}" vid="{C915FB42-EF4B-4CF0-91E1-86AE8F5C127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teema</Template>
  <TotalTime>116</TotalTime>
  <Words>286</Words>
  <Application>Microsoft Office PowerPoint</Application>
  <PresentationFormat>Näytössä katseltava diaesitys (4:3)</PresentationFormat>
  <Paragraphs>62</Paragraphs>
  <Slides>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PowerPoint-esitys</vt:lpstr>
      <vt:lpstr>Yhdistelmäopinnot</vt:lpstr>
      <vt:lpstr> Hakumenettely</vt:lpstr>
      <vt:lpstr> Oppitunnit</vt:lpstr>
      <vt:lpstr> Ammatillinen perustutkinto</vt:lpstr>
      <vt:lpstr> Lukio-opinnot</vt:lpstr>
      <vt:lpstr> Ylioppilastutkinto</vt:lpstr>
      <vt:lpstr> Opinto-ohjaus</vt:lpstr>
      <vt:lpstr>Kysyttävää?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Aho Lassi</dc:creator>
  <cp:lastModifiedBy>Ollikainen Anna-Leena</cp:lastModifiedBy>
  <cp:revision>21</cp:revision>
  <cp:lastPrinted>2017-12-19T08:44:06Z</cp:lastPrinted>
  <dcterms:created xsi:type="dcterms:W3CDTF">2017-12-18T15:07:50Z</dcterms:created>
  <dcterms:modified xsi:type="dcterms:W3CDTF">2021-11-16T16:54:51Z</dcterms:modified>
</cp:coreProperties>
</file>