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453" r:id="rId5"/>
    <p:sldId id="441" r:id="rId6"/>
    <p:sldId id="445" r:id="rId7"/>
    <p:sldId id="444" r:id="rId8"/>
    <p:sldId id="454" r:id="rId9"/>
    <p:sldId id="455" r:id="rId10"/>
    <p:sldId id="436" r:id="rId11"/>
    <p:sldId id="437" r:id="rId12"/>
    <p:sldId id="452" r:id="rId13"/>
    <p:sldId id="448" r:id="rId14"/>
    <p:sldId id="449" r:id="rId15"/>
    <p:sldId id="279" r:id="rId16"/>
    <p:sldId id="456" r:id="rId17"/>
    <p:sldId id="430" r:id="rId18"/>
    <p:sldId id="429" r:id="rId19"/>
    <p:sldId id="431" r:id="rId20"/>
    <p:sldId id="432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33CC"/>
    <a:srgbClr val="9966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8C2A9-C318-4B89-AA8A-E564DE2269F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A4E0C-C7FA-4E08-87CB-93CAE6FB531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899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Lisää 60 + 60 + 30 käsin etenemistaulukkoon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A4E0C-C7FA-4E08-87CB-93CAE6FB5318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5918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Jos mietit, lisää itsellesi tarjottimen muistiinpanoihin!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A4E0C-C7FA-4E08-87CB-93CAE6FB5318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1360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Kielten opiskelijat ota kuva!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A4E0C-C7FA-4E08-87CB-93CAE6FB5318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7801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5961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3033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9593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 lIns="0" rIns="0"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30499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688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fi-FI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557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882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11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734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1817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6902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061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9666598-6298-423A-BBFD-8075E92786EB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1F51E88E-6B2E-403C-A19F-59E4284E216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797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kouvola/lukiokoulutus/lukuvuosiasiat2627/opintojaksotarjottime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kouvola/lukiokoulutus/lukuvuosiasiat2627/opintojaksotarjottimet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xels-photo-12829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" r="11189" b="-2"/>
          <a:stretch/>
        </p:blipFill>
        <p:spPr bwMode="auto">
          <a:xfrm>
            <a:off x="-1" y="190"/>
            <a:ext cx="8128855" cy="529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99715" y="5635366"/>
            <a:ext cx="7091299" cy="898581"/>
          </a:xfrm>
        </p:spPr>
        <p:txBody>
          <a:bodyPr anchor="ctr">
            <a:normAutofit/>
          </a:bodyPr>
          <a:lstStyle/>
          <a:p>
            <a:r>
              <a:rPr lang="fi-FI" sz="4000" dirty="0">
                <a:solidFill>
                  <a:srgbClr val="FFFFFF"/>
                </a:solidFill>
              </a:rPr>
              <a:t>OP1-OPINTOJAKSO</a:t>
            </a:r>
          </a:p>
        </p:txBody>
      </p:sp>
      <p:pic>
        <p:nvPicPr>
          <p:cNvPr id="3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EDBF2A7-5DE4-2B32-C375-38B42529F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4" r="14468"/>
          <a:stretch/>
        </p:blipFill>
        <p:spPr>
          <a:xfrm>
            <a:off x="8128854" y="-2"/>
            <a:ext cx="4063145" cy="5291387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F4B1FB5A-E64E-737F-D115-024FB90759E6}"/>
              </a:ext>
            </a:extLst>
          </p:cNvPr>
          <p:cNvSpPr txBox="1"/>
          <p:nvPr/>
        </p:nvSpPr>
        <p:spPr>
          <a:xfrm>
            <a:off x="3135381" y="5715064"/>
            <a:ext cx="57730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400" b="1" dirty="0">
                <a:latin typeface="Aptos" panose="020B0004020202020204" pitchFamily="34" charset="0"/>
              </a:rPr>
              <a:t>OPON VALINTAINFO</a:t>
            </a:r>
          </a:p>
          <a:p>
            <a:endParaRPr lang="fi-FI" sz="44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29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C7F685-D5F1-794E-9AD2-F425FB568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latin typeface="Aptos" panose="020B0004020202020204" pitchFamily="34" charset="0"/>
              </a:rPr>
              <a:t>Valinnat 2. - 5 periodeihin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305917F-F7FC-2C93-3087-E59A4D8A5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579426"/>
            <a:ext cx="10058400" cy="3592773"/>
          </a:xfrm>
        </p:spPr>
        <p:txBody>
          <a:bodyPr/>
          <a:lstStyle/>
          <a:p>
            <a:r>
              <a:rPr lang="fi-FI" sz="2800" dirty="0">
                <a:latin typeface="Aptos" panose="020B0004020202020204" pitchFamily="34" charset="0"/>
              </a:rPr>
              <a:t>Isoimmat valinnat kielen aloittaminen ja matematiikka</a:t>
            </a:r>
          </a:p>
          <a:p>
            <a:r>
              <a:rPr lang="fi-FI" sz="2800" dirty="0">
                <a:latin typeface="Aptos" panose="020B0004020202020204" pitchFamily="34" charset="0"/>
              </a:rPr>
              <a:t>Huomioitava myös lukuvuoden aikana tietyt polut: </a:t>
            </a:r>
          </a:p>
          <a:p>
            <a:pPr marL="0" indent="0">
              <a:buNone/>
            </a:pPr>
            <a:r>
              <a:rPr lang="fi-FI" sz="2800" dirty="0">
                <a:latin typeface="Aptos" panose="020B0004020202020204" pitchFamily="34" charset="0"/>
              </a:rPr>
              <a:t>	- FY (1-2,3,4)</a:t>
            </a:r>
          </a:p>
          <a:p>
            <a:pPr marL="0" indent="0">
              <a:buNone/>
            </a:pPr>
            <a:r>
              <a:rPr lang="fi-FI" sz="2800" dirty="0">
                <a:latin typeface="Aptos" panose="020B0004020202020204" pitchFamily="34" charset="0"/>
              </a:rPr>
              <a:t>	- KE (1-2,3)</a:t>
            </a:r>
          </a:p>
          <a:p>
            <a:pPr marL="0" indent="0">
              <a:buNone/>
            </a:pPr>
            <a:r>
              <a:rPr lang="fi-FI" sz="2800" dirty="0">
                <a:latin typeface="Aptos" panose="020B0004020202020204" pitchFamily="34" charset="0"/>
              </a:rPr>
              <a:t>	- PS (1,2)</a:t>
            </a:r>
            <a:endParaRPr lang="fi-FI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30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1B2E89-098F-4DC6-D9AC-BD6994B86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b="1" dirty="0">
                <a:latin typeface="Aptos" panose="020B0004020202020204" pitchFamily="34" charset="0"/>
              </a:rPr>
              <a:t>MATEMATIIKAN OPINTOJAKSOISTA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AC6CFB6-EECC-CF69-6EB0-9F3AA5C52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331" y="2003355"/>
            <a:ext cx="4754880" cy="640080"/>
          </a:xfrm>
        </p:spPr>
        <p:txBody>
          <a:bodyPr>
            <a:normAutofit/>
          </a:bodyPr>
          <a:lstStyle/>
          <a:p>
            <a:r>
              <a:rPr lang="fi-FI" sz="2800" dirty="0">
                <a:latin typeface="Aptos" panose="020B0004020202020204" pitchFamily="34" charset="0"/>
              </a:rPr>
              <a:t>PITKÄ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52B8011-48D8-BC39-B267-65F9162A92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331" y="2743200"/>
            <a:ext cx="5613461" cy="3751868"/>
          </a:xfrm>
        </p:spPr>
        <p:txBody>
          <a:bodyPr>
            <a:normAutofit fontScale="85000" lnSpcReduction="20000"/>
          </a:bodyPr>
          <a:lstStyle/>
          <a:p>
            <a:r>
              <a:rPr lang="fi-FI" sz="2400" dirty="0">
                <a:latin typeface="Aptos" panose="020B0004020202020204" pitchFamily="34" charset="0"/>
              </a:rPr>
              <a:t>1. vuoden aikana käytävä: </a:t>
            </a:r>
            <a:r>
              <a:rPr lang="fi-FI" sz="2400" b="1" dirty="0">
                <a:latin typeface="Aptos" panose="020B0004020202020204" pitchFamily="34" charset="0"/>
              </a:rPr>
              <a:t>MAA3,MAA2,MAA4</a:t>
            </a:r>
          </a:p>
          <a:p>
            <a:pPr marL="0" indent="0">
              <a:buNone/>
            </a:pPr>
            <a:endParaRPr lang="fi-FI" sz="2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sz="2400" dirty="0">
                <a:latin typeface="Aptos" panose="020B0004020202020204" pitchFamily="34" charset="0"/>
              </a:rPr>
              <a:t>MAA- ryhmät, valitse tulevista jaksoista</a:t>
            </a:r>
            <a:r>
              <a:rPr lang="fi-FI" sz="2400" b="1" dirty="0">
                <a:latin typeface="Aptos" panose="020B0004020202020204" pitchFamily="34" charset="0"/>
              </a:rPr>
              <a:t> sama ryhmäkoodi eli sama opettaja:</a:t>
            </a:r>
          </a:p>
          <a:p>
            <a:pPr marL="0" indent="0">
              <a:buNone/>
            </a:pPr>
            <a:r>
              <a:rPr lang="fi-FI" sz="2400" dirty="0">
                <a:latin typeface="Aptos" panose="020B0004020202020204" pitchFamily="34" charset="0"/>
              </a:rPr>
              <a:t>ESIM.</a:t>
            </a:r>
          </a:p>
          <a:p>
            <a:pPr marL="0" indent="0">
              <a:buNone/>
            </a:pPr>
            <a:r>
              <a:rPr lang="fi-FI" sz="2400" dirty="0">
                <a:latin typeface="Aptos" panose="020B0004020202020204" pitchFamily="34" charset="0"/>
              </a:rPr>
              <a:t>MAA3.26EFGH.</a:t>
            </a:r>
            <a:r>
              <a:rPr lang="fi-FI" sz="2400" b="1" dirty="0">
                <a:latin typeface="Aptos" panose="020B0004020202020204" pitchFamily="34" charset="0"/>
              </a:rPr>
              <a:t>2</a:t>
            </a:r>
            <a:endParaRPr lang="fi-FI" sz="2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sz="2400" dirty="0">
                <a:latin typeface="Aptos" panose="020B0004020202020204" pitchFamily="34" charset="0"/>
              </a:rPr>
              <a:t>MAA2.26EFGH.</a:t>
            </a:r>
            <a:r>
              <a:rPr lang="fi-FI" sz="2400" b="1" dirty="0">
                <a:latin typeface="Aptos" panose="020B0004020202020204" pitchFamily="34" charset="0"/>
              </a:rPr>
              <a:t>2</a:t>
            </a:r>
          </a:p>
          <a:p>
            <a:pPr marL="0" indent="0">
              <a:buNone/>
            </a:pPr>
            <a:r>
              <a:rPr lang="fi-FI" sz="2400" dirty="0">
                <a:latin typeface="Aptos" panose="020B0004020202020204" pitchFamily="34" charset="0"/>
              </a:rPr>
              <a:t>MAA4.26EFGH.</a:t>
            </a:r>
            <a:r>
              <a:rPr lang="fi-FI" sz="2400" b="1" dirty="0">
                <a:latin typeface="Aptos" panose="020B0004020202020204" pitchFamily="34" charset="0"/>
              </a:rPr>
              <a:t>2 </a:t>
            </a:r>
          </a:p>
          <a:p>
            <a:pPr marL="0" indent="0">
              <a:buNone/>
            </a:pPr>
            <a:endParaRPr lang="fi-FI" sz="2400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sz="2400" b="1" dirty="0">
                <a:latin typeface="Aptos" panose="020B0004020202020204" pitchFamily="34" charset="0"/>
              </a:rPr>
              <a:t>ELI seuraa viimeistä numeroa </a:t>
            </a:r>
            <a:r>
              <a:rPr lang="fi-FI" sz="2400" dirty="0">
                <a:latin typeface="Aptos" panose="020B0004020202020204" pitchFamily="34" charset="0"/>
              </a:rPr>
              <a:t>= sama opettaja koko vuoden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BA4A55F-207D-71A2-306C-627E0E0E03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23859" y="2093976"/>
            <a:ext cx="4754880" cy="640080"/>
          </a:xfrm>
        </p:spPr>
        <p:txBody>
          <a:bodyPr>
            <a:normAutofit/>
          </a:bodyPr>
          <a:lstStyle/>
          <a:p>
            <a:r>
              <a:rPr lang="fi-FI" sz="2800" dirty="0">
                <a:latin typeface="Aptos" panose="020B0004020202020204" pitchFamily="34" charset="0"/>
              </a:rPr>
              <a:t>LYHYT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1E52986-E3FD-E9D2-3180-E9FC3C19E4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00892" y="2743200"/>
            <a:ext cx="5060043" cy="3291840"/>
          </a:xfrm>
        </p:spPr>
        <p:txBody>
          <a:bodyPr>
            <a:normAutofit fontScale="85000" lnSpcReduction="20000"/>
          </a:bodyPr>
          <a:lstStyle/>
          <a:p>
            <a:r>
              <a:rPr lang="fi-FI" sz="2400" dirty="0">
                <a:latin typeface="Aptos" panose="020B0004020202020204" pitchFamily="34" charset="0"/>
              </a:rPr>
              <a:t>1. vuoden aikana käytävä: </a:t>
            </a:r>
            <a:r>
              <a:rPr lang="fi-FI" sz="2400" b="1" dirty="0">
                <a:latin typeface="Aptos" panose="020B0004020202020204" pitchFamily="34" charset="0"/>
              </a:rPr>
              <a:t>MAB2 ja MAB3</a:t>
            </a:r>
          </a:p>
          <a:p>
            <a:r>
              <a:rPr lang="fi-FI" sz="2400" dirty="0">
                <a:latin typeface="Aptos" panose="020B0004020202020204" pitchFamily="34" charset="0"/>
              </a:rPr>
              <a:t>Voit valita eri opettajan opintojaksoja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13237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39291" y="-187270"/>
            <a:ext cx="10058400" cy="1609344"/>
          </a:xfrm>
        </p:spPr>
        <p:txBody>
          <a:bodyPr>
            <a:normAutofit/>
          </a:bodyPr>
          <a:lstStyle/>
          <a:p>
            <a:r>
              <a:rPr lang="fi-FI" sz="4000" b="1" dirty="0">
                <a:latin typeface="Aptos" panose="020B0004020202020204" pitchFamily="34" charset="0"/>
              </a:rPr>
              <a:t>KIELTEN OPINTOJAKSOISTA: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41248" y="1285874"/>
            <a:ext cx="10058400" cy="53196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TARKISTA VALINNAISKIELIVALINNAT:</a:t>
            </a:r>
          </a:p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EAB31=</a:t>
            </a:r>
            <a:r>
              <a:rPr lang="fi-FI" sz="1600" dirty="0">
                <a:latin typeface="Aptos" panose="020B0004020202020204" pitchFamily="34" charset="0"/>
              </a:rPr>
              <a:t> B3-espanja</a:t>
            </a:r>
          </a:p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VEB31</a:t>
            </a:r>
            <a:r>
              <a:rPr lang="fi-FI" sz="1600" dirty="0">
                <a:latin typeface="Aptos" panose="020B0004020202020204" pitchFamily="34" charset="0"/>
              </a:rPr>
              <a:t>= B3-venäjä (Huom. B2-venäjä alkaa VEB21-opintojaksosta)</a:t>
            </a:r>
          </a:p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SAB31/SAA01</a:t>
            </a:r>
            <a:r>
              <a:rPr lang="fi-FI" sz="1600" dirty="0">
                <a:latin typeface="Aptos" panose="020B0004020202020204" pitchFamily="34" charset="0"/>
              </a:rPr>
              <a:t>= B2/B3 saksa (Huom. B2-saksa alkaa SAB21-opintojaksosta!)/ a-saksa</a:t>
            </a:r>
          </a:p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RAB31/RAA01</a:t>
            </a:r>
            <a:r>
              <a:rPr lang="fi-FI" sz="1600" dirty="0">
                <a:latin typeface="Aptos" panose="020B0004020202020204" pitchFamily="34" charset="0"/>
              </a:rPr>
              <a:t>=B2/B3-ranska, A-ranska</a:t>
            </a:r>
          </a:p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IAB31</a:t>
            </a:r>
            <a:r>
              <a:rPr lang="fi-FI" sz="1600" dirty="0">
                <a:latin typeface="Aptos" panose="020B0004020202020204" pitchFamily="34" charset="0"/>
              </a:rPr>
              <a:t>= B3- italia </a:t>
            </a:r>
          </a:p>
          <a:p>
            <a:pPr marL="0" indent="0">
              <a:buNone/>
            </a:pPr>
            <a:r>
              <a:rPr lang="fi-FI" sz="1600" dirty="0">
                <a:latin typeface="Aptos" panose="020B0004020202020204" pitchFamily="34" charset="0"/>
              </a:rPr>
              <a:t>Jos osaat venäjää A-tasoisena ja haluat opiskella sitä pitkän tason mukaan, ota yhteys Tanja Laitiseen suoraan </a:t>
            </a:r>
            <a:r>
              <a:rPr lang="fi-FI" sz="1600" dirty="0" err="1">
                <a:latin typeface="Aptos" panose="020B0004020202020204" pitchFamily="34" charset="0"/>
              </a:rPr>
              <a:t>Wilma-</a:t>
            </a:r>
            <a:r>
              <a:rPr lang="fi-FI" sz="1600" dirty="0">
                <a:latin typeface="Aptos" panose="020B0004020202020204" pitchFamily="34" charset="0"/>
              </a:rPr>
              <a:t> viestillä! </a:t>
            </a:r>
          </a:p>
          <a:p>
            <a:pPr marL="0" indent="0">
              <a:buNone/>
            </a:pPr>
            <a:endParaRPr lang="fi-FI" sz="16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KIELTEN TUTUSTUMISKURSSIT (ARVOSANA S):</a:t>
            </a:r>
          </a:p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Viro1</a:t>
            </a:r>
            <a:r>
              <a:rPr lang="fi-FI" sz="1600" dirty="0">
                <a:latin typeface="Aptos" panose="020B0004020202020204" pitchFamily="34" charset="0"/>
              </a:rPr>
              <a:t>= viron kieli</a:t>
            </a:r>
          </a:p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LA1</a:t>
            </a:r>
            <a:r>
              <a:rPr lang="fi-FI" sz="1600" dirty="0">
                <a:latin typeface="Aptos" panose="020B0004020202020204" pitchFamily="34" charset="0"/>
              </a:rPr>
              <a:t>=latina</a:t>
            </a:r>
          </a:p>
          <a:p>
            <a:pPr marL="0" indent="0">
              <a:buNone/>
            </a:pPr>
            <a:endParaRPr lang="fi-FI" sz="16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sz="1600" b="1" dirty="0">
                <a:latin typeface="Aptos" panose="020B0004020202020204" pitchFamily="34" charset="0"/>
              </a:rPr>
              <a:t>RUB8 </a:t>
            </a:r>
            <a:r>
              <a:rPr lang="fi-FI" sz="1600" dirty="0">
                <a:latin typeface="Aptos" panose="020B0004020202020204" pitchFamily="34" charset="0"/>
              </a:rPr>
              <a:t>= ruotsin kertaus</a:t>
            </a:r>
          </a:p>
          <a:p>
            <a:pPr marL="0" indent="0">
              <a:buNone/>
            </a:pPr>
            <a:endParaRPr lang="fi-FI" sz="1400" dirty="0"/>
          </a:p>
          <a:p>
            <a:pPr marL="0" indent="0">
              <a:buNone/>
            </a:pP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2246630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87B2E4-B73C-1BA2-7806-91FF6E71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557784"/>
            <a:ext cx="10058400" cy="5504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2400" b="1" dirty="0">
                <a:solidFill>
                  <a:srgbClr val="3494BA">
                    <a:lumMod val="75000"/>
                  </a:srgbClr>
                </a:solidFill>
                <a:latin typeface="Aptos" panose="020B0004020202020204" pitchFamily="34" charset="0"/>
              </a:rPr>
              <a:t>KUN TEET VALINTOJA, TARVITSET: </a:t>
            </a:r>
            <a:endParaRPr lang="fi-FI" sz="2400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</a:rPr>
              <a:t>1. PAPERISEN OPINTOJAKSOTARJOTTIMEN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siihen ensin valinnat ensin yhdessä ympyröiden/alleviivaten</a:t>
            </a:r>
          </a:p>
          <a:p>
            <a:pPr marL="0" indent="0">
              <a:buNone/>
            </a:pP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2. </a:t>
            </a:r>
            <a:r>
              <a:rPr lang="fi-FI" b="1" dirty="0">
                <a:latin typeface="Aptos" panose="020B0004020202020204" pitchFamily="34" charset="0"/>
                <a:sym typeface="Wingdings" panose="05000000000000000000" pitchFamily="2" charset="2"/>
              </a:rPr>
              <a:t>WILMAN OPINTOJAKSOTARJOTTIMEN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sinne valinnat yhdessä klikaten</a:t>
            </a:r>
          </a:p>
          <a:p>
            <a:pPr marL="0" indent="0">
              <a:buNone/>
            </a:pPr>
            <a:endParaRPr lang="fi-FI" dirty="0">
              <a:latin typeface="Aptos" panose="020B000402020202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3494BA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3494BA">
                    <a:lumMod val="7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TUKENA JA APUNA:</a:t>
            </a:r>
          </a:p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  <a:sym typeface="Wingdings" panose="05000000000000000000" pitchFamily="2" charset="2"/>
              </a:rPr>
              <a:t>OPINTOJEN ETENEMISTAULUKON</a:t>
            </a:r>
          </a:p>
          <a:p>
            <a:pPr marL="0" indent="0">
              <a:buNone/>
            </a:pP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 sieltä näet opinnot vuosittain</a:t>
            </a:r>
          </a:p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  <a:sym typeface="Wingdings" panose="05000000000000000000" pitchFamily="2" charset="2"/>
              </a:rPr>
              <a:t>WILMAN OPETUSSUUNNITELMAN OPPIAINEITTAIN</a:t>
            </a:r>
          </a:p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sieltä näet mitä opintojaksot sisältävät</a:t>
            </a:r>
            <a:endParaRPr lang="fi-FI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Jatketaan valintoja ensi viikon opotunnilla! Tarjotin sulkeutuu ke 19.8. klo 20</a:t>
            </a:r>
          </a:p>
        </p:txBody>
      </p:sp>
    </p:spTree>
    <p:extLst>
      <p:ext uri="{BB962C8B-B14F-4D97-AF65-F5344CB8AC3E}">
        <p14:creationId xmlns:p14="http://schemas.microsoft.com/office/powerpoint/2010/main" val="2600502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/>
          <p:cNvSpPr txBox="1"/>
          <p:nvPr/>
        </p:nvSpPr>
        <p:spPr>
          <a:xfrm>
            <a:off x="574158" y="589951"/>
            <a:ext cx="99946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sp>
        <p:nvSpPr>
          <p:cNvPr id="6" name="TextBox 9"/>
          <p:cNvSpPr txBox="1"/>
          <p:nvPr/>
        </p:nvSpPr>
        <p:spPr>
          <a:xfrm>
            <a:off x="548596" y="511018"/>
            <a:ext cx="9379970" cy="4924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 spc="200">
                <a:latin typeface="Rockwell Condensed"/>
                <a:ea typeface="Titillium" charset="0"/>
                <a:cs typeface="Titillium" charset="0"/>
              </a:rPr>
              <a:t>KOUVOLAN YHTEISLYSEON OPINTOTARJONTA</a:t>
            </a:r>
          </a:p>
          <a:p>
            <a:pPr algn="ctr">
              <a:lnSpc>
                <a:spcPct val="80000"/>
              </a:lnSpc>
            </a:pPr>
            <a:endParaRPr lang="en-US" sz="2000" b="1" spc="200">
              <a:latin typeface="Cambria" panose="02040503050406030204" pitchFamily="18" charset="0"/>
              <a:ea typeface="Titillium" charset="0"/>
              <a:cs typeface="Titillium" charset="0"/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491446" y="772474"/>
            <a:ext cx="4605813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fi-FI" b="1" dirty="0">
                <a:latin typeface="Rockwell Condensed"/>
              </a:rPr>
              <a:t>Äidinkieli, suomi toisena kielenä ja kielet </a:t>
            </a:r>
            <a:endParaRPr lang="fi-FI" b="1" dirty="0"/>
          </a:p>
        </p:txBody>
      </p:sp>
      <p:graphicFrame>
        <p:nvGraphicFramePr>
          <p:cNvPr id="8" name="Taulukko 7"/>
          <p:cNvGraphicFramePr>
            <a:graphicFrameLocks noGrp="1"/>
          </p:cNvGraphicFramePr>
          <p:nvPr/>
        </p:nvGraphicFramePr>
        <p:xfrm>
          <a:off x="419111" y="1147765"/>
          <a:ext cx="11692850" cy="5396261"/>
        </p:xfrm>
        <a:graphic>
          <a:graphicData uri="http://schemas.openxmlformats.org/drawingml/2006/table">
            <a:tbl>
              <a:tblPr/>
              <a:tblGrid>
                <a:gridCol w="2374548">
                  <a:extLst>
                    <a:ext uri="{9D8B030D-6E8A-4147-A177-3AD203B41FA5}">
                      <a16:colId xmlns:a16="http://schemas.microsoft.com/office/drawing/2014/main" val="1846001991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1756443117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1659859312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3457660858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3049734608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576317313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165455270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270670230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160839507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053774416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172441748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1987045236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3491062938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3163089185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265447503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906855774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009347563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109523750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79091300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240859331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841993875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97766012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921141816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300257659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099337347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99707688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037479132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070799292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134985612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352354955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1311385824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767087629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607552831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2906624336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3500942652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907167552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361121303"/>
                    </a:ext>
                  </a:extLst>
                </a:gridCol>
                <a:gridCol w="251846">
                  <a:extLst>
                    <a:ext uri="{9D8B030D-6E8A-4147-A177-3AD203B41FA5}">
                      <a16:colId xmlns:a16="http://schemas.microsoft.com/office/drawing/2014/main" val="4112994411"/>
                    </a:ext>
                  </a:extLst>
                </a:gridCol>
              </a:tblGrid>
              <a:tr h="1204997"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15.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17.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18.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19.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20.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21.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22.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23.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24.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25.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27.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28.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29.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30.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31.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32.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33.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34.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35.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36.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37.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233755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Pakolliset opinnot ja kielet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8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1758672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Äidinkieli ja kirjallisuus ÄI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1-3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5/7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6/8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353262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Suomi toisena kielenä S2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1-3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5/7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6/8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850395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A-kieli  RU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4616571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B1-kieli  ruotsi RU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9515203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A-kieli  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112959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A-kieli  RA/SA/VE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967065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B2-kieli RA/</a:t>
                      </a:r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SA/VE</a:t>
                      </a:r>
                      <a:endParaRPr lang="fi-FI" sz="1200" b="1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469209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B3-kieli </a:t>
                      </a:r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EA/IA/RA/RU/SA/VE</a:t>
                      </a:r>
                      <a:endParaRPr lang="fi-FI" sz="1200" b="1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7841267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ABC-kurssit IA/VE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5217714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Latina 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086800"/>
                  </a:ext>
                </a:extLst>
              </a:tr>
              <a:tr h="34927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Viro VI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961075"/>
                  </a:ext>
                </a:extLst>
              </a:tr>
            </a:tbl>
          </a:graphicData>
        </a:graphic>
      </p:graphicFrame>
      <p:graphicFrame>
        <p:nvGraphicFramePr>
          <p:cNvPr id="10" name="Taulukko 9"/>
          <p:cNvGraphicFramePr>
            <a:graphicFrameLocks noGrp="1"/>
          </p:cNvGraphicFramePr>
          <p:nvPr/>
        </p:nvGraphicFramePr>
        <p:xfrm>
          <a:off x="8301042" y="5137824"/>
          <a:ext cx="3536948" cy="1367632"/>
        </p:xfrm>
        <a:graphic>
          <a:graphicData uri="http://schemas.openxmlformats.org/drawingml/2006/table">
            <a:tbl>
              <a:tblPr/>
              <a:tblGrid>
                <a:gridCol w="1061084">
                  <a:extLst>
                    <a:ext uri="{9D8B030D-6E8A-4147-A177-3AD203B41FA5}">
                      <a16:colId xmlns:a16="http://schemas.microsoft.com/office/drawing/2014/main" val="724463992"/>
                    </a:ext>
                  </a:extLst>
                </a:gridCol>
                <a:gridCol w="275096">
                  <a:extLst>
                    <a:ext uri="{9D8B030D-6E8A-4147-A177-3AD203B41FA5}">
                      <a16:colId xmlns:a16="http://schemas.microsoft.com/office/drawing/2014/main" val="1391011907"/>
                    </a:ext>
                  </a:extLst>
                </a:gridCol>
                <a:gridCol w="275096">
                  <a:extLst>
                    <a:ext uri="{9D8B030D-6E8A-4147-A177-3AD203B41FA5}">
                      <a16:colId xmlns:a16="http://schemas.microsoft.com/office/drawing/2014/main" val="1189382060"/>
                    </a:ext>
                  </a:extLst>
                </a:gridCol>
                <a:gridCol w="275096">
                  <a:extLst>
                    <a:ext uri="{9D8B030D-6E8A-4147-A177-3AD203B41FA5}">
                      <a16:colId xmlns:a16="http://schemas.microsoft.com/office/drawing/2014/main" val="3137154767"/>
                    </a:ext>
                  </a:extLst>
                </a:gridCol>
                <a:gridCol w="275096">
                  <a:extLst>
                    <a:ext uri="{9D8B030D-6E8A-4147-A177-3AD203B41FA5}">
                      <a16:colId xmlns:a16="http://schemas.microsoft.com/office/drawing/2014/main" val="2812316527"/>
                    </a:ext>
                  </a:extLst>
                </a:gridCol>
                <a:gridCol w="275096">
                  <a:extLst>
                    <a:ext uri="{9D8B030D-6E8A-4147-A177-3AD203B41FA5}">
                      <a16:colId xmlns:a16="http://schemas.microsoft.com/office/drawing/2014/main" val="796711115"/>
                    </a:ext>
                  </a:extLst>
                </a:gridCol>
                <a:gridCol w="275096">
                  <a:extLst>
                    <a:ext uri="{9D8B030D-6E8A-4147-A177-3AD203B41FA5}">
                      <a16:colId xmlns:a16="http://schemas.microsoft.com/office/drawing/2014/main" val="1953898400"/>
                    </a:ext>
                  </a:extLst>
                </a:gridCol>
                <a:gridCol w="275096">
                  <a:extLst>
                    <a:ext uri="{9D8B030D-6E8A-4147-A177-3AD203B41FA5}">
                      <a16:colId xmlns:a16="http://schemas.microsoft.com/office/drawing/2014/main" val="66489254"/>
                    </a:ext>
                  </a:extLst>
                </a:gridCol>
                <a:gridCol w="275096">
                  <a:extLst>
                    <a:ext uri="{9D8B030D-6E8A-4147-A177-3AD203B41FA5}">
                      <a16:colId xmlns:a16="http://schemas.microsoft.com/office/drawing/2014/main" val="1267802717"/>
                    </a:ext>
                  </a:extLst>
                </a:gridCol>
                <a:gridCol w="275096">
                  <a:extLst>
                    <a:ext uri="{9D8B030D-6E8A-4147-A177-3AD203B41FA5}">
                      <a16:colId xmlns:a16="http://schemas.microsoft.com/office/drawing/2014/main" val="2527090307"/>
                    </a:ext>
                  </a:extLst>
                </a:gridCol>
              </a:tblGrid>
              <a:tr h="224035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Selitteet: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118797"/>
                  </a:ext>
                </a:extLst>
              </a:tr>
              <a:tr h="381199">
                <a:tc gridSpan="5"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Pakollinen opintojakso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664104"/>
                  </a:ext>
                </a:extLst>
              </a:tr>
              <a:tr h="381199"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Valtakunnallinen valinnainen opintojakso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609966"/>
                  </a:ext>
                </a:extLst>
              </a:tr>
              <a:tr h="381199">
                <a:tc gridSpan="10"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Koulukohtainen valinnainen opintojakso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136082"/>
                  </a:ext>
                </a:extLst>
              </a:tr>
            </a:tbl>
          </a:graphicData>
        </a:graphic>
      </p:graphicFrame>
      <p:sp>
        <p:nvSpPr>
          <p:cNvPr id="9" name="Nuoli oikealle 8"/>
          <p:cNvSpPr/>
          <p:nvPr/>
        </p:nvSpPr>
        <p:spPr bwMode="auto">
          <a:xfrm>
            <a:off x="7346034" y="5829300"/>
            <a:ext cx="814387" cy="29277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lIns="0" tIns="0" rIns="0" bIns="0"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4757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/>
        </p:nvSpPr>
        <p:spPr>
          <a:xfrm>
            <a:off x="548594" y="873535"/>
            <a:ext cx="749526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i-FI" b="1">
                <a:latin typeface="Cambria" panose="02040503050406030204" pitchFamily="18" charset="0"/>
              </a:rPr>
              <a:t>Matematiikka ja reaaliaineet</a:t>
            </a:r>
            <a:endParaRPr lang="fi-FI" b="1"/>
          </a:p>
        </p:txBody>
      </p:sp>
      <p:graphicFrame>
        <p:nvGraphicFramePr>
          <p:cNvPr id="6" name="Taulukko 5"/>
          <p:cNvGraphicFramePr>
            <a:graphicFrameLocks noGrp="1"/>
          </p:cNvGraphicFramePr>
          <p:nvPr/>
        </p:nvGraphicFramePr>
        <p:xfrm>
          <a:off x="548594" y="1428750"/>
          <a:ext cx="11224303" cy="4929184"/>
        </p:xfrm>
        <a:graphic>
          <a:graphicData uri="http://schemas.openxmlformats.org/drawingml/2006/table">
            <a:tbl>
              <a:tblPr/>
              <a:tblGrid>
                <a:gridCol w="2532664">
                  <a:extLst>
                    <a:ext uri="{9D8B030D-6E8A-4147-A177-3AD203B41FA5}">
                      <a16:colId xmlns:a16="http://schemas.microsoft.com/office/drawing/2014/main" val="908737468"/>
                    </a:ext>
                  </a:extLst>
                </a:gridCol>
                <a:gridCol w="518045">
                  <a:extLst>
                    <a:ext uri="{9D8B030D-6E8A-4147-A177-3AD203B41FA5}">
                      <a16:colId xmlns:a16="http://schemas.microsoft.com/office/drawing/2014/main" val="1701867191"/>
                    </a:ext>
                  </a:extLst>
                </a:gridCol>
                <a:gridCol w="518045">
                  <a:extLst>
                    <a:ext uri="{9D8B030D-6E8A-4147-A177-3AD203B41FA5}">
                      <a16:colId xmlns:a16="http://schemas.microsoft.com/office/drawing/2014/main" val="3677529296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4142767084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16759044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4253344927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4222997819"/>
                    </a:ext>
                  </a:extLst>
                </a:gridCol>
                <a:gridCol w="518045">
                  <a:extLst>
                    <a:ext uri="{9D8B030D-6E8A-4147-A177-3AD203B41FA5}">
                      <a16:colId xmlns:a16="http://schemas.microsoft.com/office/drawing/2014/main" val="3144406451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2977272758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2288003233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3655359452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2092228569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270706375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1327862454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3308998236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2791375820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953011788"/>
                    </a:ext>
                  </a:extLst>
                </a:gridCol>
                <a:gridCol w="259022">
                  <a:extLst>
                    <a:ext uri="{9D8B030D-6E8A-4147-A177-3AD203B41FA5}">
                      <a16:colId xmlns:a16="http://schemas.microsoft.com/office/drawing/2014/main" val="1650622587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81168525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2259772766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1503376186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42070832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2567915790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584205506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1123720017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3812628416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1888010941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2754207087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2919924349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3339114241"/>
                    </a:ext>
                  </a:extLst>
                </a:gridCol>
                <a:gridCol w="268616">
                  <a:extLst>
                    <a:ext uri="{9D8B030D-6E8A-4147-A177-3AD203B41FA5}">
                      <a16:colId xmlns:a16="http://schemas.microsoft.com/office/drawing/2014/main" val="1732573044"/>
                    </a:ext>
                  </a:extLst>
                </a:gridCol>
              </a:tblGrid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MA Lyhyt oppimäärä MAB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300993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MA Pitkä oppimäärä MAA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053820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Biologia BI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2-3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099838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Maantiede 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5760260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Fysiikka FY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447442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Kemia KE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074074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Filosofia FI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3058542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Psykologia 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507351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Historia HI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090559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Yhteiskuntaoppi YH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4156267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Uskonto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771040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Elämänkatsomustieto 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848682"/>
                  </a:ext>
                </a:extLst>
              </a:tr>
              <a:tr h="37916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Terveystieto 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017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811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257189" y="894376"/>
            <a:ext cx="460581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i-FI" b="1">
                <a:latin typeface="Cambria" panose="02040503050406030204" pitchFamily="18" charset="0"/>
              </a:rPr>
              <a:t>Taito- ja taideaineet ja muut valinnaiset </a:t>
            </a:r>
            <a:endParaRPr lang="fi-FI" b="1"/>
          </a:p>
        </p:txBody>
      </p:sp>
      <p:graphicFrame>
        <p:nvGraphicFramePr>
          <p:cNvPr id="4" name="Taulukko 3"/>
          <p:cNvGraphicFramePr>
            <a:graphicFrameLocks noGrp="1"/>
          </p:cNvGraphicFramePr>
          <p:nvPr/>
        </p:nvGraphicFramePr>
        <p:xfrm>
          <a:off x="257189" y="1485905"/>
          <a:ext cx="11429976" cy="4829165"/>
        </p:xfrm>
        <a:graphic>
          <a:graphicData uri="http://schemas.openxmlformats.org/drawingml/2006/table">
            <a:tbl>
              <a:tblPr/>
              <a:tblGrid>
                <a:gridCol w="2245176">
                  <a:extLst>
                    <a:ext uri="{9D8B030D-6E8A-4147-A177-3AD203B41FA5}">
                      <a16:colId xmlns:a16="http://schemas.microsoft.com/office/drawing/2014/main" val="434658490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2198057635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4258088539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1738845581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996635912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014586466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486221544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039814157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468952286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216214016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2773016395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481461226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1856347889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351590345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4243690649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1001683564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2406635694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2646131226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1385729807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4017269725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2183880877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149362048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1025458684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866915672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2570241007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537504599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608222312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1663046109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2783779808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4253360996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668022593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638863007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905915895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120432731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09933069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1198213202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3445497965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1551998769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2717620608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2701878660"/>
                    </a:ext>
                  </a:extLst>
                </a:gridCol>
                <a:gridCol w="229620">
                  <a:extLst>
                    <a:ext uri="{9D8B030D-6E8A-4147-A177-3AD203B41FA5}">
                      <a16:colId xmlns:a16="http://schemas.microsoft.com/office/drawing/2014/main" val="4012205655"/>
                    </a:ext>
                  </a:extLst>
                </a:gridCol>
              </a:tblGrid>
              <a:tr h="272393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Liikunta LI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94422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Musiikki 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A3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133962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Kuvataide KU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A3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752376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Opinto-ohjaus OP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5364317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sng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Muut valinnaiset aineet: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078264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Lukiodiplomit LD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KULD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KÄLD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LILD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MELD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MULD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TALD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ÄI19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121893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Digitaidot DG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9984673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Yrittäjyys- ja työelämätaidot YR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472105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Valmennuskurssit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6035109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Tekstiilityö 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118166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Kansainvälisyyskurssi KV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7444987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Viittomakieli VII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001716"/>
                  </a:ext>
                </a:extLst>
              </a:tr>
              <a:tr h="379731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Temaattiset opinnot 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643129"/>
                  </a:ext>
                </a:extLst>
              </a:tr>
            </a:tbl>
          </a:graphicData>
        </a:graphic>
      </p:graphicFrame>
      <p:graphicFrame>
        <p:nvGraphicFramePr>
          <p:cNvPr id="5" name="Taulukko 4"/>
          <p:cNvGraphicFramePr>
            <a:graphicFrameLocks noGrp="1"/>
          </p:cNvGraphicFramePr>
          <p:nvPr/>
        </p:nvGraphicFramePr>
        <p:xfrm>
          <a:off x="8322157" y="3744545"/>
          <a:ext cx="3194054" cy="1341804"/>
        </p:xfrm>
        <a:graphic>
          <a:graphicData uri="http://schemas.openxmlformats.org/drawingml/2006/table">
            <a:tbl>
              <a:tblPr/>
              <a:tblGrid>
                <a:gridCol w="1469989">
                  <a:extLst>
                    <a:ext uri="{9D8B030D-6E8A-4147-A177-3AD203B41FA5}">
                      <a16:colId xmlns:a16="http://schemas.microsoft.com/office/drawing/2014/main" val="2576176548"/>
                    </a:ext>
                  </a:extLst>
                </a:gridCol>
                <a:gridCol w="244999">
                  <a:extLst>
                    <a:ext uri="{9D8B030D-6E8A-4147-A177-3AD203B41FA5}">
                      <a16:colId xmlns:a16="http://schemas.microsoft.com/office/drawing/2014/main" val="3901669619"/>
                    </a:ext>
                  </a:extLst>
                </a:gridCol>
                <a:gridCol w="244999">
                  <a:extLst>
                    <a:ext uri="{9D8B030D-6E8A-4147-A177-3AD203B41FA5}">
                      <a16:colId xmlns:a16="http://schemas.microsoft.com/office/drawing/2014/main" val="3691119403"/>
                    </a:ext>
                  </a:extLst>
                </a:gridCol>
                <a:gridCol w="244999">
                  <a:extLst>
                    <a:ext uri="{9D8B030D-6E8A-4147-A177-3AD203B41FA5}">
                      <a16:colId xmlns:a16="http://schemas.microsoft.com/office/drawing/2014/main" val="1174797248"/>
                    </a:ext>
                  </a:extLst>
                </a:gridCol>
                <a:gridCol w="244999">
                  <a:extLst>
                    <a:ext uri="{9D8B030D-6E8A-4147-A177-3AD203B41FA5}">
                      <a16:colId xmlns:a16="http://schemas.microsoft.com/office/drawing/2014/main" val="4150101825"/>
                    </a:ext>
                  </a:extLst>
                </a:gridCol>
                <a:gridCol w="244999">
                  <a:extLst>
                    <a:ext uri="{9D8B030D-6E8A-4147-A177-3AD203B41FA5}">
                      <a16:colId xmlns:a16="http://schemas.microsoft.com/office/drawing/2014/main" val="109174043"/>
                    </a:ext>
                  </a:extLst>
                </a:gridCol>
                <a:gridCol w="244999">
                  <a:extLst>
                    <a:ext uri="{9D8B030D-6E8A-4147-A177-3AD203B41FA5}">
                      <a16:colId xmlns:a16="http://schemas.microsoft.com/office/drawing/2014/main" val="2602257124"/>
                    </a:ext>
                  </a:extLst>
                </a:gridCol>
                <a:gridCol w="254071">
                  <a:extLst>
                    <a:ext uri="{9D8B030D-6E8A-4147-A177-3AD203B41FA5}">
                      <a16:colId xmlns:a16="http://schemas.microsoft.com/office/drawing/2014/main" val="1107515733"/>
                    </a:ext>
                  </a:extLst>
                </a:gridCol>
              </a:tblGrid>
              <a:tr h="447268">
                <a:tc gridSpan="7"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Toinen pakollinen valittava KU2/MU2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A3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023255"/>
                  </a:ext>
                </a:extLst>
              </a:tr>
              <a:tr h="447268">
                <a:tc gridSpan="3"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Polkuopinnot KU/LI/MU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255808"/>
                  </a:ext>
                </a:extLst>
              </a:tr>
              <a:tr h="447268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Edustuskuoro MU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9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467577"/>
                  </a:ext>
                </a:extLst>
              </a:tr>
            </a:tbl>
          </a:graphicData>
        </a:graphic>
      </p:graphicFrame>
      <p:sp>
        <p:nvSpPr>
          <p:cNvPr id="9" name="Alanuoli 8"/>
          <p:cNvSpPr/>
          <p:nvPr/>
        </p:nvSpPr>
        <p:spPr bwMode="auto">
          <a:xfrm>
            <a:off x="9286875" y="2828925"/>
            <a:ext cx="514350" cy="671513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lIns="0" tIns="0" rIns="0" bIns="0"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5867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428627" y="458149"/>
            <a:ext cx="607218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i-FI" b="1">
                <a:latin typeface="Cambria" panose="02040503050406030204" pitchFamily="18" charset="0"/>
              </a:rPr>
              <a:t>Opinnot muualta ja Studies in English-opintojaksot</a:t>
            </a:r>
            <a:endParaRPr lang="fi-FI" b="1"/>
          </a:p>
        </p:txBody>
      </p:sp>
      <p:graphicFrame>
        <p:nvGraphicFramePr>
          <p:cNvPr id="6" name="Taulukko 5"/>
          <p:cNvGraphicFramePr>
            <a:graphicFrameLocks noGrp="1"/>
          </p:cNvGraphicFramePr>
          <p:nvPr/>
        </p:nvGraphicFramePr>
        <p:xfrm>
          <a:off x="428621" y="1071570"/>
          <a:ext cx="10972810" cy="5032946"/>
        </p:xfrm>
        <a:graphic>
          <a:graphicData uri="http://schemas.openxmlformats.org/drawingml/2006/table">
            <a:tbl>
              <a:tblPr/>
              <a:tblGrid>
                <a:gridCol w="3400021">
                  <a:extLst>
                    <a:ext uri="{9D8B030D-6E8A-4147-A177-3AD203B41FA5}">
                      <a16:colId xmlns:a16="http://schemas.microsoft.com/office/drawing/2014/main" val="393258532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4193157916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2045326670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2216154154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14860920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177573094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535217669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2692919534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258517834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635246995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3467092330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1382462752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890356196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844208620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4292700757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2482818304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4130929044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121148990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2256774359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1915781564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4186218889"/>
                    </a:ext>
                  </a:extLst>
                </a:gridCol>
                <a:gridCol w="360609">
                  <a:extLst>
                    <a:ext uri="{9D8B030D-6E8A-4147-A177-3AD203B41FA5}">
                      <a16:colId xmlns:a16="http://schemas.microsoft.com/office/drawing/2014/main" val="1598445965"/>
                    </a:ext>
                  </a:extLst>
                </a:gridCol>
              </a:tblGrid>
              <a:tr h="542918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Opinnot muualta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373791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Urheiluakatemia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7914285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Musiikkiopisto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9467812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Taiteen perusopetus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070093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Korkekouluopinnot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9E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1318196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Ajokortti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2234001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Vaihto-opiskelijana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66668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Muut opinnot muualla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##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B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0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051349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Studies in English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A3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716395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962324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Geography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334438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Physics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00182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Chemistry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208688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Psychology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4192656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History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858964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Religion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6069558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27217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Music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8952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 fontAlgn="b"/>
                      <a:r>
                        <a:rPr lang="fi-FI" sz="12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</a:t>
                      </a:r>
                      <a:r>
                        <a:rPr lang="fi-FI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Technology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3030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66367"/>
                  </a:ext>
                </a:extLst>
              </a:tr>
            </a:tbl>
          </a:graphicData>
        </a:graphic>
      </p:graphicFrame>
      <p:sp>
        <p:nvSpPr>
          <p:cNvPr id="10" name="Nuoli oikealle 9"/>
          <p:cNvSpPr/>
          <p:nvPr/>
        </p:nvSpPr>
        <p:spPr bwMode="auto">
          <a:xfrm>
            <a:off x="8443913" y="4986338"/>
            <a:ext cx="285750" cy="1143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endParaRPr lang="fi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3877377-947C-FFD2-E559-A1541112ACE4}"/>
              </a:ext>
            </a:extLst>
          </p:cNvPr>
          <p:cNvSpPr txBox="1"/>
          <p:nvPr/>
        </p:nvSpPr>
        <p:spPr>
          <a:xfrm>
            <a:off x="5396612" y="4304824"/>
            <a:ext cx="6094602" cy="147732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Pakolliset opinnot 94/102 op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Valinnaiset opinnot 20 op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+ muita opintoja (Yhteislyseon uusi OPS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   valmistumassa)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</a:t>
            </a: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= 150 op (lukion oppimäärä)</a:t>
            </a:r>
          </a:p>
        </p:txBody>
      </p:sp>
    </p:spTree>
    <p:extLst>
      <p:ext uri="{BB962C8B-B14F-4D97-AF65-F5344CB8AC3E}">
        <p14:creationId xmlns:p14="http://schemas.microsoft.com/office/powerpoint/2010/main" val="3818884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BA604F-51CA-7A07-2C80-87F9A7A13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419" y="193084"/>
            <a:ext cx="10058400" cy="1609344"/>
          </a:xfrm>
        </p:spPr>
        <p:txBody>
          <a:bodyPr/>
          <a:lstStyle/>
          <a:p>
            <a:pPr algn="ctr"/>
            <a:r>
              <a:rPr lang="fi-FI" b="1" dirty="0">
                <a:latin typeface="Aptos" panose="020B0004020202020204" pitchFamily="34" charset="0"/>
              </a:rPr>
              <a:t>TÄNÄÄN: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EB6CBF-F1EE-3CD0-7582-B5883F6AF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2895" y="1605765"/>
            <a:ext cx="4754880" cy="640080"/>
          </a:xfrm>
        </p:spPr>
        <p:txBody>
          <a:bodyPr>
            <a:normAutofit/>
          </a:bodyPr>
          <a:lstStyle/>
          <a:p>
            <a:pPr algn="ctr"/>
            <a:r>
              <a:rPr lang="fi-FI" sz="3200" dirty="0">
                <a:latin typeface="Aptos" panose="020B0004020202020204" pitchFamily="34" charset="0"/>
              </a:rPr>
              <a:t>OSA 1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6732AC6-0D35-C5FB-8A6D-2575C096F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2895" y="2309324"/>
            <a:ext cx="4754880" cy="2172761"/>
          </a:xfrm>
        </p:spPr>
        <p:txBody>
          <a:bodyPr/>
          <a:lstStyle/>
          <a:p>
            <a:pPr marL="0" indent="0">
              <a:buNone/>
            </a:pPr>
            <a:r>
              <a:rPr lang="fi-FI" dirty="0">
                <a:latin typeface="Aptos" panose="020B0004020202020204" pitchFamily="34" charset="0"/>
              </a:rPr>
              <a:t>- </a:t>
            </a:r>
            <a:r>
              <a:rPr lang="fi-FI" sz="2400" dirty="0">
                <a:latin typeface="Aptos" panose="020B0004020202020204" pitchFamily="34" charset="0"/>
              </a:rPr>
              <a:t>Opon valintainfo</a:t>
            </a:r>
          </a:p>
          <a:p>
            <a:pPr>
              <a:buFontTx/>
              <a:buChar char="-"/>
            </a:pPr>
            <a:r>
              <a:rPr lang="fi-FI" sz="2400" dirty="0">
                <a:latin typeface="Aptos" panose="020B0004020202020204" pitchFamily="34" charset="0"/>
              </a:rPr>
              <a:t>tavoitteena saada </a:t>
            </a:r>
            <a:r>
              <a:rPr lang="fi-FI" sz="2400" b="1" dirty="0">
                <a:latin typeface="Aptos" panose="020B0004020202020204" pitchFamily="34" charset="0"/>
              </a:rPr>
              <a:t>1.jakson </a:t>
            </a:r>
            <a:r>
              <a:rPr lang="fi-FI" sz="2400" dirty="0">
                <a:latin typeface="Aptos" panose="020B0004020202020204" pitchFamily="34" charset="0"/>
              </a:rPr>
              <a:t>lukujärjestys valmiiksi Wilmaan</a:t>
            </a:r>
          </a:p>
          <a:p>
            <a:pPr>
              <a:buFontTx/>
              <a:buChar char="-"/>
            </a:pPr>
            <a:r>
              <a:rPr lang="fi-FI" sz="2400" dirty="0">
                <a:latin typeface="Aptos" panose="020B0004020202020204" pitchFamily="34" charset="0"/>
              </a:rPr>
              <a:t>Alustavaa suunnittelua koko lukuvuoden valintoihin</a:t>
            </a:r>
          </a:p>
          <a:p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8B022AB-34EE-E66C-B7D5-BC12E7578B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1939" y="1735836"/>
            <a:ext cx="4754880" cy="640080"/>
          </a:xfrm>
        </p:spPr>
        <p:txBody>
          <a:bodyPr>
            <a:normAutofit/>
          </a:bodyPr>
          <a:lstStyle/>
          <a:p>
            <a:pPr algn="ctr"/>
            <a:r>
              <a:rPr lang="fi-FI" sz="3600" dirty="0">
                <a:latin typeface="Aptos" panose="020B0004020202020204" pitchFamily="34" charset="0"/>
              </a:rPr>
              <a:t>OSA 2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1FF9306-81DE-368F-25BD-6A7D297C05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227" y="2375916"/>
            <a:ext cx="4754880" cy="3291840"/>
          </a:xfrm>
        </p:spPr>
        <p:txBody>
          <a:bodyPr/>
          <a:lstStyle/>
          <a:p>
            <a:pPr>
              <a:buFontTx/>
              <a:buChar char="-"/>
            </a:pPr>
            <a:r>
              <a:rPr lang="fi-FI" sz="2400" dirty="0">
                <a:latin typeface="Aptos" panose="020B0004020202020204" pitchFamily="34" charset="0"/>
              </a:rPr>
              <a:t>Tutoreiden Wilma-opastus</a:t>
            </a:r>
          </a:p>
          <a:p>
            <a:pPr>
              <a:buFontTx/>
              <a:buChar char="-"/>
            </a:pPr>
            <a:r>
              <a:rPr lang="fi-FI" sz="2400" dirty="0">
                <a:latin typeface="Aptos" panose="020B0004020202020204" pitchFamily="34" charset="0"/>
              </a:rPr>
              <a:t>tutustumista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23CCE4D-4B2D-A178-2D65-B20C4A827CB5}"/>
              </a:ext>
            </a:extLst>
          </p:cNvPr>
          <p:cNvSpPr txBox="1"/>
          <p:nvPr/>
        </p:nvSpPr>
        <p:spPr>
          <a:xfrm>
            <a:off x="837140" y="5055573"/>
            <a:ext cx="105177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latin typeface="Aptos" panose="020B0004020202020204" pitchFamily="34" charset="0"/>
              </a:rPr>
              <a:t>TULOSSA: </a:t>
            </a:r>
          </a:p>
          <a:p>
            <a:pPr algn="ctr"/>
            <a:r>
              <a:rPr lang="fi-FI" sz="2400" dirty="0">
                <a:latin typeface="Aptos" panose="020B0004020202020204" pitchFamily="34" charset="0"/>
              </a:rPr>
              <a:t>- Ensi viikon opotunneilla tehdään yhdessä valinnat kaikkiin </a:t>
            </a:r>
            <a:r>
              <a:rPr lang="fi-FI" sz="3200" dirty="0">
                <a:latin typeface="Aptos" panose="020B0004020202020204" pitchFamily="34" charset="0"/>
              </a:rPr>
              <a:t>ensimmäisen</a:t>
            </a:r>
            <a:r>
              <a:rPr lang="fi-FI" sz="2400" dirty="0">
                <a:latin typeface="Aptos" panose="020B0004020202020204" pitchFamily="34" charset="0"/>
              </a:rPr>
              <a:t> lukuvuoden periodeihin</a:t>
            </a:r>
            <a:endParaRPr lang="fi-FI" sz="2000" dirty="0">
              <a:latin typeface="Aptos" panose="020B0004020202020204" pitchFamily="34" charset="0"/>
            </a:endParaRPr>
          </a:p>
        </p:txBody>
      </p:sp>
      <p:sp>
        <p:nvSpPr>
          <p:cNvPr id="8" name="Kuvaselitepilvi 4">
            <a:extLst>
              <a:ext uri="{FF2B5EF4-FFF2-40B4-BE49-F238E27FC236}">
                <a16:creationId xmlns:a16="http://schemas.microsoft.com/office/drawing/2014/main" id="{FB819E62-B7B3-1683-DEAC-8F05D7DE4FF0}"/>
              </a:ext>
            </a:extLst>
          </p:cNvPr>
          <p:cNvSpPr/>
          <p:nvPr/>
        </p:nvSpPr>
        <p:spPr>
          <a:xfrm rot="1106289">
            <a:off x="8536690" y="3602036"/>
            <a:ext cx="3485944" cy="163677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rgbClr val="FF0066"/>
                </a:solidFill>
              </a:rPr>
              <a:t>Muistathan, että opo auttaa aina</a:t>
            </a:r>
            <a:r>
              <a:rPr lang="fi-FI" sz="2400" dirty="0">
                <a:solidFill>
                  <a:srgbClr val="FF0066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62625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D2AB1F-7A0E-1526-3002-4C7EF0986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71213"/>
          </a:xfrm>
        </p:spPr>
        <p:txBody>
          <a:bodyPr/>
          <a:lstStyle/>
          <a:p>
            <a:pPr algn="ctr"/>
            <a:r>
              <a:rPr lang="fi-FI" b="1" dirty="0" err="1">
                <a:latin typeface="Aptos" panose="020B0004020202020204" pitchFamily="34" charset="0"/>
              </a:rPr>
              <a:t>LUKIo</a:t>
            </a:r>
            <a:r>
              <a:rPr lang="fi-FI" b="1" dirty="0">
                <a:latin typeface="Aptos" panose="020B0004020202020204" pitchFamily="34" charset="0"/>
              </a:rPr>
              <a:t> ja opintopisteet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33CDDB9-0A6F-C59D-6C20-D9FC555FD6A0}"/>
              </a:ext>
            </a:extLst>
          </p:cNvPr>
          <p:cNvSpPr txBox="1"/>
          <p:nvPr/>
        </p:nvSpPr>
        <p:spPr>
          <a:xfrm>
            <a:off x="1678675" y="1864031"/>
            <a:ext cx="2320120" cy="38779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fi-FI" sz="3200" b="1" dirty="0">
                <a:latin typeface="Aptos" panose="020B0004020202020204" pitchFamily="34" charset="0"/>
              </a:rPr>
              <a:t>VUOSI</a:t>
            </a:r>
          </a:p>
          <a:p>
            <a:pPr marL="342900" indent="-342900" algn="ctr">
              <a:buAutoNum type="arabicPeriod"/>
            </a:pPr>
            <a:endParaRPr lang="fi-FI" sz="2400" b="1" dirty="0">
              <a:latin typeface="Aptos" panose="020B0004020202020204" pitchFamily="34" charset="0"/>
            </a:endParaRPr>
          </a:p>
          <a:p>
            <a:pPr algn="ctr"/>
            <a:r>
              <a:rPr lang="fi-FI" sz="2800" b="1" dirty="0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</a:rPr>
              <a:t>60 OP</a:t>
            </a: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algn="ctr"/>
            <a:r>
              <a:rPr lang="fi-FI" sz="2400" b="1" dirty="0">
                <a:latin typeface="Aptos" panose="020B0004020202020204" pitchFamily="34" charset="0"/>
              </a:rPr>
              <a:t>12 OP/periodi</a:t>
            </a: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algn="ctr"/>
            <a:r>
              <a:rPr lang="fi-FI" sz="2400" b="1" dirty="0">
                <a:latin typeface="Aptos" panose="020B0004020202020204" pitchFamily="34" charset="0"/>
              </a:rPr>
              <a:t>ELI 6 VALINTAA</a:t>
            </a:r>
          </a:p>
          <a:p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130FCBED-4331-9B97-BF3A-D86C253582E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13927" y="1864031"/>
            <a:ext cx="2320120" cy="39395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fi-FI" sz="3200" b="1" dirty="0">
                <a:latin typeface="Aptos" panose="020B0004020202020204" pitchFamily="34" charset="0"/>
              </a:rPr>
              <a:t>2. VUOSI</a:t>
            </a:r>
          </a:p>
          <a:p>
            <a:pPr marL="0" indent="0" algn="ctr">
              <a:buNone/>
            </a:pPr>
            <a:endParaRPr lang="fi-FI" sz="2400" b="1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fi-FI" sz="2800" b="1" dirty="0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</a:rPr>
              <a:t>60 OP</a:t>
            </a: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fi-FI" sz="2400" b="1" dirty="0">
                <a:latin typeface="Aptos" panose="020B0004020202020204" pitchFamily="34" charset="0"/>
              </a:rPr>
              <a:t>12 OP/periodi</a:t>
            </a: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fi-FI" sz="2400" b="1" dirty="0">
                <a:latin typeface="Aptos" panose="020B0004020202020204" pitchFamily="34" charset="0"/>
              </a:rPr>
              <a:t>ELI 6 VALINTAA</a:t>
            </a:r>
            <a:endParaRPr lang="fi-FI" dirty="0"/>
          </a:p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040E22FD-905C-30FD-9554-FFAE1E56AA41}"/>
              </a:ext>
            </a:extLst>
          </p:cNvPr>
          <p:cNvSpPr txBox="1"/>
          <p:nvPr/>
        </p:nvSpPr>
        <p:spPr>
          <a:xfrm>
            <a:off x="7612702" y="1864031"/>
            <a:ext cx="2800539" cy="38779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i-FI" sz="3200" b="1" dirty="0">
                <a:latin typeface="Aptos" panose="020B0004020202020204" pitchFamily="34" charset="0"/>
              </a:rPr>
              <a:t>3. VUOSI</a:t>
            </a: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algn="ctr"/>
            <a:r>
              <a:rPr lang="fi-FI" sz="2800" b="1" dirty="0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</a:rPr>
              <a:t>30 OP</a:t>
            </a: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algn="ctr"/>
            <a:r>
              <a:rPr lang="fi-FI" sz="2400" b="1" dirty="0">
                <a:latin typeface="Aptos" panose="020B0004020202020204" pitchFamily="34" charset="0"/>
              </a:rPr>
              <a:t> 10 OP/periodi</a:t>
            </a:r>
          </a:p>
          <a:p>
            <a:pPr algn="ctr"/>
            <a:r>
              <a:rPr lang="fi-FI" sz="2400" b="1" dirty="0">
                <a:latin typeface="Aptos" panose="020B0004020202020204" pitchFamily="34" charset="0"/>
              </a:rPr>
              <a:t>(</a:t>
            </a:r>
            <a:r>
              <a:rPr lang="fi-FI" sz="2400" b="1" dirty="0" err="1">
                <a:latin typeface="Aptos" panose="020B0004020202020204" pitchFamily="34" charset="0"/>
              </a:rPr>
              <a:t>Huom</a:t>
            </a:r>
            <a:r>
              <a:rPr lang="fi-FI" sz="2400" b="1" dirty="0">
                <a:latin typeface="Aptos" panose="020B0004020202020204" pitchFamily="34" charset="0"/>
              </a:rPr>
              <a:t>! 3 periodia)</a:t>
            </a:r>
          </a:p>
          <a:p>
            <a:pPr algn="ctr"/>
            <a:endParaRPr lang="fi-FI" sz="2400" b="1" dirty="0">
              <a:latin typeface="Aptos" panose="020B0004020202020204" pitchFamily="34" charset="0"/>
            </a:endParaRPr>
          </a:p>
          <a:p>
            <a:pPr algn="ctr"/>
            <a:r>
              <a:rPr lang="fi-FI" sz="2400" b="1" dirty="0">
                <a:latin typeface="Aptos" panose="020B0004020202020204" pitchFamily="34" charset="0"/>
              </a:rPr>
              <a:t>ELI 5 VALINTAA</a:t>
            </a:r>
          </a:p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6DB3A40C-ADED-CB2D-A7BE-CD9099159CEE}"/>
              </a:ext>
            </a:extLst>
          </p:cNvPr>
          <p:cNvSpPr txBox="1"/>
          <p:nvPr/>
        </p:nvSpPr>
        <p:spPr>
          <a:xfrm>
            <a:off x="1528550" y="6050202"/>
            <a:ext cx="91030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fi-FI" sz="1800" dirty="0">
                <a:latin typeface="Aptos" panose="020B0004020202020204" pitchFamily="34" charset="0"/>
              </a:rPr>
              <a:t>Opintoja voit myös pidentää 3,5 - 4 -vuoteen </a:t>
            </a:r>
            <a:r>
              <a:rPr lang="fi-FI" sz="1800" dirty="0"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</a:p>
          <a:p>
            <a:pPr algn="ctr" eaLnBrk="1" hangingPunct="1"/>
            <a:r>
              <a:rPr lang="fi-FI" sz="1800" dirty="0">
                <a:latin typeface="Aptos" panose="020B0004020202020204" pitchFamily="34" charset="0"/>
              </a:rPr>
              <a:t>Edellyttää keskustelua ja opintojen tarkempaa suunnittelua opinto-ohjaajan kanssa</a:t>
            </a:r>
          </a:p>
        </p:txBody>
      </p:sp>
    </p:spTree>
    <p:extLst>
      <p:ext uri="{BB962C8B-B14F-4D97-AF65-F5344CB8AC3E}">
        <p14:creationId xmlns:p14="http://schemas.microsoft.com/office/powerpoint/2010/main" val="3519966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5ABA32-432D-2118-5D27-8F5F370D0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3212357" y="2766218"/>
            <a:ext cx="7750277" cy="1325563"/>
          </a:xfrm>
        </p:spPr>
        <p:txBody>
          <a:bodyPr>
            <a:normAutofit/>
          </a:bodyPr>
          <a:lstStyle/>
          <a:p>
            <a:pPr algn="ctr"/>
            <a:r>
              <a:rPr lang="fi-FI" sz="2400" dirty="0">
                <a:latin typeface="Aptos" panose="020B0004020202020204" pitchFamily="34" charset="0"/>
                <a:hlinkClick r:id="rId3"/>
              </a:rPr>
              <a:t>OPINNOT VUOSITTAIN</a:t>
            </a:r>
            <a:endParaRPr lang="fi-FI" sz="2400" dirty="0">
              <a:latin typeface="Aptos" panose="020B0004020202020204" pitchFamily="34" charset="0"/>
            </a:endParaRP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39D771B-D01E-8D0A-81F0-18883E842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32405" t="20409" r="11761" b="5703"/>
          <a:stretch/>
        </p:blipFill>
        <p:spPr>
          <a:xfrm>
            <a:off x="2050026" y="0"/>
            <a:ext cx="8777230" cy="6530499"/>
          </a:xfrm>
        </p:spPr>
      </p:pic>
    </p:spTree>
    <p:extLst>
      <p:ext uri="{BB962C8B-B14F-4D97-AF65-F5344CB8AC3E}">
        <p14:creationId xmlns:p14="http://schemas.microsoft.com/office/powerpoint/2010/main" val="4209263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0DB7D-E046-B81B-085C-B5950F75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3A0BE8-7251-2CEB-1D85-65D3ED5A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250424" cy="1609344"/>
          </a:xfrm>
        </p:spPr>
        <p:txBody>
          <a:bodyPr>
            <a:normAutofit/>
          </a:bodyPr>
          <a:lstStyle/>
          <a:p>
            <a:pPr algn="ctr"/>
            <a:r>
              <a:rPr lang="fi-FI" sz="4000" b="1" dirty="0">
                <a:latin typeface="Aptos" panose="020B0004020202020204" pitchFamily="34" charset="0"/>
              </a:rPr>
              <a:t>MISTÄ LÖYDÄN OPINTOJAKSOKUVAUKSET?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28F9125-C83D-475C-3D57-3A50BCDE8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483" y="1920240"/>
            <a:ext cx="4754880" cy="640080"/>
          </a:xfrm>
        </p:spPr>
        <p:txBody>
          <a:bodyPr>
            <a:normAutofit fontScale="85000" lnSpcReduction="20000"/>
          </a:bodyPr>
          <a:lstStyle/>
          <a:p>
            <a:r>
              <a:rPr lang="fi-FI" sz="2800" dirty="0">
                <a:latin typeface="Aptos" panose="020B0004020202020204" pitchFamily="34" charset="0"/>
              </a:rPr>
              <a:t>WILMAN OPETUSSUUNNITELMA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4AFD7C0-47FE-9342-E063-1222CF667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332" y="2743200"/>
            <a:ext cx="4754880" cy="1609344"/>
          </a:xfrm>
        </p:spPr>
        <p:txBody>
          <a:bodyPr>
            <a:normAutofit/>
          </a:bodyPr>
          <a:lstStyle/>
          <a:p>
            <a:r>
              <a:rPr lang="fi-FI" dirty="0">
                <a:latin typeface="Aptos" panose="020B0004020202020204" pitchFamily="34" charset="0"/>
              </a:rPr>
              <a:t>Wilman opetussuunnitelma –välilehti </a:t>
            </a:r>
          </a:p>
          <a:p>
            <a:pPr marL="0" indent="0">
              <a:buNone/>
            </a:pP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</a:t>
            </a:r>
            <a:r>
              <a:rPr lang="fi-FI" dirty="0">
                <a:latin typeface="Aptos" panose="020B0004020202020204" pitchFamily="34" charset="0"/>
              </a:rPr>
              <a:t>Lops21 KYL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Sisältökuvaukset oppiaineittain</a:t>
            </a:r>
          </a:p>
          <a:p>
            <a:pPr>
              <a:buFont typeface="Wingdings" panose="05000000000000000000" pitchFamily="2" charset="2"/>
              <a:buChar char="à"/>
            </a:pPr>
            <a:endParaRPr lang="fi-FI" sz="2400" dirty="0">
              <a:latin typeface="Aptos" panose="020B0004020202020204" pitchFamily="34" charset="0"/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0129B57-1347-5731-B8FB-23CE8AB1E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46613" y="1947672"/>
            <a:ext cx="4754880" cy="640080"/>
          </a:xfrm>
        </p:spPr>
        <p:txBody>
          <a:bodyPr>
            <a:normAutofit fontScale="85000" lnSpcReduction="20000"/>
          </a:bodyPr>
          <a:lstStyle/>
          <a:p>
            <a:r>
              <a:rPr lang="fi-FI" sz="2800" dirty="0">
                <a:latin typeface="Aptos" panose="020B0004020202020204" pitchFamily="34" charset="0"/>
              </a:rPr>
              <a:t>KYL-VALINTAOPAS PEDA.NETISTÄ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C3D0373-8C00-8E78-4049-0BE79589CE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46613" y="2706624"/>
            <a:ext cx="4754880" cy="1947672"/>
          </a:xfrm>
        </p:spPr>
        <p:txBody>
          <a:bodyPr>
            <a:normAutofit/>
          </a:bodyPr>
          <a:lstStyle/>
          <a:p>
            <a:r>
              <a:rPr lang="fi-FI" dirty="0">
                <a:latin typeface="Aptos" panose="020B0004020202020204" pitchFamily="34" charset="0"/>
              </a:rPr>
              <a:t>KYL-Peda.net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Hakijalle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Kouvolan Yhteislyseon valintaopas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latin typeface="Aptos" panose="020B0004020202020204" pitchFamily="34" charset="0"/>
                <a:sym typeface="Wingdings" panose="05000000000000000000" pitchFamily="2" charset="2"/>
              </a:rPr>
              <a:t>Sisältökuvaukset s. 6- </a:t>
            </a:r>
            <a:endParaRPr lang="fi-FI" dirty="0">
              <a:latin typeface="Aptos" panose="020B0004020202020204" pitchFamily="34" charset="0"/>
            </a:endParaRPr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9023FD2-35C4-F2E5-AA91-35C758D7C76B}"/>
              </a:ext>
            </a:extLst>
          </p:cNvPr>
          <p:cNvSpPr txBox="1">
            <a:spLocks/>
          </p:cNvSpPr>
          <p:nvPr/>
        </p:nvSpPr>
        <p:spPr>
          <a:xfrm>
            <a:off x="1790132" y="4754061"/>
            <a:ext cx="8981500" cy="160934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3494BA">
                    <a:lumMod val="7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TEHTÄVÄ:</a:t>
            </a:r>
            <a:endParaRPr lang="fi-FI" sz="2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sz="2400" dirty="0">
                <a:latin typeface="Aptos" panose="020B0004020202020204" pitchFamily="34" charset="0"/>
              </a:rPr>
              <a:t>Valitse yksi oppiaine ja tutustu yhteen valtakunnalliseen tai koulukohtaiseen valinnaiseen. Esittele kuvaus kaverille. </a:t>
            </a:r>
          </a:p>
        </p:txBody>
      </p:sp>
    </p:spTree>
    <p:extLst>
      <p:ext uri="{BB962C8B-B14F-4D97-AF65-F5344CB8AC3E}">
        <p14:creationId xmlns:p14="http://schemas.microsoft.com/office/powerpoint/2010/main" val="3982543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8E2D3-882E-3CC7-9904-1AEFFB1CC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20929F-3AB7-9344-D2CD-C488FB702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250424" cy="1609344"/>
          </a:xfrm>
        </p:spPr>
        <p:txBody>
          <a:bodyPr>
            <a:normAutofit/>
          </a:bodyPr>
          <a:lstStyle/>
          <a:p>
            <a:pPr algn="ctr"/>
            <a:r>
              <a:rPr lang="fi-FI" sz="4000" b="1" dirty="0">
                <a:latin typeface="Aptos" panose="020B0004020202020204" pitchFamily="34" charset="0"/>
              </a:rPr>
              <a:t>OPINTOTARJOTIN	WILMAN TARJOTIN</a:t>
            </a:r>
          </a:p>
        </p:txBody>
      </p:sp>
      <p:pic>
        <p:nvPicPr>
          <p:cNvPr id="21" name="Sisällön paikkamerkki 20">
            <a:extLst>
              <a:ext uri="{FF2B5EF4-FFF2-40B4-BE49-F238E27FC236}">
                <a16:creationId xmlns:a16="http://schemas.microsoft.com/office/drawing/2014/main" id="{84B4DBDE-76D1-C0DF-405E-76A14E86EF1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280490" y="2093976"/>
            <a:ext cx="8654250" cy="45262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Sisällön paikkamerkki 16">
            <a:extLst>
              <a:ext uri="{FF2B5EF4-FFF2-40B4-BE49-F238E27FC236}">
                <a16:creationId xmlns:a16="http://schemas.microsoft.com/office/drawing/2014/main" id="{8F9EA510-54E0-5C58-4F1C-230033913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6216" y="2552164"/>
            <a:ext cx="4754880" cy="4177819"/>
          </a:xfrm>
        </p:spPr>
        <p:txBody>
          <a:bodyPr>
            <a:normAutofit lnSpcReduction="10000"/>
          </a:bodyPr>
          <a:lstStyle/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>
              <a:latin typeface="Aptos" panose="020B0004020202020204" pitchFamily="34" charset="0"/>
              <a:hlinkClick r:id="rId3"/>
            </a:endParaRPr>
          </a:p>
          <a:p>
            <a:endParaRPr lang="fi-FI" dirty="0">
              <a:latin typeface="Aptos" panose="020B0004020202020204" pitchFamily="34" charset="0"/>
              <a:hlinkClick r:id="rId3"/>
            </a:endParaRPr>
          </a:p>
          <a:p>
            <a:r>
              <a:rPr lang="fi-FI" dirty="0">
                <a:latin typeface="Aptos" panose="020B0004020202020204" pitchFamily="34" charset="0"/>
                <a:hlinkClick r:id="rId3"/>
              </a:rPr>
              <a:t>Linkki tarjottimeen </a:t>
            </a:r>
            <a:endParaRPr lang="fi-FI" dirty="0">
              <a:latin typeface="Aptos" panose="020B0004020202020204" pitchFamily="34" charset="0"/>
            </a:endParaRP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8FA44838-A65F-3560-E585-09AD23D23C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52" y="2020824"/>
            <a:ext cx="2359672" cy="3820422"/>
          </a:xfrm>
          <a:prstGeom prst="rect">
            <a:avLst/>
          </a:prstGeom>
        </p:spPr>
      </p:pic>
      <p:sp>
        <p:nvSpPr>
          <p:cNvPr id="24" name="Nuoli: Oikea 23">
            <a:extLst>
              <a:ext uri="{FF2B5EF4-FFF2-40B4-BE49-F238E27FC236}">
                <a16:creationId xmlns:a16="http://schemas.microsoft.com/office/drawing/2014/main" id="{391C29C0-62B8-02EE-47F1-44584D35B2AE}"/>
              </a:ext>
            </a:extLst>
          </p:cNvPr>
          <p:cNvSpPr/>
          <p:nvPr/>
        </p:nvSpPr>
        <p:spPr>
          <a:xfrm>
            <a:off x="2731589" y="2392595"/>
            <a:ext cx="583471" cy="2183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8590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DB6D85E-A7EE-CE24-3BBE-EDFBD26E2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8869680" cy="4050792"/>
          </a:xfrm>
        </p:spPr>
        <p:txBody>
          <a:bodyPr>
            <a:normAutofit/>
          </a:bodyPr>
          <a:lstStyle/>
          <a:p>
            <a:r>
              <a:rPr lang="fi-FI" sz="2400" b="1" dirty="0">
                <a:latin typeface="Aptos" panose="020B0004020202020204" pitchFamily="34" charset="0"/>
              </a:rPr>
              <a:t>1. periodin lukujärjestys </a:t>
            </a:r>
            <a:r>
              <a:rPr lang="fi-FI" sz="2400" dirty="0">
                <a:latin typeface="Aptos" panose="020B0004020202020204" pitchFamily="34" charset="0"/>
              </a:rPr>
              <a:t>– </a:t>
            </a:r>
            <a:r>
              <a:rPr lang="fi-FI" sz="2400" dirty="0" err="1">
                <a:latin typeface="Aptos" panose="020B0004020202020204" pitchFamily="34" charset="0"/>
              </a:rPr>
              <a:t>väh</a:t>
            </a:r>
            <a:r>
              <a:rPr lang="fi-FI" sz="2400" dirty="0">
                <a:latin typeface="Aptos" panose="020B0004020202020204" pitchFamily="34" charset="0"/>
              </a:rPr>
              <a:t>. 6 opintojaksovalintaa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400" dirty="0">
                <a:latin typeface="Aptos" panose="020B0004020202020204" pitchFamily="34" charset="0"/>
                <a:sym typeface="Wingdings" panose="05000000000000000000" pitchFamily="2" charset="2"/>
              </a:rPr>
              <a:t> Ne on aikalailla teille jo valittu valmiiksi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400" dirty="0">
                <a:latin typeface="Aptos" panose="020B0004020202020204" pitchFamily="34" charset="0"/>
                <a:sym typeface="Wingdings" panose="05000000000000000000" pitchFamily="2" charset="2"/>
              </a:rPr>
              <a:t> Nyt lähinnä täytetään 2. tuntipaikka, jos siellä olisi vielä tarjolla sinulle jotakin mielenkiintoista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400" dirty="0">
                <a:latin typeface="Aptos" panose="020B0004020202020204" pitchFamily="34" charset="0"/>
                <a:sym typeface="Wingdings" panose="05000000000000000000" pitchFamily="2" charset="2"/>
              </a:rPr>
              <a:t>HUOM! Valintoja voi myös tehdä vielä A, B ja C -palkkeihin</a:t>
            </a:r>
            <a:endParaRPr lang="fi-FI" dirty="0">
              <a:latin typeface="Aptos" panose="020B0004020202020204" pitchFamily="34" charset="0"/>
            </a:endParaRP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FA446852-DF65-460F-B1B7-1E0743CD3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250424" cy="1609344"/>
          </a:xfrm>
        </p:spPr>
        <p:txBody>
          <a:bodyPr>
            <a:normAutofit/>
          </a:bodyPr>
          <a:lstStyle/>
          <a:p>
            <a:pPr algn="ctr"/>
            <a:r>
              <a:rPr lang="fi-FI" sz="4000" b="1" dirty="0">
                <a:latin typeface="Aptos" panose="020B0004020202020204" pitchFamily="34" charset="0"/>
              </a:rPr>
              <a:t>1. PERIODIN LUKUJÄRJESTYS VALMIINA SU 16.8.</a:t>
            </a:r>
          </a:p>
        </p:txBody>
      </p:sp>
    </p:spTree>
    <p:extLst>
      <p:ext uri="{BB962C8B-B14F-4D97-AF65-F5344CB8AC3E}">
        <p14:creationId xmlns:p14="http://schemas.microsoft.com/office/powerpoint/2010/main" val="3738447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9C87A8-C2D9-591B-798E-BE107CDCC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65" y="34058"/>
            <a:ext cx="10058400" cy="1609344"/>
          </a:xfrm>
        </p:spPr>
        <p:txBody>
          <a:bodyPr/>
          <a:lstStyle/>
          <a:p>
            <a:pPr algn="ctr"/>
            <a:r>
              <a:rPr lang="fi-FI" b="1" dirty="0">
                <a:latin typeface="Aptos" panose="020B0004020202020204" pitchFamily="34" charset="0"/>
              </a:rPr>
              <a:t>Tarjolla 2. tuntipaikalle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016C34-0255-DFB4-AB27-E5C991E26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365" y="1643402"/>
            <a:ext cx="11131826" cy="47722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2200" b="1" dirty="0">
                <a:latin typeface="Aptos" panose="020B0004020202020204" pitchFamily="34" charset="0"/>
              </a:rPr>
              <a:t>SEURAAVISTA ARVIONTI S = SUORITUSMERKINTÄ</a:t>
            </a:r>
          </a:p>
          <a:p>
            <a:pPr marL="0" indent="0">
              <a:buNone/>
            </a:pPr>
            <a:r>
              <a:rPr lang="fi-FI" sz="2200" dirty="0">
                <a:highlight>
                  <a:srgbClr val="FF99FF"/>
                </a:highlight>
                <a:latin typeface="Aptos" panose="020B0004020202020204" pitchFamily="34" charset="0"/>
              </a:rPr>
              <a:t>RUB8.1, RUB8.2 = </a:t>
            </a:r>
            <a:r>
              <a:rPr lang="fi-FI" sz="2200" dirty="0">
                <a:latin typeface="Aptos" panose="020B0004020202020204" pitchFamily="34" charset="0"/>
              </a:rPr>
              <a:t>ruotsin kertaus lukion aloittaville, perusrakenteet ja keskeinen sanasto, auttaa selviytymään lukion ruotsin opinnoista (arvosana S) </a:t>
            </a:r>
            <a:r>
              <a:rPr lang="fi-FI" sz="2200" b="1" dirty="0">
                <a:latin typeface="Aptos" panose="020B0004020202020204" pitchFamily="34" charset="0"/>
              </a:rPr>
              <a:t>HUOM! </a:t>
            </a:r>
            <a:r>
              <a:rPr lang="fi-FI" sz="2200" dirty="0">
                <a:latin typeface="Aptos" panose="020B0004020202020204" pitchFamily="34" charset="0"/>
              </a:rPr>
              <a:t>Tarjolla myös 2. ja 3. periodissa. </a:t>
            </a:r>
          </a:p>
          <a:p>
            <a:pPr marL="0" indent="0">
              <a:buNone/>
            </a:pPr>
            <a:r>
              <a:rPr lang="fi-FI" sz="2200" dirty="0">
                <a:highlight>
                  <a:srgbClr val="FF99FF"/>
                </a:highlight>
                <a:latin typeface="Aptos" panose="020B0004020202020204" pitchFamily="34" charset="0"/>
              </a:rPr>
              <a:t>HI10 = </a:t>
            </a:r>
            <a:r>
              <a:rPr lang="fi-FI" sz="2200" dirty="0">
                <a:latin typeface="Aptos" panose="020B0004020202020204" pitchFamily="34" charset="0"/>
              </a:rPr>
              <a:t>antiikkia (arvosana S)</a:t>
            </a:r>
          </a:p>
          <a:p>
            <a:pPr marL="0" indent="0">
              <a:buNone/>
            </a:pPr>
            <a:r>
              <a:rPr lang="fi-FI" sz="2200" dirty="0">
                <a:highlight>
                  <a:srgbClr val="FF99FF"/>
                </a:highlight>
                <a:latin typeface="Aptos" panose="020B0004020202020204" pitchFamily="34" charset="0"/>
              </a:rPr>
              <a:t>KU18= </a:t>
            </a:r>
            <a:r>
              <a:rPr lang="fi-FI" sz="2200" dirty="0">
                <a:latin typeface="Aptos" panose="020B0004020202020204" pitchFamily="34" charset="0"/>
              </a:rPr>
              <a:t>piirustuksen työpaja, piirtämisen tekniikat ja materiaalit (arvosana S)</a:t>
            </a:r>
          </a:p>
          <a:p>
            <a:pPr marL="0" indent="0">
              <a:buNone/>
            </a:pPr>
            <a:r>
              <a:rPr lang="fi-FI" sz="2200" dirty="0">
                <a:highlight>
                  <a:srgbClr val="FF99FF"/>
                </a:highlight>
                <a:latin typeface="Aptos" panose="020B0004020202020204" pitchFamily="34" charset="0"/>
              </a:rPr>
              <a:t>LI15 = </a:t>
            </a:r>
            <a:r>
              <a:rPr lang="fi-FI" sz="2200" dirty="0">
                <a:latin typeface="Aptos" panose="020B0004020202020204" pitchFamily="34" charset="0"/>
              </a:rPr>
              <a:t>Virkistystä liikunnasta, edistää opiskelijan jaksamista, vireyttä jne. (arvosana S)</a:t>
            </a:r>
          </a:p>
          <a:p>
            <a:pPr marL="0" indent="0">
              <a:buNone/>
            </a:pPr>
            <a:r>
              <a:rPr lang="fi-FI" sz="2200" dirty="0">
                <a:highlight>
                  <a:srgbClr val="FF99FF"/>
                </a:highlight>
                <a:latin typeface="Aptos" panose="020B0004020202020204" pitchFamily="34" charset="0"/>
              </a:rPr>
              <a:t>UA1/UA1U= </a:t>
            </a:r>
            <a:r>
              <a:rPr lang="fi-FI" sz="2200" dirty="0">
                <a:latin typeface="Aptos" panose="020B0004020202020204" pitchFamily="34" charset="0"/>
              </a:rPr>
              <a:t>Urheiluakatemia 1</a:t>
            </a:r>
          </a:p>
          <a:p>
            <a:pPr marL="0" indent="0">
              <a:buNone/>
            </a:pPr>
            <a:endParaRPr lang="fi-FI" sz="22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sz="2200" b="1" dirty="0">
                <a:latin typeface="Aptos" panose="020B0004020202020204" pitchFamily="34" charset="0"/>
              </a:rPr>
              <a:t>KIELET:</a:t>
            </a:r>
          </a:p>
          <a:p>
            <a:pPr marL="0" indent="0">
              <a:buNone/>
            </a:pPr>
            <a:r>
              <a:rPr lang="fi-FI" sz="2200" dirty="0">
                <a:highlight>
                  <a:srgbClr val="00FFFF"/>
                </a:highlight>
                <a:latin typeface="Aptos" panose="020B0004020202020204" pitchFamily="34" charset="0"/>
              </a:rPr>
              <a:t>VE</a:t>
            </a:r>
            <a:r>
              <a:rPr lang="fi-FI" sz="2200" b="1" dirty="0">
                <a:highlight>
                  <a:srgbClr val="00FFFF"/>
                </a:highlight>
                <a:latin typeface="Aptos" panose="020B0004020202020204" pitchFamily="34" charset="0"/>
              </a:rPr>
              <a:t>B3</a:t>
            </a:r>
            <a:r>
              <a:rPr lang="fi-FI" sz="2200" dirty="0">
                <a:highlight>
                  <a:srgbClr val="00FFFF"/>
                </a:highlight>
                <a:latin typeface="Aptos" panose="020B0004020202020204" pitchFamily="34" charset="0"/>
              </a:rPr>
              <a:t>.1 = </a:t>
            </a:r>
            <a:r>
              <a:rPr lang="fi-FI" sz="2200" dirty="0">
                <a:latin typeface="Aptos" panose="020B0004020202020204" pitchFamily="34" charset="0"/>
              </a:rPr>
              <a:t>B3-venäjä (Huom. B2-venäjä alkaa VE</a:t>
            </a:r>
            <a:r>
              <a:rPr lang="fi-FI" sz="2200" b="1" dirty="0">
                <a:latin typeface="Aptos" panose="020B0004020202020204" pitchFamily="34" charset="0"/>
              </a:rPr>
              <a:t>B2</a:t>
            </a:r>
            <a:r>
              <a:rPr lang="fi-FI" sz="2200" dirty="0">
                <a:latin typeface="Aptos" panose="020B0004020202020204" pitchFamily="34" charset="0"/>
              </a:rPr>
              <a:t>1-opintojaksosta)</a:t>
            </a:r>
            <a:endParaRPr lang="fi-FI" sz="2200" dirty="0">
              <a:highlight>
                <a:srgbClr val="00FFFF"/>
              </a:highlight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sz="2200" dirty="0">
                <a:highlight>
                  <a:srgbClr val="00FFFF"/>
                </a:highlight>
                <a:latin typeface="Aptos" panose="020B0004020202020204" pitchFamily="34" charset="0"/>
              </a:rPr>
              <a:t>EA</a:t>
            </a:r>
            <a:r>
              <a:rPr lang="fi-FI" sz="2200" b="1" dirty="0">
                <a:highlight>
                  <a:srgbClr val="00FFFF"/>
                </a:highlight>
                <a:latin typeface="Aptos" panose="020B0004020202020204" pitchFamily="34" charset="0"/>
              </a:rPr>
              <a:t>B3</a:t>
            </a:r>
            <a:r>
              <a:rPr lang="fi-FI" sz="2200" dirty="0">
                <a:highlight>
                  <a:srgbClr val="00FFFF"/>
                </a:highlight>
                <a:latin typeface="Aptos" panose="020B0004020202020204" pitchFamily="34" charset="0"/>
              </a:rPr>
              <a:t>1.1 = </a:t>
            </a:r>
            <a:r>
              <a:rPr lang="fi-FI" sz="2200" dirty="0">
                <a:latin typeface="Aptos" panose="020B0004020202020204" pitchFamily="34" charset="0"/>
              </a:rPr>
              <a:t>B3-espanja </a:t>
            </a:r>
            <a:endParaRPr lang="fi-FI" sz="2200" dirty="0">
              <a:highlight>
                <a:srgbClr val="00FFFF"/>
              </a:highlight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sz="2200" dirty="0">
                <a:highlight>
                  <a:srgbClr val="00FFFF"/>
                </a:highlight>
                <a:latin typeface="Aptos" panose="020B0004020202020204" pitchFamily="34" charset="0"/>
              </a:rPr>
              <a:t>SA</a:t>
            </a:r>
            <a:r>
              <a:rPr lang="fi-FI" sz="2200" b="1" dirty="0">
                <a:highlight>
                  <a:srgbClr val="00FFFF"/>
                </a:highlight>
                <a:latin typeface="Aptos" panose="020B0004020202020204" pitchFamily="34" charset="0"/>
              </a:rPr>
              <a:t>B3</a:t>
            </a:r>
            <a:r>
              <a:rPr lang="fi-FI" sz="2200" dirty="0">
                <a:highlight>
                  <a:srgbClr val="00FFFF"/>
                </a:highlight>
                <a:latin typeface="Aptos" panose="020B0004020202020204" pitchFamily="34" charset="0"/>
              </a:rPr>
              <a:t>.1/SAA = </a:t>
            </a:r>
            <a:r>
              <a:rPr lang="fi-FI" sz="2200" dirty="0">
                <a:latin typeface="Aptos" panose="020B0004020202020204" pitchFamily="34" charset="0"/>
              </a:rPr>
              <a:t> B2/B3 saksa (Huom. B2-saksa alkaa SAB21-opintojaksosta!)/ a-saksa</a:t>
            </a:r>
          </a:p>
          <a:p>
            <a:pPr marL="0" indent="0">
              <a:buNone/>
            </a:pPr>
            <a:r>
              <a:rPr lang="fi-FI" sz="2200" dirty="0">
                <a:highlight>
                  <a:srgbClr val="00FFFF"/>
                </a:highlight>
                <a:latin typeface="Aptos" panose="020B0004020202020204" pitchFamily="34" charset="0"/>
              </a:rPr>
              <a:t>RAB31 = </a:t>
            </a:r>
            <a:r>
              <a:rPr lang="fi-FI" sz="2200" dirty="0">
                <a:latin typeface="Aptos" panose="020B0004020202020204" pitchFamily="34" charset="0"/>
              </a:rPr>
              <a:t>B3 ranska</a:t>
            </a:r>
          </a:p>
          <a:p>
            <a:pPr marL="0" indent="0">
              <a:buNone/>
            </a:pPr>
            <a:endParaRPr lang="fi-FI" sz="2200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7299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BBDEC5-7523-F24E-B598-585BD1572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b="1" dirty="0">
                <a:latin typeface="Aptos" panose="020B0004020202020204" pitchFamily="34" charset="0"/>
              </a:rPr>
              <a:t>Tuki- ja kertaus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CDAEAF-BD4A-6E06-E5B5-6D89007CC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093976"/>
            <a:ext cx="10058400" cy="4050792"/>
          </a:xfrm>
        </p:spPr>
        <p:txBody>
          <a:bodyPr/>
          <a:lstStyle/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</a:rPr>
              <a:t>Osallistu tukiopintojaksoille ensisijaisena tukimuotona</a:t>
            </a:r>
          </a:p>
          <a:p>
            <a:pPr marL="0" indent="0">
              <a:buNone/>
            </a:pPr>
            <a:endParaRPr lang="fi-FI" b="1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</a:rPr>
              <a:t>MAB12</a:t>
            </a:r>
            <a:r>
              <a:rPr lang="fi-FI" dirty="0">
                <a:latin typeface="Aptos" panose="020B0004020202020204" pitchFamily="34" charset="0"/>
              </a:rPr>
              <a:t> – Tuki1, vahvistetaan peruskoulussa opittuja taitoja (1op.)</a:t>
            </a:r>
          </a:p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</a:rPr>
              <a:t>MAB14 </a:t>
            </a:r>
            <a:r>
              <a:rPr lang="fi-FI" dirty="0">
                <a:latin typeface="Aptos" panose="020B0004020202020204" pitchFamily="34" charset="0"/>
              </a:rPr>
              <a:t>– Sähköisten oppimisvälineiden käyttäminen (1op.)</a:t>
            </a:r>
          </a:p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</a:rPr>
              <a:t>ÄI17 – </a:t>
            </a:r>
            <a:r>
              <a:rPr lang="fi-FI" dirty="0">
                <a:latin typeface="Aptos" panose="020B0004020202020204" pitchFamily="34" charset="0"/>
              </a:rPr>
              <a:t>Perusteet haltuun </a:t>
            </a:r>
          </a:p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</a:rPr>
              <a:t>RUB8</a:t>
            </a:r>
            <a:r>
              <a:rPr lang="fi-FI" dirty="0">
                <a:latin typeface="Aptos" panose="020B0004020202020204" pitchFamily="34" charset="0"/>
              </a:rPr>
              <a:t> – Ruotsin kertausta lukion aloittaville (Wilmassa RUB18)</a:t>
            </a:r>
          </a:p>
          <a:p>
            <a:pPr marL="0" indent="0">
              <a:buNone/>
            </a:pPr>
            <a:r>
              <a:rPr lang="fi-FI" b="1" dirty="0">
                <a:latin typeface="Aptos" panose="020B0004020202020204" pitchFamily="34" charset="0"/>
              </a:rPr>
              <a:t>ENA11</a:t>
            </a:r>
            <a:r>
              <a:rPr lang="fi-FI" dirty="0">
                <a:latin typeface="Aptos" panose="020B0004020202020204" pitchFamily="34" charset="0"/>
              </a:rPr>
              <a:t> – Kertaus1, kerrataan peruskoulun keskeiset sisällöt</a:t>
            </a:r>
          </a:p>
        </p:txBody>
      </p:sp>
    </p:spTree>
    <p:extLst>
      <p:ext uri="{BB962C8B-B14F-4D97-AF65-F5344CB8AC3E}">
        <p14:creationId xmlns:p14="http://schemas.microsoft.com/office/powerpoint/2010/main" val="27877819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utyyppi">
  <a:themeElements>
    <a:clrScheme name="Sinivihreä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uutyyp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uutyyp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9E5C0688FF7FB40B3A8D54E03AFB863" ma:contentTypeVersion="5" ma:contentTypeDescription="Luo uusi asiakirja." ma:contentTypeScope="" ma:versionID="e1628a265751c8693a4eab9cfb6c9874">
  <xsd:schema xmlns:xsd="http://www.w3.org/2001/XMLSchema" xmlns:xs="http://www.w3.org/2001/XMLSchema" xmlns:p="http://schemas.microsoft.com/office/2006/metadata/properties" xmlns:ns2="338e1d0f-5a93-4f25-8cb2-62709933e4b8" xmlns:ns3="2d7b1a92-98c3-479c-bab4-9ec985d63660" targetNamespace="http://schemas.microsoft.com/office/2006/metadata/properties" ma:root="true" ma:fieldsID="4526f6673fa447d0ba2171e71e4986f5" ns2:_="" ns3:_="">
    <xsd:import namespace="338e1d0f-5a93-4f25-8cb2-62709933e4b8"/>
    <xsd:import namespace="2d7b1a92-98c3-479c-bab4-9ec985d636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e1d0f-5a93-4f25-8cb2-62709933e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7b1a92-98c3-479c-bab4-9ec985d6366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ED848A-D143-44E8-86F7-58B7E31BA1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8e1d0f-5a93-4f25-8cb2-62709933e4b8"/>
    <ds:schemaRef ds:uri="2d7b1a92-98c3-479c-bab4-9ec985d63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EE562E-2B61-4DBF-A719-12D5364D35D0}">
  <ds:schemaRefs>
    <ds:schemaRef ds:uri="http://purl.org/dc/terms/"/>
    <ds:schemaRef ds:uri="338e1d0f-5a93-4f25-8cb2-62709933e4b8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2d7b1a92-98c3-479c-bab4-9ec985d63660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BAA0BE1-5E85-414D-906B-8BB8426428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Kuiskaus</Template>
  <TotalTime>4523</TotalTime>
  <Words>1345</Words>
  <Application>Microsoft Office PowerPoint</Application>
  <PresentationFormat>Laajakuva</PresentationFormat>
  <Paragraphs>665</Paragraphs>
  <Slides>17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6" baseType="lpstr">
      <vt:lpstr>Aptos</vt:lpstr>
      <vt:lpstr>Arial</vt:lpstr>
      <vt:lpstr>Calibri</vt:lpstr>
      <vt:lpstr>Cambria</vt:lpstr>
      <vt:lpstr>Rockwell</vt:lpstr>
      <vt:lpstr>Rockwell Condensed</vt:lpstr>
      <vt:lpstr>Titillium</vt:lpstr>
      <vt:lpstr>Wingdings</vt:lpstr>
      <vt:lpstr>Puutyyppi</vt:lpstr>
      <vt:lpstr>OP1-OPINTOJAKSO</vt:lpstr>
      <vt:lpstr>TÄNÄÄN:</vt:lpstr>
      <vt:lpstr>LUKIo ja opintopisteet</vt:lpstr>
      <vt:lpstr>OPINNOT VUOSITTAIN</vt:lpstr>
      <vt:lpstr>MISTÄ LÖYDÄN OPINTOJAKSOKUVAUKSET?</vt:lpstr>
      <vt:lpstr>OPINTOTARJOTIN WILMAN TARJOTIN</vt:lpstr>
      <vt:lpstr>1. PERIODIN LUKUJÄRJESTYS VALMIINA SU 16.8.</vt:lpstr>
      <vt:lpstr>Tarjolla 2. tuntipaikalle</vt:lpstr>
      <vt:lpstr>Tuki- ja kertaus</vt:lpstr>
      <vt:lpstr>Valinnat 2. - 5 periodeihin</vt:lpstr>
      <vt:lpstr>MATEMATIIKAN OPINTOJAKSOISTA</vt:lpstr>
      <vt:lpstr>KIELTEN OPINTOJAKSOISTA: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OPO</dc:title>
  <dc:creator>Vepsäläinen Maiju</dc:creator>
  <cp:lastModifiedBy>Vepsäläinen Maiju</cp:lastModifiedBy>
  <cp:revision>132</cp:revision>
  <dcterms:created xsi:type="dcterms:W3CDTF">2018-08-10T12:04:53Z</dcterms:created>
  <dcterms:modified xsi:type="dcterms:W3CDTF">2026-08-13T09:33:29Z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0x01010059E5C0688FF7FB40B3A8D54E03AFB863</vt:lpwstr>
  </property>
</Properties>
</file>