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313389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180693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6E2765-0219-40A7-A1B5-B5FCF0609C41}" type="slidenum">
              <a:rPr lang="fi-FI" smtClean="0"/>
              <a:t>‹#›</a:t>
            </a:fld>
            <a:endParaRPr lang="fi-F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7512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smtClean="0"/>
              <a:t>Muokkaa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01EDC225-FAC9-4E39-B103-0913B30D3933}" type="datetimeFigureOut">
              <a:rPr lang="fi-FI" smtClean="0"/>
              <a:t>26.8.2020</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803221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01EDC225-FAC9-4E39-B103-0913B30D3933}" type="datetimeFigureOut">
              <a:rPr lang="fi-FI" smtClean="0"/>
              <a:t>26.8.2020</a:t>
            </a:fld>
            <a:endParaRPr lang="fi-FI"/>
          </a:p>
        </p:txBody>
      </p:sp>
      <p:sp>
        <p:nvSpPr>
          <p:cNvPr id="6" name="Footer Placeholder 5"/>
          <p:cNvSpPr>
            <a:spLocks noGrp="1"/>
          </p:cNvSpPr>
          <p:nvPr>
            <p:ph type="ftr" sz="quarter" idx="11"/>
          </p:nvPr>
        </p:nvSpPr>
        <p:spPr/>
        <p:txBody>
          <a:bodyPr/>
          <a:lstStyle/>
          <a:p>
            <a:endParaRPr lang="fi-F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6E2765-0219-40A7-A1B5-B5FCF0609C41}" type="slidenum">
              <a:rPr lang="fi-FI" smtClean="0"/>
              <a:t>‹#›</a:t>
            </a:fld>
            <a:endParaRPr lang="fi-F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9651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01EDC225-FAC9-4E39-B103-0913B30D3933}" type="datetimeFigureOut">
              <a:rPr lang="fi-FI" smtClean="0"/>
              <a:t>26.8.2020</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3228501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2265804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83345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smtClean="0"/>
              <a:t>Muokkaa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290446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01EDC225-FAC9-4E39-B103-0913B30D3933}" type="datetimeFigureOut">
              <a:rPr lang="fi-FI" smtClean="0"/>
              <a:t>26.8.2020</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323076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01EDC225-FAC9-4E39-B103-0913B30D3933}" type="datetimeFigureOut">
              <a:rPr lang="fi-FI" smtClean="0"/>
              <a:t>26.8.2020</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203196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01EDC225-FAC9-4E39-B103-0913B30D3933}" type="datetimeFigureOut">
              <a:rPr lang="fi-FI" smtClean="0"/>
              <a:t>26.8.2020</a:t>
            </a:fld>
            <a:endParaRPr lang="fi-FI"/>
          </a:p>
        </p:txBody>
      </p:sp>
      <p:sp>
        <p:nvSpPr>
          <p:cNvPr id="8" name="Footer Placeholder 7"/>
          <p:cNvSpPr>
            <a:spLocks noGrp="1"/>
          </p:cNvSpPr>
          <p:nvPr>
            <p:ph type="ftr" sz="quarter" idx="11"/>
          </p:nvPr>
        </p:nvSpPr>
        <p:spPr/>
        <p:txBody>
          <a:bodyPr/>
          <a:lstStyle/>
          <a:p>
            <a:endParaRPr lang="fi-F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283012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01EDC225-FAC9-4E39-B103-0913B30D3933}" type="datetimeFigureOut">
              <a:rPr lang="fi-FI" smtClean="0"/>
              <a:t>26.8.2020</a:t>
            </a:fld>
            <a:endParaRPr lang="fi-FI"/>
          </a:p>
        </p:txBody>
      </p:sp>
      <p:sp>
        <p:nvSpPr>
          <p:cNvPr id="4" name="Footer Placeholder 3"/>
          <p:cNvSpPr>
            <a:spLocks noGrp="1"/>
          </p:cNvSpPr>
          <p:nvPr>
            <p:ph type="ftr" sz="quarter" idx="11"/>
          </p:nvPr>
        </p:nvSpPr>
        <p:spPr/>
        <p:txBody>
          <a:bodyPr/>
          <a:lstStyle/>
          <a:p>
            <a:endParaRPr lang="fi-F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1348902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EDC225-FAC9-4E39-B103-0913B30D3933}" type="datetimeFigureOut">
              <a:rPr lang="fi-FI" smtClean="0"/>
              <a:t>26.8.2020</a:t>
            </a:fld>
            <a:endParaRPr lang="fi-FI"/>
          </a:p>
        </p:txBody>
      </p:sp>
      <p:sp>
        <p:nvSpPr>
          <p:cNvPr id="3" name="Footer Placeholder 2"/>
          <p:cNvSpPr>
            <a:spLocks noGrp="1"/>
          </p:cNvSpPr>
          <p:nvPr>
            <p:ph type="ftr" sz="quarter" idx="11"/>
          </p:nvPr>
        </p:nvSpPr>
        <p:spPr/>
        <p:txBody>
          <a:bodyPr/>
          <a:lstStyle/>
          <a:p>
            <a:endParaRPr lang="fi-F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97391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smtClean="0"/>
              <a:t>Muokkaa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01EDC225-FAC9-4E39-B103-0913B30D3933}" type="datetimeFigureOut">
              <a:rPr lang="fi-FI" smtClean="0"/>
              <a:t>26.8.2020</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65344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01EDC225-FAC9-4E39-B103-0913B30D3933}" type="datetimeFigureOut">
              <a:rPr lang="fi-FI" smtClean="0"/>
              <a:t>26.8.2020</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6E2765-0219-40A7-A1B5-B5FCF0609C41}" type="slidenum">
              <a:rPr lang="fi-FI" smtClean="0"/>
              <a:t>‹#›</a:t>
            </a:fld>
            <a:endParaRPr lang="fi-FI"/>
          </a:p>
        </p:txBody>
      </p:sp>
    </p:spTree>
    <p:extLst>
      <p:ext uri="{BB962C8B-B14F-4D97-AF65-F5344CB8AC3E}">
        <p14:creationId xmlns:p14="http://schemas.microsoft.com/office/powerpoint/2010/main" val="173662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EDC225-FAC9-4E39-B103-0913B30D3933}" type="datetimeFigureOut">
              <a:rPr lang="fi-FI" smtClean="0"/>
              <a:t>26.8.2020</a:t>
            </a:fld>
            <a:endParaRPr lang="fi-F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E6E2765-0219-40A7-A1B5-B5FCF0609C41}" type="slidenum">
              <a:rPr lang="fi-FI" smtClean="0"/>
              <a:t>‹#›</a:t>
            </a:fld>
            <a:endParaRPr lang="fi-FI"/>
          </a:p>
        </p:txBody>
      </p:sp>
    </p:spTree>
    <p:extLst>
      <p:ext uri="{BB962C8B-B14F-4D97-AF65-F5344CB8AC3E}">
        <p14:creationId xmlns:p14="http://schemas.microsoft.com/office/powerpoint/2010/main" val="283585234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Lapsen itsesäätelytaidot</a:t>
            </a:r>
            <a:endParaRPr lang="fi-FI" dirty="0"/>
          </a:p>
        </p:txBody>
      </p:sp>
      <p:sp>
        <p:nvSpPr>
          <p:cNvPr id="3" name="Alaotsikko 2"/>
          <p:cNvSpPr>
            <a:spLocks noGrp="1"/>
          </p:cNvSpPr>
          <p:nvPr>
            <p:ph type="subTitle" idx="1"/>
          </p:nvPr>
        </p:nvSpPr>
        <p:spPr/>
        <p:txBody>
          <a:bodyPr/>
          <a:lstStyle/>
          <a:p>
            <a:r>
              <a:rPr lang="fi-FI" dirty="0" smtClean="0"/>
              <a:t>Leikki itsesäätelytaitojen tukemisessa</a:t>
            </a:r>
            <a:endParaRPr lang="fi-FI" dirty="0"/>
          </a:p>
        </p:txBody>
      </p:sp>
    </p:spTree>
    <p:extLst>
      <p:ext uri="{BB962C8B-B14F-4D97-AF65-F5344CB8AC3E}">
        <p14:creationId xmlns:p14="http://schemas.microsoft.com/office/powerpoint/2010/main" val="2541235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277687" y="714894"/>
            <a:ext cx="7473142" cy="4853380"/>
          </a:xfrm>
          <a:prstGeom prst="rect">
            <a:avLst/>
          </a:prstGeom>
        </p:spPr>
        <p:txBody>
          <a:bodyPr wrap="square">
            <a:spAutoFit/>
          </a:bodyPr>
          <a:lstStyle/>
          <a:p>
            <a:pPr>
              <a:lnSpc>
                <a:spcPct val="107000"/>
              </a:lnSpc>
              <a:spcAft>
                <a:spcPts val="8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Aikuinen </a:t>
            </a:r>
            <a:r>
              <a:rPr lang="fi-FI" sz="1600" dirty="0">
                <a:latin typeface="Calibri" panose="020F0502020204030204" pitchFamily="34" charset="0"/>
                <a:ea typeface="Calibri" panose="020F0502020204030204" pitchFamily="34" charset="0"/>
                <a:cs typeface="Times New Roman" panose="02020603050405020304" pitchFamily="18" charset="0"/>
              </a:rPr>
              <a:t>mahdollistaa jokaisen lapsen leikkiin pääsemisen ja että jokainen lapsi saa osakseen leikin ilon ja onnistumisen kokemuksia, myönteisiä tunteita ja uteliasta tutkimista. Jokaisen lapsen tulisi leikkiessään voida tuntea olonsa turvalliseksi ja hyväksytyksi. Tämä toteutuu aikuisen levollisuudella ja läsnäololla.</a:t>
            </a: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Leikki on osa lapsiryhmän arkea ei irrallista muusta päivän toiminnasta – leikin tukeminen on peruslähtökohta</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Mikäli ryhmän yleinen toimintakulttuuri ei tue osallisuutta ja yhteisöllisyyttä, voivat leikin tukitoimet jäädä vähälle merkitykselle. Perustan sosiaalisille suhteille kaikessa toiminnassa – myös leikissä luovat:</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sovitut </a:t>
            </a:r>
            <a:r>
              <a:rPr lang="fi-FI" sz="1600" dirty="0">
                <a:latin typeface="Calibri" panose="020F0502020204030204" pitchFamily="34" charset="0"/>
                <a:ea typeface="Calibri" panose="020F0502020204030204" pitchFamily="34" charset="0"/>
                <a:cs typeface="Times New Roman" panose="02020603050405020304" pitchFamily="18" charset="0"/>
              </a:rPr>
              <a:t>yhteistoiminnan säännöt</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ryhmään </a:t>
            </a:r>
            <a:r>
              <a:rPr lang="fi-FI" sz="1600" dirty="0">
                <a:latin typeface="Calibri" panose="020F0502020204030204" pitchFamily="34" charset="0"/>
                <a:ea typeface="Calibri" panose="020F0502020204030204" pitchFamily="34" charset="0"/>
                <a:cs typeface="Times New Roman" panose="02020603050405020304" pitchFamily="18" charset="0"/>
              </a:rPr>
              <a:t>muodostunut ilmapiiri</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ihmisten </a:t>
            </a:r>
            <a:r>
              <a:rPr lang="fi-FI" sz="1600" dirty="0">
                <a:latin typeface="Calibri" panose="020F0502020204030204" pitchFamily="34" charset="0"/>
                <a:ea typeface="Calibri" panose="020F0502020204030204" pitchFamily="34" charset="0"/>
                <a:cs typeface="Times New Roman" panose="02020603050405020304" pitchFamily="18" charset="0"/>
              </a:rPr>
              <a:t>väliset suhteet </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lapsen </a:t>
            </a:r>
            <a:r>
              <a:rPr lang="fi-FI" sz="1600" dirty="0">
                <a:latin typeface="Calibri" panose="020F0502020204030204" pitchFamily="34" charset="0"/>
                <a:ea typeface="Calibri" panose="020F0502020204030204" pitchFamily="34" charset="0"/>
                <a:cs typeface="Times New Roman" panose="02020603050405020304" pitchFamily="18" charset="0"/>
              </a:rPr>
              <a:t>osallisuuden kokemukset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8890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3441469" y="415636"/>
            <a:ext cx="4233906" cy="355803"/>
          </a:xfrm>
          <a:prstGeom prst="rect">
            <a:avLst/>
          </a:prstGeom>
        </p:spPr>
        <p:txBody>
          <a:bodyPr wrap="square">
            <a:spAutoFit/>
          </a:bodyPr>
          <a:lstStyle/>
          <a:p>
            <a:pPr algn="ct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Aikuinen ohjaa ja tukee leikkiä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uorakulmio 6"/>
          <p:cNvSpPr/>
          <p:nvPr/>
        </p:nvSpPr>
        <p:spPr>
          <a:xfrm>
            <a:off x="872836" y="947651"/>
            <a:ext cx="11006051" cy="4853380"/>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puheellaan</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fyysisin </a:t>
            </a:r>
            <a:r>
              <a:rPr lang="fi-FI" sz="1600" dirty="0">
                <a:latin typeface="Calibri" panose="020F0502020204030204" pitchFamily="34" charset="0"/>
                <a:ea typeface="Calibri" panose="020F0502020204030204" pitchFamily="34" charset="0"/>
                <a:cs typeface="Times New Roman" panose="02020603050405020304" pitchFamily="18" charset="0"/>
              </a:rPr>
              <a:t>toimintatavoin</a:t>
            </a: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Epäsuorasti</a:t>
            </a:r>
            <a:r>
              <a:rPr lang="fi-FI" sz="1600" dirty="0">
                <a:latin typeface="Calibri" panose="020F0502020204030204" pitchFamily="34" charset="0"/>
                <a:ea typeface="Calibri" panose="020F0502020204030204" pitchFamily="34" charset="0"/>
                <a:cs typeface="Times New Roman" panose="02020603050405020304" pitchFamily="18" charset="0"/>
              </a:rPr>
              <a:t> vaikuttaen mahdollistamalla leikin, luomalla puitteita ja järjestämällä leikkitiloja, välineitä ja leikkiryhmiä. Aikuisen vastuulla on myös järjestää leikkiaika ja –rauha. </a:t>
            </a: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Lapsille, joilla on itsesäätelyn pulmia, voi aikuisen suora osallistuminen leikkiin tai sen aktiivinen ohjaaminen olla hyödyksi. Aikuinen voi käynnistää tai aloittaa leikin / antaa aika-ajoin lisäapua ja –materiaalia, olla yksi leikkijöistä ja mallittaa omalla toiminnallaan leikkiä</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ihailee</a:t>
            </a:r>
            <a:r>
              <a:rPr lang="fi-FI" sz="1600" dirty="0">
                <a:latin typeface="Calibri" panose="020F0502020204030204" pitchFamily="34" charset="0"/>
                <a:ea typeface="Calibri" panose="020F0502020204030204" pitchFamily="34" charset="0"/>
                <a:cs typeface="Times New Roman" panose="02020603050405020304" pitchFamily="18" charset="0"/>
              </a:rPr>
              <a:t>, kannustaa, mallittaa, leikkii rinnakkain, tukee leikkiparia</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on </a:t>
            </a:r>
            <a:r>
              <a:rPr lang="fi-FI" sz="1600" dirty="0">
                <a:latin typeface="Calibri" panose="020F0502020204030204" pitchFamily="34" charset="0"/>
                <a:ea typeface="Calibri" panose="020F0502020204030204" pitchFamily="34" charset="0"/>
                <a:cs typeface="Times New Roman" panose="02020603050405020304" pitchFamily="18" charset="0"/>
              </a:rPr>
              <a:t>mukana ratkaisemassa konflikteja mahdollistamassa leikin jatkumisen</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Rakentaa </a:t>
            </a:r>
            <a:r>
              <a:rPr lang="fi-FI" sz="1600" dirty="0">
                <a:latin typeface="Calibri" panose="020F0502020204030204" pitchFamily="34" charset="0"/>
                <a:ea typeface="Calibri" panose="020F0502020204030204" pitchFamily="34" charset="0"/>
                <a:cs typeface="Times New Roman" panose="02020603050405020304" pitchFamily="18" charset="0"/>
              </a:rPr>
              <a:t>tarinan tai kirjan pohjalta ongelmanratkaisuleikkiä, jossa tarina luo lapsille yhteisen tavoitteen ja mahdollistaa yhteisleikin. Lapselle, jolla on itsesäätelyn vaikeutta, on tarkkaan rajattu tehtävä ja tiettyjen sääntöjen mukaan etenevä toiminta hyvää harjoitusta kehittyville säätelytaidoille. Esim. tarinassa syntyvä hätätilanne, joka vaatii ongelmanratkaisua ja siihen lapset suuntaavat leikin rakentamisensa.</a:t>
            </a:r>
          </a:p>
          <a:p>
            <a:pPr marL="285750" indent="-285750">
              <a:lnSpc>
                <a:spcPct val="107000"/>
              </a:lnSpc>
              <a:spcAft>
                <a:spcPts val="800"/>
              </a:spcAft>
              <a:buFont typeface="Arial" panose="020B0604020202020204" pitchFamily="34" charset="0"/>
              <a:buChar char="•"/>
            </a:pPr>
            <a:r>
              <a:rPr lang="fi-FI" sz="1600" dirty="0" smtClean="0">
                <a:latin typeface="Calibri" panose="020F0502020204030204" pitchFamily="34" charset="0"/>
                <a:ea typeface="Calibri" panose="020F0502020204030204" pitchFamily="34" charset="0"/>
                <a:cs typeface="Times New Roman" panose="02020603050405020304" pitchFamily="18" charset="0"/>
              </a:rPr>
              <a:t>ohjaa </a:t>
            </a:r>
            <a:r>
              <a:rPr lang="fi-FI" sz="1600" dirty="0">
                <a:latin typeface="Calibri" panose="020F0502020204030204" pitchFamily="34" charset="0"/>
                <a:ea typeface="Calibri" panose="020F0502020204030204" pitchFamily="34" charset="0"/>
                <a:cs typeface="Times New Roman" panose="02020603050405020304" pitchFamily="18" charset="0"/>
              </a:rPr>
              <a:t>draamaleikkejä, jotka mahdollistavat sitoutumisen yhteiseen toimintaan</a:t>
            </a: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Suorasta</a:t>
            </a:r>
            <a:r>
              <a:rPr lang="fi-FI" sz="1600" dirty="0">
                <a:latin typeface="Calibri" panose="020F0502020204030204" pitchFamily="34" charset="0"/>
                <a:ea typeface="Calibri" panose="020F0502020204030204" pitchFamily="34" charset="0"/>
                <a:cs typeface="Times New Roman" panose="02020603050405020304" pitchFamily="18" charset="0"/>
              </a:rPr>
              <a:t> vaikuttamisesta puhutaan, kun aikuinen johtaa ja kuljettaa leikkiä ja vastaa leikistä.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4323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103120" y="1992197"/>
            <a:ext cx="7747462" cy="3342262"/>
          </a:xfrm>
          <a:prstGeom prst="rect">
            <a:avLst/>
          </a:prstGeom>
        </p:spPr>
        <p:txBody>
          <a:bodyPr wrap="square">
            <a:spAutoFit/>
          </a:bodyPr>
          <a:lstStyle/>
          <a:p>
            <a:pPr algn="ctr">
              <a:lnSpc>
                <a:spcPct val="107000"/>
              </a:lnSpc>
              <a:spcAft>
                <a:spcPts val="800"/>
              </a:spcAft>
            </a:pPr>
            <a:r>
              <a:rPr lang="fi-FI" b="1" dirty="0">
                <a:latin typeface="Calibri" panose="020F0502020204030204" pitchFamily="34" charset="0"/>
                <a:ea typeface="Calibri" panose="020F0502020204030204" pitchFamily="34" charset="0"/>
                <a:cs typeface="Times New Roman" panose="02020603050405020304" pitchFamily="18" charset="0"/>
              </a:rPr>
              <a:t>Yhteisleikin </a:t>
            </a:r>
            <a:r>
              <a:rPr lang="fi-FI" b="1" dirty="0" smtClean="0">
                <a:latin typeface="Calibri" panose="020F0502020204030204" pitchFamily="34" charset="0"/>
                <a:ea typeface="Calibri" panose="020F0502020204030204" pitchFamily="34" charset="0"/>
                <a:cs typeface="Times New Roman" panose="02020603050405020304" pitchFamily="18" charset="0"/>
              </a:rPr>
              <a:t>edellytyksiä</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i-FI" dirty="0" smtClean="0">
                <a:latin typeface="Calibri" panose="020F0502020204030204" pitchFamily="34" charset="0"/>
                <a:ea typeface="Calibri" panose="020F0502020204030204" pitchFamily="34" charset="0"/>
                <a:cs typeface="Times New Roman" panose="02020603050405020304" pitchFamily="18" charset="0"/>
              </a:rPr>
              <a:t>vuorottelu</a:t>
            </a:r>
            <a:endParaRPr lang="fi-FI"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i-FI" dirty="0" smtClean="0">
                <a:latin typeface="Calibri" panose="020F0502020204030204" pitchFamily="34" charset="0"/>
                <a:ea typeface="Calibri" panose="020F0502020204030204" pitchFamily="34" charset="0"/>
                <a:cs typeface="Times New Roman" panose="02020603050405020304" pitchFamily="18" charset="0"/>
              </a:rPr>
              <a:t>yhteisymmärrys </a:t>
            </a:r>
            <a:endParaRPr lang="fi-FI"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i-FI" dirty="0" smtClean="0">
                <a:latin typeface="Calibri" panose="020F0502020204030204" pitchFamily="34" charset="0"/>
                <a:ea typeface="Calibri" panose="020F0502020204030204" pitchFamily="34" charset="0"/>
                <a:cs typeface="Times New Roman" panose="02020603050405020304" pitchFamily="18" charset="0"/>
              </a:rPr>
              <a:t>Vastavuoroisuus</a:t>
            </a:r>
          </a:p>
          <a:p>
            <a:pPr>
              <a:lnSpc>
                <a:spcPct val="107000"/>
              </a:lnSpc>
              <a:spcAft>
                <a:spcPts val="800"/>
              </a:spcAft>
            </a:pPr>
            <a:endParaRPr lang="fi-FI"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Aikuisen tehtävä on havainnoida, pääseekö lapsi mukaan, osaako vuorotella, neuvotella, sujuuko kuvitteellinen rooli ja –toiminta, kykeneekö rakentamaan ja käyttämään kuvitteellisesti välineitä.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728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p:cNvSpPr txBox="1"/>
          <p:nvPr/>
        </p:nvSpPr>
        <p:spPr>
          <a:xfrm>
            <a:off x="1288473" y="1330035"/>
            <a:ext cx="10016836" cy="3785652"/>
          </a:xfrm>
          <a:prstGeom prst="rect">
            <a:avLst/>
          </a:prstGeom>
          <a:noFill/>
        </p:spPr>
        <p:txBody>
          <a:bodyPr wrap="square" rtlCol="0">
            <a:spAutoFit/>
          </a:bodyPr>
          <a:lstStyle/>
          <a:p>
            <a:r>
              <a:rPr lang="fi-FI" sz="1600" b="1" dirty="0">
                <a:latin typeface="Calibri" panose="020F0502020204030204" pitchFamily="34" charset="0"/>
                <a:cs typeface="Calibri" panose="020F0502020204030204" pitchFamily="34" charset="0"/>
              </a:rPr>
              <a:t>Yhteisleikin haasteita lapsilla, joilla on itsesäätelyn pulmia </a:t>
            </a:r>
            <a:endParaRPr lang="fi-FI" sz="1600" dirty="0">
              <a:latin typeface="Calibri" panose="020F0502020204030204" pitchFamily="34" charset="0"/>
              <a:cs typeface="Calibri" panose="020F0502020204030204" pitchFamily="34" charset="0"/>
            </a:endParaRPr>
          </a:p>
          <a:p>
            <a:r>
              <a:rPr lang="fi-FI" sz="1600" dirty="0">
                <a:latin typeface="Calibri" panose="020F0502020204030204" pitchFamily="34" charset="0"/>
                <a:cs typeface="Calibri" panose="020F0502020204030204" pitchFamily="34" charset="0"/>
              </a:rPr>
              <a:t>Usein lapsilla, joilla on diagnosoitu ADHD, on haastavaa saada yhteiset leikit sujumaan. Myös sillä on vaikutusta, onko lapsi tarkkaamaton vai impulsiivinen ja ylivilkas, vai onko kyseessä ehkä näiden yhdistelmä</a:t>
            </a:r>
            <a:r>
              <a:rPr lang="fi-FI" sz="1600" dirty="0" smtClean="0">
                <a:latin typeface="Calibri" panose="020F0502020204030204" pitchFamily="34" charset="0"/>
                <a:cs typeface="Calibri" panose="020F0502020204030204" pitchFamily="34" charset="0"/>
              </a:rPr>
              <a:t>.</a:t>
            </a:r>
          </a:p>
          <a:p>
            <a:endParaRPr lang="fi-FI" sz="1600" dirty="0">
              <a:latin typeface="Calibri" panose="020F0502020204030204" pitchFamily="34" charset="0"/>
              <a:cs typeface="Calibri" panose="020F0502020204030204" pitchFamily="34" charset="0"/>
            </a:endParaRPr>
          </a:p>
          <a:p>
            <a:r>
              <a:rPr lang="fi-FI" sz="1600" dirty="0">
                <a:latin typeface="Calibri" panose="020F0502020204030204" pitchFamily="34" charset="0"/>
                <a:cs typeface="Calibri" panose="020F0502020204030204" pitchFamily="34" charset="0"/>
              </a:rPr>
              <a:t>Haastavuus voi ilmetä</a:t>
            </a:r>
            <a:r>
              <a:rPr lang="fi-FI" sz="1600" dirty="0" smtClean="0">
                <a:latin typeface="Calibri" panose="020F0502020204030204" pitchFamily="34" charset="0"/>
                <a:cs typeface="Calibri" panose="020F0502020204030204" pitchFamily="34" charset="0"/>
              </a:rPr>
              <a:t>:</a:t>
            </a:r>
          </a:p>
          <a:p>
            <a:endParaRPr lang="fi-FI"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vastavuoroisuuden </a:t>
            </a:r>
            <a:r>
              <a:rPr lang="fi-FI" sz="1600" dirty="0">
                <a:latin typeface="Calibri" panose="020F0502020204030204" pitchFamily="34" charset="0"/>
                <a:cs typeface="Calibri" panose="020F0502020204030204" pitchFamily="34" charset="0"/>
              </a:rPr>
              <a:t>puuttumisena, jolloin leikkitilanne hajoaa herkästi</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vaikeutena </a:t>
            </a:r>
            <a:r>
              <a:rPr lang="fi-FI" sz="1600" dirty="0">
                <a:latin typeface="Calibri" panose="020F0502020204030204" pitchFamily="34" charset="0"/>
                <a:cs typeface="Calibri" panose="020F0502020204030204" pitchFamily="34" charset="0"/>
              </a:rPr>
              <a:t>ymmärtää ja noudattaa sääntöjä – leikki hajoaa, harmittaa kanssaleikkijöitä</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lapsi </a:t>
            </a:r>
            <a:r>
              <a:rPr lang="fi-FI" sz="1600" dirty="0">
                <a:latin typeface="Calibri" panose="020F0502020204030204" pitchFamily="34" charset="0"/>
                <a:cs typeface="Calibri" panose="020F0502020204030204" pitchFamily="34" charset="0"/>
              </a:rPr>
              <a:t>ei jaksa pitäytyä samassa leikissä – vaihtaa leikistä toiseen</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lapsella </a:t>
            </a:r>
            <a:r>
              <a:rPr lang="fi-FI" sz="1600" dirty="0">
                <a:latin typeface="Calibri" panose="020F0502020204030204" pitchFamily="34" charset="0"/>
                <a:cs typeface="Calibri" panose="020F0502020204030204" pitchFamily="34" charset="0"/>
              </a:rPr>
              <a:t>on vaikeutta asettua leikin edellyttämään rooliin tai vaikeuksia tulkita muiden leikkijöiden tunnetiloja</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empatiakyvyn </a:t>
            </a:r>
            <a:r>
              <a:rPr lang="fi-FI" sz="1600" dirty="0">
                <a:latin typeface="Calibri" panose="020F0502020204030204" pitchFamily="34" charset="0"/>
                <a:cs typeface="Calibri" panose="020F0502020204030204" pitchFamily="34" charset="0"/>
              </a:rPr>
              <a:t>vähäisyytenä toisia lapsia kohtaan</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leikit </a:t>
            </a:r>
            <a:r>
              <a:rPr lang="fi-FI" sz="1600" dirty="0">
                <a:latin typeface="Calibri" panose="020F0502020204030204" pitchFamily="34" charset="0"/>
                <a:cs typeface="Calibri" panose="020F0502020204030204" pitchFamily="34" charset="0"/>
              </a:rPr>
              <a:t>vähemmän </a:t>
            </a:r>
            <a:r>
              <a:rPr lang="fi-FI" sz="1600" dirty="0" err="1">
                <a:latin typeface="Calibri" panose="020F0502020204030204" pitchFamily="34" charset="0"/>
                <a:cs typeface="Calibri" panose="020F0502020204030204" pitchFamily="34" charset="0"/>
              </a:rPr>
              <a:t>rinnakkais</a:t>
            </a:r>
            <a:r>
              <a:rPr lang="fi-FI" sz="1600" dirty="0">
                <a:latin typeface="Calibri" panose="020F0502020204030204" pitchFamily="34" charset="0"/>
                <a:cs typeface="Calibri" panose="020F0502020204030204" pitchFamily="34" charset="0"/>
              </a:rPr>
              <a:t>- ja yhteisleikkejä toisten kanssa </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kognitiivinen </a:t>
            </a:r>
            <a:r>
              <a:rPr lang="fi-FI" sz="1600" dirty="0">
                <a:latin typeface="Calibri" panose="020F0502020204030204" pitchFamily="34" charset="0"/>
                <a:cs typeface="Calibri" panose="020F0502020204030204" pitchFamily="34" charset="0"/>
              </a:rPr>
              <a:t>ja sosiaalinen kehitystaso matalampi kuin ikätovereilla, näkyy siten myös leikeissä</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leikkivälineiden </a:t>
            </a:r>
            <a:r>
              <a:rPr lang="fi-FI" sz="1600" dirty="0">
                <a:latin typeface="Calibri" panose="020F0502020204030204" pitchFamily="34" charset="0"/>
                <a:cs typeface="Calibri" panose="020F0502020204030204" pitchFamily="34" charset="0"/>
              </a:rPr>
              <a:t>käyttö vähemmän kuvitteellista, esineitä käsitellään sellaisenaan</a:t>
            </a:r>
          </a:p>
          <a:p>
            <a:pPr marL="285750" indent="-285750">
              <a:buFont typeface="Arial" panose="020B0604020202020204" pitchFamily="34" charset="0"/>
              <a:buChar char="•"/>
            </a:pPr>
            <a:r>
              <a:rPr lang="fi-FI" sz="1600" dirty="0" smtClean="0">
                <a:latin typeface="Calibri" panose="020F0502020204030204" pitchFamily="34" charset="0"/>
                <a:cs typeface="Calibri" panose="020F0502020204030204" pitchFamily="34" charset="0"/>
              </a:rPr>
              <a:t>enemmän </a:t>
            </a:r>
            <a:r>
              <a:rPr lang="fi-FI" sz="1600" dirty="0">
                <a:latin typeface="Calibri" panose="020F0502020204030204" pitchFamily="34" charset="0"/>
                <a:cs typeface="Calibri" panose="020F0502020204030204" pitchFamily="34" charset="0"/>
              </a:rPr>
              <a:t>fyysistä leikkiä, johon kuuluu motorisia toimintoja tai </a:t>
            </a:r>
            <a:r>
              <a:rPr lang="fi-FI" sz="1600" dirty="0" err="1">
                <a:latin typeface="Calibri" panose="020F0502020204030204" pitchFamily="34" charset="0"/>
                <a:cs typeface="Calibri" panose="020F0502020204030204" pitchFamily="34" charset="0"/>
              </a:rPr>
              <a:t>riehumis</a:t>
            </a:r>
            <a:r>
              <a:rPr lang="fi-FI" sz="1600" dirty="0">
                <a:latin typeface="Calibri" panose="020F0502020204030204" pitchFamily="34" charset="0"/>
                <a:cs typeface="Calibri" panose="020F0502020204030204" pitchFamily="34" charset="0"/>
              </a:rPr>
              <a:t>- ja </a:t>
            </a:r>
            <a:r>
              <a:rPr lang="fi-FI" sz="1600" dirty="0" err="1">
                <a:latin typeface="Calibri" panose="020F0502020204030204" pitchFamily="34" charset="0"/>
                <a:cs typeface="Calibri" panose="020F0502020204030204" pitchFamily="34" charset="0"/>
              </a:rPr>
              <a:t>peuhaleikkejä</a:t>
            </a:r>
            <a:r>
              <a:rPr lang="fi-FI" sz="16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110303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296785" y="290945"/>
            <a:ext cx="7847215" cy="773673"/>
          </a:xfrm>
          <a:prstGeom prst="rect">
            <a:avLst/>
          </a:prstGeom>
        </p:spPr>
        <p:txBody>
          <a:bodyPr wrap="square">
            <a:spAutoFit/>
          </a:bodyPr>
          <a:lstStyle/>
          <a:p>
            <a:pPr>
              <a:lnSpc>
                <a:spcPct val="107000"/>
              </a:lnSpc>
              <a:spcAft>
                <a:spcPts val="800"/>
              </a:spcAft>
            </a:pPr>
            <a:r>
              <a:rPr lang="fi-FI" sz="1400" b="1" dirty="0">
                <a:latin typeface="Calibri" panose="020F0502020204030204" pitchFamily="34" charset="0"/>
                <a:ea typeface="Calibri" panose="020F0502020204030204" pitchFamily="34" charset="0"/>
                <a:cs typeface="Times New Roman" panose="02020603050405020304" pitchFamily="18" charset="0"/>
              </a:rPr>
              <a:t>ESIMERKKEJÄ  LEIKKITILANTEISTA, JOISSA TARVITAAN AIKUISTA ITSESÄÄTELYN TUEKSI </a:t>
            </a:r>
            <a:r>
              <a:rPr lang="fi-FI" sz="1400" dirty="0">
                <a:latin typeface="Calibri" panose="020F0502020204030204" pitchFamily="34" charset="0"/>
                <a:ea typeface="Calibri" panose="020F0502020204030204" pitchFamily="34" charset="0"/>
                <a:cs typeface="Times New Roman" panose="02020603050405020304" pitchFamily="18" charset="0"/>
              </a:rPr>
              <a:t>(Lainaukset laatikoissa suoraan kirjasta Taaperosta taitavaksi toimijaksi,  Itsesäätelytaitojen kehitys ja tukeminen T. Aro – M-L Laakso (toim.))</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kstiruutu 5"/>
          <p:cNvSpPr txBox="1"/>
          <p:nvPr/>
        </p:nvSpPr>
        <p:spPr>
          <a:xfrm>
            <a:off x="1463040" y="1479667"/>
            <a:ext cx="10191402" cy="2462213"/>
          </a:xfrm>
          <a:prstGeom prst="rect">
            <a:avLst/>
          </a:prstGeom>
          <a:noFill/>
          <a:ln>
            <a:solidFill>
              <a:schemeClr val="tx1"/>
            </a:solidFill>
          </a:ln>
        </p:spPr>
        <p:txBody>
          <a:bodyPr wrap="square" rtlCol="0">
            <a:spAutoFit/>
          </a:bodyPr>
          <a:lstStyle/>
          <a:p>
            <a:endParaRPr lang="fi-FI" sz="1400" i="1" dirty="0" smtClean="0"/>
          </a:p>
          <a:p>
            <a:r>
              <a:rPr lang="fi-FI" sz="1400" i="1" dirty="0" smtClean="0"/>
              <a:t>RIEHAKAS </a:t>
            </a:r>
            <a:r>
              <a:rPr lang="fi-FI" sz="1400" i="1" dirty="0"/>
              <a:t>FYYSINEN LEIKKKI</a:t>
            </a:r>
            <a:endParaRPr lang="fi-FI" sz="1400" dirty="0"/>
          </a:p>
          <a:p>
            <a:r>
              <a:rPr lang="fi-FI" sz="1400" i="1" dirty="0"/>
              <a:t>Viisivuotiaat Janne ja Essi pukevat ylleen roolivaatteet. Janne pukee lepakkopuvun ja Essi koirapuvun. Aluksi kumpikin lapsista rakentaa oman kotinsa ripustaen kankaita pöytien ylle. Kun kodit valmistuvat, lapset vierailevat toistensa luona. Leikki saa yllättävän käänteen, kun lepakko alkaa ajaa koiraa takaa. Essi-koira ja Janne-lepakko juoksevat pöydän ympäri. Aina välillä koira sukeltaa kotiinsa turvaan ja nousee sieltä pian jatkaakseen taas vauhdikasta kisailua. Lapset kiihtyvät innosta leikin tiimellyksessä ja Jannen nauru, hekotus ja kiljunta täyttävät huoneen. Leikki näyttää villiltä ja hauskalta. Paikalla oleva aikuinen alkaa miettiä turvallisuuskysymyksiä, esimerkiksi liukastumista, sillä pöydän ympäri juostessa on tehtävä tiukkoja käännöksiä. Leikkiajan loputtua Jannen on vaikea rauhoittua ja keskittyä leikkivälineiden siivoamiseen</a:t>
            </a:r>
            <a:r>
              <a:rPr lang="fi-FI" sz="1400" i="1" dirty="0" smtClean="0"/>
              <a:t>.</a:t>
            </a:r>
          </a:p>
          <a:p>
            <a:endParaRPr lang="fi-FI" sz="1400" dirty="0"/>
          </a:p>
        </p:txBody>
      </p:sp>
      <p:sp>
        <p:nvSpPr>
          <p:cNvPr id="7" name="Suorakulmio 6"/>
          <p:cNvSpPr/>
          <p:nvPr/>
        </p:nvSpPr>
        <p:spPr>
          <a:xfrm>
            <a:off x="1296785" y="3707476"/>
            <a:ext cx="8154785" cy="2668744"/>
          </a:xfrm>
          <a:prstGeom prst="rect">
            <a:avLst/>
          </a:prstGeom>
        </p:spPr>
        <p:txBody>
          <a:bodyPr wrap="square">
            <a:spAutoFit/>
          </a:bodyPr>
          <a:lstStyle/>
          <a:p>
            <a:pPr algn="ctr">
              <a:lnSpc>
                <a:spcPct val="107000"/>
              </a:lnSpc>
              <a:spcAft>
                <a:spcPts val="800"/>
              </a:spcAft>
            </a:pPr>
            <a:endParaRPr lang="fi-FI" sz="1600" b="1"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i-FI" sz="1600" b="1" dirty="0" smtClean="0">
                <a:latin typeface="Calibri" panose="020F0502020204030204" pitchFamily="34" charset="0"/>
                <a:ea typeface="Calibri" panose="020F0502020204030204" pitchFamily="34" charset="0"/>
                <a:cs typeface="Times New Roman" panose="02020603050405020304" pitchFamily="18" charset="0"/>
              </a:rPr>
              <a:t>Fyysisen </a:t>
            </a:r>
            <a:r>
              <a:rPr lang="fi-FI" sz="1600" b="1" dirty="0">
                <a:latin typeface="Calibri" panose="020F0502020204030204" pitchFamily="34" charset="0"/>
                <a:ea typeface="Calibri" panose="020F0502020204030204" pitchFamily="34" charset="0"/>
                <a:cs typeface="Times New Roman" panose="02020603050405020304" pitchFamily="18" charset="0"/>
              </a:rPr>
              <a:t>leikin tarve ja mahdollistaminen pk:ssa: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err="1">
                <a:latin typeface="Calibri" panose="020F0502020204030204" pitchFamily="34" charset="0"/>
                <a:ea typeface="Calibri" panose="020F0502020204030204" pitchFamily="34" charset="0"/>
                <a:cs typeface="Times New Roman" panose="02020603050405020304" pitchFamily="18" charset="0"/>
              </a:rPr>
              <a:t>Riehumis</a:t>
            </a:r>
            <a:r>
              <a:rPr lang="fi-FI" sz="1600" dirty="0">
                <a:latin typeface="Calibri" panose="020F0502020204030204" pitchFamily="34" charset="0"/>
                <a:ea typeface="Calibri" panose="020F0502020204030204" pitchFamily="34" charset="0"/>
                <a:cs typeface="Times New Roman" panose="02020603050405020304" pitchFamily="18" charset="0"/>
              </a:rPr>
              <a:t>- ja </a:t>
            </a:r>
            <a:r>
              <a:rPr lang="fi-FI" sz="1600" dirty="0" err="1">
                <a:latin typeface="Calibri" panose="020F0502020204030204" pitchFamily="34" charset="0"/>
                <a:ea typeface="Calibri" panose="020F0502020204030204" pitchFamily="34" charset="0"/>
                <a:cs typeface="Times New Roman" panose="02020603050405020304" pitchFamily="18" charset="0"/>
              </a:rPr>
              <a:t>peuhaleikit</a:t>
            </a:r>
            <a:r>
              <a:rPr lang="fi-FI" sz="1600" dirty="0">
                <a:latin typeface="Calibri" panose="020F0502020204030204" pitchFamily="34" charset="0"/>
                <a:ea typeface="Calibri" panose="020F0502020204030204" pitchFamily="34" charset="0"/>
                <a:cs typeface="Times New Roman" panose="02020603050405020304" pitchFamily="18" charset="0"/>
              </a:rPr>
              <a:t> voivat olla nautinnollisia yhteisleikin kokemuksia, joissa samalla harjoitellaan sääntöjä ja opetellaan tunnistamaan toisten mielialoja. Tarvitaan siis tiloja ja ympäristöjä, joissa voidaan toteuttaa näitä riehakkaitakin fyysisiä leikkejä. Kun lapsella on haasteita itsesäätelyssä, fyysistä toimintaa tulee olla normaalia enemmän keskittymistä vaativien tehtävien lomassa. Kuitenkin siirtyminen leikistä toiseen ja rauhoittuminen leikin jälkeen voi olla haastavaa.  -&gt; Kiihtyneessä ja ylivirittyneessä tilassa oleva lapsi tarvitsee aikuisen tukea, kunnes onnistuu itsenäisesti rauhoittumaan.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5417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629293" y="1064029"/>
            <a:ext cx="8628611" cy="4249561"/>
          </a:xfrm>
          <a:prstGeom prst="rect">
            <a:avLst/>
          </a:prstGeom>
        </p:spPr>
        <p:txBody>
          <a:bodyPr wrap="square">
            <a:spAutoFit/>
          </a:bodyPr>
          <a:lstStyle/>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Superleikki ja iltavilli</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Usein monen lapsen yhteisleikki, äänekäs ja fyysinen. Aikuisen silmin tällainen superleikki voi näyttäytyä liian hurjana, jossa ei ole juonta ja meno vaikuttaa mahdottomalta. Aikuiselle kehittyy tunne, ettei lapsia saa enää hallintaan tai syntyy pelko, että pian jotakin sattuu. Kuitenkin tunteena kyseinen leikki on ainutlaatuista ja tekee hyvää aivojen välittäjäaineille! Superleikissä myös yksinäiset lapset on mahdollista saada sosiaalisemmiksi; Kun aikuinen heittäytyy aidosti mukaan tämän tyyppiseen leikkiin, syntyy superleikki. Silloin aikuinen voi pyytää mukaan ketä tahansa lapsia, ja silti leikki säilyy samana. Vaatii siis aikuiselta spontaania heittäytymistä, antautumista hassuttelulle, naurulle, onnistumiselle ja epäonnistumiselle. Ei ole aikuisen luomia sääntöjä, vaan aikuisen laskeutumista lasten pariin. Kotona vastaava leikki voisi olla nimeltään Iltavilli, jolloin lapsen aivot ovat riemun vastaanottamisen tilassa ja tilanne voi pitkittyessään helposti kääntyä ylivirittyneeksi. Näillä leikeillä siedätetään aikuista, koska lapsen kehitystä silmällä pitäen tämänkaltaisilla leikeillä on valtava vaikutus keholliseen hyväksyntään, omakuvan terveeseen muodostumiseen ja läheisyyden turvalliseen vastaanottamiseen. </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a:t>
            </a:r>
            <a:r>
              <a:rPr lang="fi-FI" sz="1600" dirty="0">
                <a:latin typeface="Calibri" panose="020F0502020204030204" pitchFamily="34" charset="0"/>
                <a:ea typeface="Calibri" panose="020F0502020204030204" pitchFamily="34" charset="0"/>
                <a:cs typeface="Times New Roman" panose="02020603050405020304" pitchFamily="18" charset="0"/>
              </a:rPr>
              <a:t>Mirja Köngäs: Tunneäly varhaiskasvatuksessa s.156-158)</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6609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579418" y="872836"/>
            <a:ext cx="9626138" cy="2246769"/>
          </a:xfrm>
          <a:prstGeom prst="rect">
            <a:avLst/>
          </a:prstGeom>
          <a:noFill/>
          <a:ln>
            <a:solidFill>
              <a:schemeClr val="tx1"/>
            </a:solidFill>
          </a:ln>
        </p:spPr>
        <p:txBody>
          <a:bodyPr wrap="square" rtlCol="0">
            <a:spAutoFit/>
          </a:bodyPr>
          <a:lstStyle/>
          <a:p>
            <a:endParaRPr lang="fi-FI" sz="1400" i="1" dirty="0" smtClean="0"/>
          </a:p>
          <a:p>
            <a:r>
              <a:rPr lang="fi-FI" sz="1400" i="1" dirty="0" smtClean="0"/>
              <a:t>TUNTEIDEN </a:t>
            </a:r>
            <a:r>
              <a:rPr lang="fi-FI" sz="1400" i="1" dirty="0"/>
              <a:t>SÄÄTELYN HAASTEET LEIKKITILANTEISSA</a:t>
            </a:r>
            <a:endParaRPr lang="fi-FI" sz="1400" dirty="0"/>
          </a:p>
          <a:p>
            <a:r>
              <a:rPr lang="fi-FI" sz="1400" i="1" dirty="0"/>
              <a:t>Kuusivuotiaat Toni ja Niko sekä viisivuotias Esko rakentavat yhdessä taloa suurista pahvitiilistä. Pojat rakentavat taloa siten, että he kyykkivät tai seisovat itse rakennelman sisäpuolella. Tunnelma on leppoisa ja innostunut. Rakentaminen etenee mukavasti, ja talon seinät kohoavat yhä korkeammiksi. Yllättäen Esko horjahtaa ja törmää toisiin poikiin, jolloin Toni törmää talon seinään. Koko talo romahtaa. Toni raivostuu silmittömästi ja alkaa itkeä ja huutaa sekä viskoa ja potkia pahvitiiliä ympäriinsä. Toni ryntää Eskon kimppuun, jolloin aikuinen menee paikalle ja rauhoittaa tilannetta. Tonin on kuitenkin vaikea rauhoittua. Aluksi häntä ei lohduta sekään, että aikuinen korjaa taloa yhdessä Nikon ja Eskon kanssa. Toni ei pettymykseltään kykene osallistumaan talon korjaamiseen</a:t>
            </a:r>
            <a:r>
              <a:rPr lang="fi-FI" sz="1400" i="1" dirty="0" smtClean="0"/>
              <a:t>.</a:t>
            </a:r>
          </a:p>
          <a:p>
            <a:endParaRPr lang="fi-FI" sz="1400" dirty="0"/>
          </a:p>
        </p:txBody>
      </p:sp>
      <p:sp>
        <p:nvSpPr>
          <p:cNvPr id="3" name="Suorakulmio 2"/>
          <p:cNvSpPr/>
          <p:nvPr/>
        </p:nvSpPr>
        <p:spPr>
          <a:xfrm>
            <a:off x="1579418" y="3541221"/>
            <a:ext cx="9626138" cy="1775743"/>
          </a:xfrm>
          <a:prstGeom prst="rect">
            <a:avLst/>
          </a:prstGeom>
        </p:spPr>
        <p:txBody>
          <a:bodyPr wrap="square">
            <a:spAutoFit/>
          </a:bodyPr>
          <a:lstStyle/>
          <a:p>
            <a:pPr algn="ct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Pettymyksen tunne, kun leikissä syntyy vahinko:</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Kun lapsi ei kykene asettumaan toisen asemaan, voi pettymys kasvaa suuriin mittoihin ja käytös muuttua aggressiiviseksi -&gt; tarvitaan aikuista jäsentämään lapselle tunteita, tarvitaan ulkoista puhetta ja kieltä, tarvitaan aikuista saattamaan lapsi pois tuhoisasta tunnetilasta. Tunnetilojen sietäminen, ymmärtäminen ja jäsentäminen vaativat aikuisen tukea sekä jälkeenpäin kielellistä tukea, kun aikuinen sanoittaa, mitä tapahtui ja lapsi kykenee kertomaan leikistä.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8781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487977" y="415637"/>
            <a:ext cx="9285317" cy="4401205"/>
          </a:xfrm>
          <a:prstGeom prst="rect">
            <a:avLst/>
          </a:prstGeom>
          <a:noFill/>
          <a:ln>
            <a:solidFill>
              <a:schemeClr val="tx1"/>
            </a:solidFill>
          </a:ln>
        </p:spPr>
        <p:txBody>
          <a:bodyPr wrap="square" rtlCol="0">
            <a:spAutoFit/>
          </a:bodyPr>
          <a:lstStyle/>
          <a:p>
            <a:endParaRPr lang="fi-FI" sz="1400" i="1" dirty="0" smtClean="0"/>
          </a:p>
          <a:p>
            <a:r>
              <a:rPr lang="fi-FI" sz="1400" i="1" dirty="0" smtClean="0"/>
              <a:t>HALLITSEVA </a:t>
            </a:r>
            <a:r>
              <a:rPr lang="fi-FI" sz="1400" i="1" dirty="0"/>
              <a:t>OMAEHTOINEN </a:t>
            </a:r>
            <a:r>
              <a:rPr lang="fi-FI" sz="1400" i="1" dirty="0" smtClean="0"/>
              <a:t>TOIMINTA</a:t>
            </a:r>
            <a:endParaRPr lang="fi-FI" sz="1400" dirty="0"/>
          </a:p>
          <a:p>
            <a:r>
              <a:rPr lang="fi-FI" sz="1400" i="1" dirty="0"/>
              <a:t>Kuusivuotias Lyydia ja viisivuotias Emma aloittavat leikin kotileikkinurkkauksessa, jossa on pöytiä ja astioita, nukkeja ja nukenvaatteita sekä nukensänky, -vaunut ja rattaat. Lyydia ryntää edeltä leikkipaikkaan ja kahmaisee itselleen nukensängystä kaksi nukkea ja asettaa toisen niistä nukenvaunuihin ja toisen rattaisiin. Lyydia kertoo ja kuvailee koko ajan, mitä aikoo tehdä ja mitä tekee. Emma tutkii leikkivälineitä ja etsii mieleistään nukkea, jonka sitten viimein löytääkin. Hän alkaa pukea nukelle potkupukua ylle. Lyydia on työntänyt nukenvaunut ja –rattaat pöydän toiselle puolelle ja alkaa nyt järjestellä astioita pöytään. Emma kysyy, voiko hän työntää nukkeaan rattaissa. Lyydia sanoo, että hän tarvitsee niitä omalle nukelleen. Lyydia alkaa paistaa lettuja. Sitten hän laittaa nuket vaunuihin ja kertoo lähtevänsä kauppaan. Hän ottaa rahalaatikosta seteleitä sekä kauppakassin mukaansa. Aikuinen on kauppias. Lyydia kerää kaupan pöydältä tavaroita kassiinsa ja tarjoaa kaupanmyyjälle seteleitä maksuksi. Hän palaa kotiin ja asettelee kauppatavaroita pöydälle. Emma kysyy, saako hän seteleitä. Lyydia kaivaa seteleitä rahalaatikosta ja alkaa yllättäen heitellä niitä riehakkaasti ilmaan. Lopulta hän heittää rahalaatikon kattoon jolloin aikuinen puuttuu tilanteeseen.</a:t>
            </a:r>
            <a:endParaRPr lang="fi-FI" sz="1400" dirty="0"/>
          </a:p>
          <a:p>
            <a:r>
              <a:rPr lang="fi-FI" sz="1400" i="1" dirty="0"/>
              <a:t>Lyydia haluaa päättää, miten leikki etenee, Emman toiveita hän ei kykene huomioimaan. Lyydia tekee itse päätöksen leikkiroolistaan eikä neuvottele Emman kanssa välineistä. Lyydian ääneen puhuminen ohjaa häntä toimissaan, myöskään vastavuoroinen leikki ei vielä onnistu. Nopeatempoinen leikki saa lopulta riehakkaan päätöksen. </a:t>
            </a:r>
            <a:endParaRPr lang="fi-FI" sz="1400" i="1" dirty="0" smtClean="0"/>
          </a:p>
          <a:p>
            <a:endParaRPr lang="fi-FI" sz="1400" dirty="0"/>
          </a:p>
        </p:txBody>
      </p:sp>
      <p:sp>
        <p:nvSpPr>
          <p:cNvPr id="3" name="Suorakulmio 2"/>
          <p:cNvSpPr/>
          <p:nvPr/>
        </p:nvSpPr>
        <p:spPr>
          <a:xfrm>
            <a:off x="2344189" y="5066224"/>
            <a:ext cx="6824749" cy="1512273"/>
          </a:xfrm>
          <a:prstGeom prst="rect">
            <a:avLst/>
          </a:prstGeom>
        </p:spPr>
        <p:txBody>
          <a:bodyPr wrap="square">
            <a:spAutoFit/>
          </a:bodyPr>
          <a:lstStyle/>
          <a:p>
            <a:pPr algn="ct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Vastavuoroisen leikin </a:t>
            </a:r>
            <a:r>
              <a:rPr lang="fi-FI" sz="1600" b="1" dirty="0" smtClean="0">
                <a:latin typeface="Calibri" panose="020F0502020204030204" pitchFamily="34" charset="0"/>
                <a:ea typeface="Calibri" panose="020F0502020204030204" pitchFamily="34" charset="0"/>
                <a:cs typeface="Times New Roman" panose="02020603050405020304" pitchFamily="18" charset="0"/>
              </a:rPr>
              <a:t>haasteet:</a:t>
            </a:r>
          </a:p>
          <a:p>
            <a:pPr>
              <a:lnSpc>
                <a:spcPct val="107000"/>
              </a:lnSpc>
              <a:spcAft>
                <a:spcPts val="8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Aikuisen </a:t>
            </a:r>
            <a:r>
              <a:rPr lang="fi-FI" sz="1600" dirty="0">
                <a:latin typeface="Calibri" panose="020F0502020204030204" pitchFamily="34" charset="0"/>
                <a:ea typeface="Calibri" panose="020F0502020204030204" pitchFamily="34" charset="0"/>
                <a:cs typeface="Times New Roman" panose="02020603050405020304" pitchFamily="18" charset="0"/>
              </a:rPr>
              <a:t>havainnoidessa leikkiä voi hän leikin edetessä jo aikaisemmassa vaiheessa helpottaa leikin sosiaalisia vaatimuksia, mahdollistaa välineiden jakamisen ja auttaa yhteisleikin opettelussa. Osallistumalla leikkiin aikuinen voi leikkiroolin kautta antaa mallia, miten vuorotellaan ja toimitaan vastavuoroisesti.</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562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p:cNvSpPr txBox="1"/>
          <p:nvPr/>
        </p:nvSpPr>
        <p:spPr>
          <a:xfrm>
            <a:off x="1346662" y="789708"/>
            <a:ext cx="9551323" cy="3447098"/>
          </a:xfrm>
          <a:prstGeom prst="rect">
            <a:avLst/>
          </a:prstGeom>
          <a:noFill/>
          <a:ln>
            <a:solidFill>
              <a:schemeClr val="tx1"/>
            </a:solidFill>
          </a:ln>
        </p:spPr>
        <p:txBody>
          <a:bodyPr wrap="square" rtlCol="0">
            <a:spAutoFit/>
          </a:bodyPr>
          <a:lstStyle/>
          <a:p>
            <a:endParaRPr lang="fi-FI" i="1" dirty="0" smtClean="0"/>
          </a:p>
          <a:p>
            <a:r>
              <a:rPr lang="fi-FI" sz="1400" i="1" dirty="0" smtClean="0"/>
              <a:t>ARAN </a:t>
            </a:r>
            <a:r>
              <a:rPr lang="fi-FI" sz="1400" i="1" dirty="0"/>
              <a:t>LAPSEN OSALLISTUMINEN YHTEISLEIKKIIN</a:t>
            </a:r>
            <a:endParaRPr lang="fi-FI" sz="1400" dirty="0"/>
          </a:p>
          <a:p>
            <a:r>
              <a:rPr lang="fi-FI" sz="1400" i="1" dirty="0"/>
              <a:t>Kuusivuotiaat Mika, Timo ja Anton sekä neljävuotias Kalle saavat aikuiselta tehtäväksi rakentaa yhteisen majan. Majan rakentamisessa pojat saavat käyttää huonekaluja, kuten sohvaa, hyllyjä ja pöytiä. Aikuinen tuo pojille suuren määrän isoja kankaita ja teippiä. Mika ilmoittaa heti, että hän rakentaa oman majansa sohvan taakse. Aikuinen muistuttaa, että nyt on tarkoitus rakentaa yhteinen maja. Mika tulee pois sohvan takaa ja menee hyllyn taakse. Hän aikoo -  kun kerran sohvan taakse ei saanut - rakentaa majansa hyllyn taakse, pöydän alle. Aikuinen nostaa pöydän pois hyllyn takaa lähemmäs yhteistä leikkitilaa. Kolme muuta poikaa, Timo, Kalle ja Anton, rakentavat yhdessä majaa sohvan ja nojatuolin väliin. Mika käy pyytämässä aikuiselta suuria rakennuspalikoita. Hän aikoo rakentaa niistä majansa seinät. Mika kuljeskelee oman majansa ympärillä. Kolmella muulla pojalla on hauskaa yhdessä majassaan, he nauravat ja vitsailevat. Mika vaikuttaa yksinäiseltä. Muut pojat käyvät kurkistamassa hänen majansa ikkunasta, muttei hän halua heitä leikkiinsä. Aikuisen kehotuksesta Mika menee käymään kavereiden majassa, mutta tulee pian pois ja menee oman majansa luo. Mika on alakuloisen oloinen ja hiljainen</a:t>
            </a:r>
            <a:r>
              <a:rPr lang="fi-FI" sz="1400" i="1" dirty="0" smtClean="0"/>
              <a:t>.</a:t>
            </a:r>
          </a:p>
          <a:p>
            <a:endParaRPr lang="fi-FI" dirty="0"/>
          </a:p>
        </p:txBody>
      </p:sp>
      <p:sp>
        <p:nvSpPr>
          <p:cNvPr id="4" name="Suorakulmio 3"/>
          <p:cNvSpPr/>
          <p:nvPr/>
        </p:nvSpPr>
        <p:spPr>
          <a:xfrm>
            <a:off x="1346662" y="4547062"/>
            <a:ext cx="9642763" cy="1775743"/>
          </a:xfrm>
          <a:prstGeom prst="rect">
            <a:avLst/>
          </a:prstGeom>
        </p:spPr>
        <p:txBody>
          <a:bodyPr wrap="square">
            <a:spAutoFit/>
          </a:bodyPr>
          <a:lstStyle/>
          <a:p>
            <a:pPr algn="ct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Leikkitaidot ikäistään nuoremman lapsen tasolla</a:t>
            </a:r>
            <a:r>
              <a:rPr lang="fi-FI" sz="16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Kun lapsella on itsesäätelyn vaikeutta, voivat yhteisleikin vaatimukset olla hänelle liian haastavia ja saavat hänet tuntemaan epäonnistuneeksi leikkiin. Niinpä lapsi valitsee yksinleikin tai muuten kykyjensä alapuolella olevia tehtäviä. -&gt; Aikuisen tehtävänä on ennakoida leikkijöiden määrää, ryhmärakennetta ja tukea lasta, joka ei pääse ryhmään, olemalla joko leikkikaverina tai kielellisenä sanoittajana. Näin hän auttaa ennakoimaan tulevia leikkitilanteita.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3487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521229" y="1421476"/>
            <a:ext cx="9526385" cy="3883499"/>
          </a:xfrm>
          <a:prstGeom prst="rect">
            <a:avLst/>
          </a:prstGeom>
        </p:spPr>
        <p:txBody>
          <a:bodyPr wrap="square">
            <a:spAutoFit/>
          </a:bodyPr>
          <a:lstStyle/>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Leikkikupla </a:t>
            </a:r>
            <a:r>
              <a:rPr lang="fi-FI" sz="1600" dirty="0" smtClean="0">
                <a:latin typeface="Calibri" panose="020F0502020204030204" pitchFamily="34" charset="0"/>
                <a:ea typeface="Calibri" panose="020F0502020204030204" pitchFamily="34" charset="0"/>
                <a:cs typeface="Times New Roman" panose="02020603050405020304" pitchFamily="18" charset="0"/>
              </a:rPr>
              <a:t>on </a:t>
            </a:r>
            <a:r>
              <a:rPr lang="fi-FI" sz="1600" dirty="0">
                <a:latin typeface="Calibri" panose="020F0502020204030204" pitchFamily="34" charset="0"/>
                <a:ea typeface="Calibri" panose="020F0502020204030204" pitchFamily="34" charset="0"/>
                <a:cs typeface="Times New Roman" panose="02020603050405020304" pitchFamily="18" charset="0"/>
              </a:rPr>
              <a:t>useimmiten kahden lapsen välinen mielikuvitus- tai roolileikki. Sen ulkopuolelle jäävät kaikki muut – ihmiset, äänet ja tapahtumat. Kyse ei yleensä ole muiden kelpaamattomuudesta vaan leikin rakenteen merkityksestä, joka saattaa särkyä, mikäli joku uusi lapsi pääsee siihen sisään. Leikin säännötkin ovat epäselvät, sisällä olijat vaan tuntevat leikin. Tämän rikkominen ei ole suotavaa, koska tässä rakennetaan pohjaa tuleville ystävyys- ja parisuhteille.  Yhteys vertaiseen syntyy vahvana ja juuri niitä tunteita lapsen tulisi saada kokea.  Leikkikupla voi syntyä keiden tahansa lasten välille, ei parhaan kaverin kanssa, vaan arvokkaimmaksi siinä nousee kahden yksilön välinen tunneyhteys.  Jännityksen saa aikaan tilanteen hetkellisyys, tunnelma on innostava ja tunteiden säätely helppoa. Toiset pyrkivät mielellään mukaan tähän ilon ja yhteisöllisyyden kuplaan. Tarvitaan siis aikuisen apua, ei niinkään kuplan sisällä leikkivien tueksi, vaan hoitamaan pettymyksen tunnetta ulkopuolelle jääviin. Tässä kulminoituu aikuisten epävarmuus; he näkevät, että tilanteessa on jotakin ainutlaatuista, mutta säännöt ohjaavat kehottamalla ottamaan kaikki mukaan leikkiin. Aikuisen olisikin tunnistettava leikkikuplan olemassaolo ja havainnoitava muiden lasten suhtautumista tilanteeseen. Parhaiten se onnistuu antamalla tukea kuplassa leikkijöille ja ohjaamalla toiset muihin leikkeihin, sanoittaen ja perustellen pettyneille tilannetta. </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a:t>
            </a:r>
            <a:r>
              <a:rPr lang="fi-FI" sz="1600" dirty="0">
                <a:latin typeface="Calibri" panose="020F0502020204030204" pitchFamily="34" charset="0"/>
                <a:ea typeface="Calibri" panose="020F0502020204030204" pitchFamily="34" charset="0"/>
                <a:cs typeface="Times New Roman" panose="02020603050405020304" pitchFamily="18" charset="0"/>
              </a:rPr>
              <a:t>Mirja Köngäs: Tunneäly varhaiskasvatuksessa s.153-154)</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343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294313" y="1901018"/>
            <a:ext cx="7672647" cy="2450094"/>
          </a:xfrm>
          <a:prstGeom prst="rect">
            <a:avLst/>
          </a:prstGeom>
        </p:spPr>
        <p:txBody>
          <a:bodyPr wrap="square">
            <a:spAutoFit/>
          </a:bodyPr>
          <a:lstStyle/>
          <a:p>
            <a:pPr>
              <a:lnSpc>
                <a:spcPct val="107000"/>
              </a:lnSpc>
              <a:spcAft>
                <a:spcPts val="800"/>
              </a:spcAft>
            </a:pPr>
            <a:r>
              <a:rPr lang="fi-FI" dirty="0">
                <a:latin typeface="Calibri" panose="020F0502020204030204" pitchFamily="34" charset="0"/>
                <a:ea typeface="Calibri" panose="020F0502020204030204" pitchFamily="34" charset="0"/>
                <a:cs typeface="Calibri" panose="020F0502020204030204" pitchFamily="34" charset="0"/>
              </a:rPr>
              <a:t>Lasta innostavat ja iloa tuovat pelit ja leikit ovat lapselle luontaista palkitsevaa toimintaa. Samalla ne muiden taitojen ohella mahdollistavat käyttäytymisen- ja tunteiden säätelyn sekä yhteistyö- ja toiminnanohjauksen taitojen oppimista.  Pienen lapsen leikissä vaaditaan monenlaisia säätelytaitoja sekä kykyä valintojen ja päätösten tekemiseen. Leikki on useimmiten sosiaalista vuorovaikutusta jossa tavoitteellinen toiminta, ongelmanratkaisutaidot, pettymysten sietäminen ja aistien kautta toimiminen, usein omien taitojen ylärajoilla vahvistavat ja harjaannuttavat lapsen itsesäätelyä. </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810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518755" y="1553359"/>
            <a:ext cx="7065819" cy="2920479"/>
          </a:xfrm>
          <a:prstGeom prst="rect">
            <a:avLst/>
          </a:prstGeom>
        </p:spPr>
        <p:txBody>
          <a:bodyPr wrap="square">
            <a:spAutoFit/>
          </a:bodyPr>
          <a:lstStyle/>
          <a:p>
            <a:pPr>
              <a:lnSpc>
                <a:spcPct val="107000"/>
              </a:lnSpc>
              <a:spcAft>
                <a:spcPts val="800"/>
              </a:spcAft>
            </a:pPr>
            <a:r>
              <a:rPr lang="fi-FI" sz="1600" dirty="0">
                <a:latin typeface="Calibri" panose="020F0502020204030204" pitchFamily="34" charset="0"/>
                <a:ea typeface="Calibri" panose="020F0502020204030204" pitchFamily="34" charset="0"/>
                <a:cs typeface="Calibri" panose="020F0502020204030204" pitchFamily="34" charset="0"/>
              </a:rPr>
              <a:t>Jotta yhteiset leikit syntyvät ja kehittyvät, tarvitaan aikuista mahdollistajaksi. Usein aikuisen apu ja ohjaus on välttämätöntä. Lapsen </a:t>
            </a:r>
            <a:r>
              <a:rPr lang="fi-FI" sz="1600" b="1" dirty="0">
                <a:latin typeface="Calibri" panose="020F0502020204030204" pitchFamily="34" charset="0"/>
                <a:ea typeface="Calibri" panose="020F0502020204030204" pitchFamily="34" charset="0"/>
                <a:cs typeface="Calibri" panose="020F0502020204030204" pitchFamily="34" charset="0"/>
              </a:rPr>
              <a:t>aloitteiden havainnointi</a:t>
            </a:r>
            <a:r>
              <a:rPr lang="fi-FI" sz="1600" dirty="0">
                <a:latin typeface="Calibri" panose="020F0502020204030204" pitchFamily="34" charset="0"/>
                <a:ea typeface="Calibri" panose="020F0502020204030204" pitchFamily="34" charset="0"/>
                <a:cs typeface="Calibri" panose="020F0502020204030204" pitchFamily="34" charset="0"/>
              </a:rPr>
              <a:t> ja </a:t>
            </a:r>
            <a:r>
              <a:rPr lang="fi-FI" sz="1600" b="1" dirty="0">
                <a:latin typeface="Calibri" panose="020F0502020204030204" pitchFamily="34" charset="0"/>
                <a:ea typeface="Calibri" panose="020F0502020204030204" pitchFamily="34" charset="0"/>
                <a:cs typeface="Calibri" panose="020F0502020204030204" pitchFamily="34" charset="0"/>
              </a:rPr>
              <a:t>kiinnostuksen kohteiden tukeminen</a:t>
            </a:r>
            <a:r>
              <a:rPr lang="fi-FI" sz="1600" dirty="0">
                <a:latin typeface="Calibri" panose="020F0502020204030204" pitchFamily="34" charset="0"/>
                <a:ea typeface="Calibri" panose="020F0502020204030204" pitchFamily="34" charset="0"/>
                <a:cs typeface="Calibri" panose="020F0502020204030204" pitchFamily="34" charset="0"/>
              </a:rPr>
              <a:t> ja näiden jakaminen yhdessä lapsen kanssa tukevat lapsen kehittyviä itsesäätelyn keinoja. </a:t>
            </a:r>
            <a:endParaRPr lang="fi-FI" sz="1600"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Calibri" panose="020F0502020204030204" pitchFamily="34" charset="0"/>
              </a:rPr>
              <a:t>Kun leikki on lapsen </a:t>
            </a:r>
            <a:r>
              <a:rPr lang="fi-FI" sz="1600" b="1" dirty="0">
                <a:latin typeface="Calibri" panose="020F0502020204030204" pitchFamily="34" charset="0"/>
                <a:ea typeface="Calibri" panose="020F0502020204030204" pitchFamily="34" charset="0"/>
                <a:cs typeface="Calibri" panose="020F0502020204030204" pitchFamily="34" charset="0"/>
              </a:rPr>
              <a:t>taitotasolle</a:t>
            </a:r>
            <a:r>
              <a:rPr lang="fi-FI" sz="1600" dirty="0">
                <a:latin typeface="Calibri" panose="020F0502020204030204" pitchFamily="34" charset="0"/>
                <a:ea typeface="Calibri" panose="020F0502020204030204" pitchFamily="34" charset="0"/>
                <a:cs typeface="Calibri" panose="020F0502020204030204" pitchFamily="34" charset="0"/>
              </a:rPr>
              <a:t> sopivaa, se tukee parhaiten kehittyvää itsesäätelyä. Onnistumisen kokemukset mahdollistuvat parhaiten </a:t>
            </a:r>
            <a:r>
              <a:rPr lang="fi-FI" sz="1600" b="1" dirty="0">
                <a:latin typeface="Calibri" panose="020F0502020204030204" pitchFamily="34" charset="0"/>
                <a:ea typeface="Calibri" panose="020F0502020204030204" pitchFamily="34" charset="0"/>
                <a:cs typeface="Calibri" panose="020F0502020204030204" pitchFamily="34" charset="0"/>
              </a:rPr>
              <a:t>toiminnan suunnittelu</a:t>
            </a:r>
            <a:r>
              <a:rPr lang="fi-FI" sz="1600" dirty="0">
                <a:latin typeface="Calibri" panose="020F0502020204030204" pitchFamily="34" charset="0"/>
                <a:ea typeface="Calibri" panose="020F0502020204030204" pitchFamily="34" charset="0"/>
                <a:cs typeface="Calibri" panose="020F0502020204030204" pitchFamily="34" charset="0"/>
              </a:rPr>
              <a:t>n kautta. </a:t>
            </a:r>
            <a:r>
              <a:rPr lang="fi-FI" sz="1600" b="1" dirty="0">
                <a:latin typeface="Calibri" panose="020F0502020204030204" pitchFamily="34" charset="0"/>
                <a:ea typeface="Calibri" panose="020F0502020204030204" pitchFamily="34" charset="0"/>
                <a:cs typeface="Calibri" panose="020F0502020204030204" pitchFamily="34" charset="0"/>
              </a:rPr>
              <a:t>Ulkoiset säätelytuet</a:t>
            </a:r>
            <a:r>
              <a:rPr lang="fi-FI" sz="1600" dirty="0">
                <a:latin typeface="Calibri" panose="020F0502020204030204" pitchFamily="34" charset="0"/>
                <a:ea typeface="Calibri" panose="020F0502020204030204" pitchFamily="34" charset="0"/>
                <a:cs typeface="Calibri" panose="020F0502020204030204" pitchFamily="34" charset="0"/>
              </a:rPr>
              <a:t>, kuten ennakoitavuus ja struktuuri auttavat lapsia keskittämään tarkkaavuuttaan ja sitoutumaan meneillään olevaan toimintaan.</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329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136371" y="964276"/>
            <a:ext cx="7805651" cy="4237827"/>
          </a:xfrm>
          <a:prstGeom prst="rect">
            <a:avLst/>
          </a:prstGeom>
        </p:spPr>
        <p:txBody>
          <a:bodyPr wrap="square">
            <a:spAutoFit/>
          </a:bodyPr>
          <a:lstStyle/>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Pieni lapsi pyrkii leikin avulla toteuttamaan toiveitaan ja samalla hän kykenee ylittämään sen hetkiset taitonsa. Näin kehittyy motivaatio erilaisten roolien ja tehtävien kokeiluun ja mahdollisuus vaativienkin taitojen harjoitteluun, jotka ilman leikkiä ja mielikuvitusta olisivat muuten mahdottomia toteuttaa. Puhutaan ns. </a:t>
            </a:r>
            <a:r>
              <a:rPr lang="fi-FI" sz="1600" b="1" dirty="0">
                <a:latin typeface="Calibri" panose="020F0502020204030204" pitchFamily="34" charset="0"/>
                <a:ea typeface="Calibri" panose="020F0502020204030204" pitchFamily="34" charset="0"/>
                <a:cs typeface="Times New Roman" panose="02020603050405020304" pitchFamily="18" charset="0"/>
              </a:rPr>
              <a:t>lähikehityksen vyöhykkeestä,</a:t>
            </a:r>
            <a:r>
              <a:rPr lang="fi-FI" sz="1600" dirty="0">
                <a:latin typeface="Calibri" panose="020F0502020204030204" pitchFamily="34" charset="0"/>
                <a:ea typeface="Calibri" panose="020F0502020204030204" pitchFamily="34" charset="0"/>
                <a:cs typeface="Times New Roman" panose="02020603050405020304" pitchFamily="18" charset="0"/>
              </a:rPr>
              <a:t> joka mahdollistuu paitsi motivoivista mielikuvista, myös muilta leikkijöiltä tai aikuiselta tulevasta oikea-aikaisesta tuesta. Esim. jonossa seisominen voi olla vielä lapselle mahdotonta, mutta esittäessään puuta hän kykenee olemaan pitkänkin aikaa paikoillaan</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Leikinomainen toiminta yhdessä toisten lasten kanssa ei ole kaikille helppoa. Mikäli lapsella on haastavaa käytöstä ja siitä johtuvaa ylivilkkautta, näkyy se usein myös leikeissä. Keskittyminen pitkäjänteiseen leikkiin on haastavaa, sääntöjen ymmärtäminen ja noudattaminen vaikeaa, neuvottelu, vuorottelu ja jakaminen ovat vaikeita asioita. Lapsen on myös vaikea ymmärtää toisten tunnetiloja ja aikomuksia. Omat impulssit ovat vaikeita hallita sekä omat mielihalut ohjaavat hallitsemaan ja johtamaan toimintaa. Tarvitaan siis </a:t>
            </a:r>
            <a:r>
              <a:rPr lang="fi-FI" sz="1600" b="1" dirty="0">
                <a:latin typeface="Calibri" panose="020F0502020204030204" pitchFamily="34" charset="0"/>
                <a:ea typeface="Calibri" panose="020F0502020204030204" pitchFamily="34" charset="0"/>
                <a:cs typeface="Times New Roman" panose="02020603050405020304" pitchFamily="18" charset="0"/>
              </a:rPr>
              <a:t>AIKUISEN APUA</a:t>
            </a:r>
            <a:r>
              <a:rPr lang="fi-FI" sz="1600" dirty="0">
                <a:latin typeface="Calibri" panose="020F0502020204030204" pitchFamily="34" charset="0"/>
                <a:ea typeface="Calibri" panose="020F0502020204030204" pitchFamily="34" charset="0"/>
                <a:cs typeface="Times New Roman" panose="02020603050405020304" pitchFamily="18" charset="0"/>
              </a:rPr>
              <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55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p:cNvSpPr/>
          <p:nvPr/>
        </p:nvSpPr>
        <p:spPr>
          <a:xfrm>
            <a:off x="2003367" y="548640"/>
            <a:ext cx="8354291" cy="4944880"/>
          </a:xfrm>
          <a:prstGeom prst="rect">
            <a:avLst/>
          </a:prstGeom>
        </p:spPr>
        <p:txBody>
          <a:bodyPr wrap="square">
            <a:spAutoFit/>
          </a:bodyPr>
          <a:lstStyle/>
          <a:p>
            <a:pPr>
              <a:lnSpc>
                <a:spcPct val="107000"/>
              </a:lnSpc>
              <a:spcAft>
                <a:spcPts val="800"/>
              </a:spcAft>
            </a:pPr>
            <a:r>
              <a:rPr lang="fi-FI" b="1" dirty="0">
                <a:latin typeface="Calibri" panose="020F0502020204030204" pitchFamily="34" charset="0"/>
                <a:ea typeface="Calibri" panose="020F0502020204030204" pitchFamily="34" charset="0"/>
                <a:cs typeface="Times New Roman" panose="02020603050405020304" pitchFamily="18" charset="0"/>
              </a:rPr>
              <a:t>Leikkitaitojen ja itsesäätelyn kehittyminen ikäkausittain / toiminnanohjauksen taitoa tukevia leikkejä eri-ikäisille</a:t>
            </a: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Alle 2v lapselle vastavuoroinen turvallinen vuorovaikutus aikuisen kanssa, ns. kehollinen leikki on ensisijaista. Katseet, ilmeet, eleet, kosketus, kutittelu- ja köröttely- ja sormileikit, joihin liittyy samanlaisena toistuva loru, rytmi ja toiminta. Kukkuu-leikit, joissa aikuinen piiloutuu käsien taakse ja tulee esiin. Paras leikkipaikka on aikuisen syli.</a:t>
            </a: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2-3v, päiväkoti-ikäiselle fyysistä aktiivisuutta tuovat pelit ja leikit kyllä kehittävät lapsen toiminnanohjausta, mutta itsesäätelyyn hän tarvitsee vielä paljon aikuisen kanssasäätelyä. Tämän ikäiset pitävät yksinkertaisista liikunta- ja laululeikeistä, joissa toistuu vuorottelu. Tavaroiden lajittelu tuo uusia haasteita. Myös kieltä rikastuttava kerronta saa uuden merkityksen, kun kielitaito kehittyy, samoin kuvitteluleikki. Aikuisen on myös pidettävä mielessä lapsen jaksaminen – se on monesti vielä lyhytkestoista.</a:t>
            </a: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err="1">
                <a:latin typeface="Calibri" panose="020F0502020204030204" pitchFamily="34" charset="0"/>
                <a:ea typeface="Calibri" panose="020F0502020204030204" pitchFamily="34" charset="0"/>
                <a:cs typeface="Times New Roman" panose="02020603050405020304" pitchFamily="18" charset="0"/>
              </a:rPr>
              <a:t>Peuha</a:t>
            </a:r>
            <a:r>
              <a:rPr lang="fi-FI" sz="1600" dirty="0">
                <a:latin typeface="Calibri" panose="020F0502020204030204" pitchFamily="34" charset="0"/>
                <a:ea typeface="Calibri" panose="020F0502020204030204" pitchFamily="34" charset="0"/>
                <a:cs typeface="Times New Roman" panose="02020603050405020304" pitchFamily="18" charset="0"/>
              </a:rPr>
              <a:t>- ja riehaantumisleikeillä on myös roolinsa lapsen itsesäätelytaitojen kehittymisessä. Tunnetilat voivat olla voimakkaitakin, kiihtymisen ja tyyntymisen välissä tasapainoilua. Mutta säätelynharjoitteluun tarvitaan edelleen aikuinen tukijaksi. </a:t>
            </a:r>
            <a:r>
              <a:rPr lang="fi-FI" sz="1600" dirty="0" smtClean="0">
                <a:effectLst/>
                <a:latin typeface="Calibri" panose="020F0502020204030204" pitchFamily="34" charset="0"/>
                <a:ea typeface="Calibri" panose="020F0502020204030204" pitchFamily="34" charset="0"/>
                <a:cs typeface="Times New Roman" panose="02020603050405020304" pitchFamily="18" charset="0"/>
              </a:rPr>
              <a:t>Riehakas leikki tarvitsee aikuista myös turvaamaan ilon kokemuksen. </a:t>
            </a:r>
            <a:r>
              <a:rPr lang="fi-FI" sz="1600" dirty="0">
                <a:latin typeface="Calibri" panose="020F0502020204030204" pitchFamily="34" charset="0"/>
                <a:ea typeface="Calibri" panose="020F0502020204030204" pitchFamily="34" charset="0"/>
                <a:cs typeface="Times New Roman" panose="02020603050405020304" pitchFamily="18" charset="0"/>
              </a:rPr>
              <a:t>Rieha voi helposti kehittyä riehumiseksi, jolloin tunnetilojen tasaamiseen ja jopa riehujien erottamiseen tarvitaan aikuista.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905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028307" y="1928554"/>
            <a:ext cx="8379228" cy="2599751"/>
          </a:xfrm>
          <a:prstGeom prst="rect">
            <a:avLst/>
          </a:prstGeom>
        </p:spPr>
        <p:txBody>
          <a:bodyPr wrap="square">
            <a:spAutoFit/>
          </a:bodyPr>
          <a:lstStyle/>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3-5 vuotiaana kuvitteluleikki ohjaa jo lapsen säätelytaitoja haastavampaan suuntaan, koska rooli ohjaa toimintaa ja lapsi asettuu toisen rooliin. Samoin monimutkaisempien sääntöjen mielessä pitäminen vaatii taitoja. Kuvitteluleikissäkin aikuinen toimii mahdollistajana rikastuttamalla kokemusmaailmaa, lukemalla kirjoja, retkeilemällä ja itse osallistumalla lasten leikkeihin</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fi-FI" sz="1600" dirty="0">
                <a:latin typeface="Calibri" panose="020F0502020204030204" pitchFamily="34" charset="0"/>
                <a:ea typeface="Calibri" panose="020F0502020204030204" pitchFamily="34" charset="0"/>
                <a:cs typeface="Times New Roman" panose="02020603050405020304" pitchFamily="18" charset="0"/>
              </a:rPr>
              <a:t>Aikuinen voi myös luoda tilanteita, joissa ylivilkas/impulsiivinen lapsi saadaan sitoutumaan yhteiseen leikki-ideaan sekä rakentamaan ja jakamaan leikkiä ohjaavia mielikuvia. Aikuista tarvitaan tällöin tukijana, mutta on syytä muistaa lapsen autonomia omaa leikkiä kohtaan, usein tueksi riittää aikuisen hienovarainen </a:t>
            </a:r>
            <a:r>
              <a:rPr lang="fi-FI" sz="1600" dirty="0" smtClean="0">
                <a:latin typeface="Calibri" panose="020F0502020204030204" pitchFamily="34" charset="0"/>
                <a:ea typeface="Calibri" panose="020F0502020204030204" pitchFamily="34" charset="0"/>
                <a:cs typeface="Times New Roman" panose="02020603050405020304" pitchFamily="18" charset="0"/>
              </a:rPr>
              <a:t>toiminta.</a:t>
            </a:r>
            <a:endParaRPr lang="fi-FI" sz="1600" dirty="0"/>
          </a:p>
        </p:txBody>
      </p:sp>
    </p:spTree>
    <p:extLst>
      <p:ext uri="{BB962C8B-B14F-4D97-AF65-F5344CB8AC3E}">
        <p14:creationId xmlns:p14="http://schemas.microsoft.com/office/powerpoint/2010/main" val="3198300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194560" y="1130531"/>
            <a:ext cx="7930342" cy="4340419"/>
          </a:xfrm>
          <a:prstGeom prst="rect">
            <a:avLst/>
          </a:prstGeom>
        </p:spPr>
        <p:txBody>
          <a:bodyPr wrap="square">
            <a:spAutoFit/>
          </a:bodyPr>
          <a:lstStyle/>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5-6 vuotiaana erilaiset liikuntaleikit auttavat lasta harjoittamaan itsesäätelytaitoja. Jo pelkästään liikkuminen vahvistaa niitä toiminnanohjauksen taitoja, joita lapsen itsesäätely tarvitsee; lapsen juostessa, kiipeillessä ja tasapainoillessa kehittyy ympäristön havainnointi, liikkumisen vaatima kehon hallinta sekä päätöksen teko ja tarkkaavuuden ja keskittymisen ylläpitäminen. Liikuntaleikkeihin kuuluu ohjeita, sääntöjä, iloa, pettymystä, jännitystä ja ryhmässä toimimista. Ryhmään sopeutuakseen lapsi harjoittelee samalla omien tunteiden hallintaa ja oman toiminnan säätelyä. Kaikki tämä tukee lapsen itsesäätelyä.</a:t>
            </a: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Esikouluikäisten harjoittelemissa sääntöleikeissä tarvitaan jo etuotsalohkossa tapahtuvaa toiminnanohjausta; pelitilanteissa tarvitaan neuvottelutaitoja ja itsenäistä toimintaa. Kun pelien ja leikkien säännöt alkavat olla selvillä, aikuinen voi jo vetäytyä taka-alalle. Edelleen tarvitaan neuvotteluapua, jolloin aikuisen tulee olla lähellä ja auttaa ristiriitatilanteista selviytymistä</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endParaRPr lang="fi-FI"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Kirjasta </a:t>
            </a:r>
            <a:r>
              <a:rPr lang="fi-FI" sz="1600" b="1" dirty="0">
                <a:latin typeface="Calibri" panose="020F0502020204030204" pitchFamily="34" charset="0"/>
                <a:ea typeface="Calibri" panose="020F0502020204030204" pitchFamily="34" charset="0"/>
                <a:cs typeface="Times New Roman" panose="02020603050405020304" pitchFamily="18" charset="0"/>
              </a:rPr>
              <a:t>Näin tuet lapsen itsesäätelyä</a:t>
            </a:r>
            <a:r>
              <a:rPr lang="fi-FI" sz="1600" dirty="0">
                <a:latin typeface="Calibri" panose="020F0502020204030204" pitchFamily="34" charset="0"/>
                <a:ea typeface="Calibri" panose="020F0502020204030204" pitchFamily="34" charset="0"/>
                <a:cs typeface="Times New Roman" panose="02020603050405020304" pitchFamily="18" charset="0"/>
              </a:rPr>
              <a:t> </a:t>
            </a:r>
            <a:r>
              <a:rPr lang="fi-FI" sz="1600" b="1" dirty="0">
                <a:latin typeface="Calibri" panose="020F0502020204030204" pitchFamily="34" charset="0"/>
                <a:ea typeface="Calibri" panose="020F0502020204030204" pitchFamily="34" charset="0"/>
                <a:cs typeface="Times New Roman" panose="02020603050405020304" pitchFamily="18" charset="0"/>
              </a:rPr>
              <a:t>(Sainio-Pajulahti-</a:t>
            </a:r>
            <a:r>
              <a:rPr lang="fi-FI" sz="1600" b="1" dirty="0" err="1">
                <a:latin typeface="Calibri" panose="020F0502020204030204" pitchFamily="34" charset="0"/>
                <a:ea typeface="Calibri" panose="020F0502020204030204" pitchFamily="34" charset="0"/>
                <a:cs typeface="Times New Roman" panose="02020603050405020304" pitchFamily="18" charset="0"/>
              </a:rPr>
              <a:t>Sajaniemi</a:t>
            </a:r>
            <a:r>
              <a:rPr lang="fi-FI" sz="1600" b="1" dirty="0">
                <a:latin typeface="Calibri" panose="020F0502020204030204" pitchFamily="34" charset="0"/>
                <a:ea typeface="Calibri" panose="020F0502020204030204" pitchFamily="34" charset="0"/>
                <a:cs typeface="Times New Roman" panose="02020603050405020304" pitchFamily="18" charset="0"/>
              </a:rPr>
              <a:t>) </a:t>
            </a:r>
            <a:r>
              <a:rPr lang="fi-FI" sz="1600" dirty="0">
                <a:latin typeface="Calibri" panose="020F0502020204030204" pitchFamily="34" charset="0"/>
                <a:ea typeface="Calibri" panose="020F0502020204030204" pitchFamily="34" charset="0"/>
                <a:cs typeface="Times New Roman" panose="02020603050405020304" pitchFamily="18" charset="0"/>
              </a:rPr>
              <a:t>löytyy koonti ”Toiminnanohjauksen taitoa tukevia leikkejä eri-ikäisille” (s. 105-108).</a:t>
            </a:r>
            <a:r>
              <a:rPr lang="fi-FI" sz="1600" b="1" dirty="0">
                <a:latin typeface="Calibri" panose="020F0502020204030204" pitchFamily="34" charset="0"/>
                <a:ea typeface="Calibri" panose="020F0502020204030204" pitchFamily="34" charset="0"/>
                <a:cs typeface="Times New Roman" panose="02020603050405020304" pitchFamily="18" charset="0"/>
              </a:rPr>
              <a:t>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5918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928553" y="1147157"/>
            <a:ext cx="7897091" cy="4030399"/>
          </a:xfrm>
          <a:prstGeom prst="rect">
            <a:avLst/>
          </a:prstGeom>
        </p:spPr>
        <p:txBody>
          <a:bodyPr wrap="square">
            <a:spAutoFit/>
          </a:bodyPr>
          <a:lstStyle/>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LEIKIN PEDAGOGIIKKA</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Lasten leikeissä tilanteet muuttuvat jatkuvasti, ne vaativat jatkuvaa neuvottelua, mukaan ottamista / pääsemistä /leikistä sulkemista. Lapsen asema, leikkitilojen säätely ja leikin eteneminen ovat osa sosiaalista leikkitoimintaa</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Lapset käyttävät puhetta, ilmeitä, eleitä, myös fyysisiä keinoja päästäkseen tavoitteisiinsa. Vallan käyttö näyttäytyy sekä positiivisessa että negatiivisessa muodossa, mutta jo mukaan leikkiin pääseminen edellyttää sosiaalisia taitoja ja saavutettua asemaa ryhmässä</a:t>
            </a:r>
            <a:r>
              <a:rPr lang="fi-FI"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Leikkikulttuurissa halutaan suojella ja mahdollistaa lasten ns. vapaa leikki aikuisen väliintulolta. Ylivilkkaat ja haastavasti käyttäytyvät lapset tarvitsevat kuitenkin tässäkin aikuista tukemaan ja edistämään leikkitaitoja sekä mahdollistamaan onnistuneiden leikkikokemusten syntymistä.</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676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2726576" y="2690813"/>
            <a:ext cx="6059978" cy="172324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nSpc>
                <a:spcPct val="107000"/>
              </a:lnSpc>
              <a:spcAft>
                <a:spcPts val="800"/>
              </a:spcAft>
              <a:buFont typeface="Arial" panose="020B0604020202020204" pitchFamily="34" charset="0"/>
              <a:buChar char="•"/>
            </a:pPr>
            <a:r>
              <a:rPr lang="fi-FI" sz="1400" dirty="0" smtClean="0">
                <a:effectLst/>
                <a:latin typeface="Calibri" panose="020F0502020204030204" pitchFamily="34" charset="0"/>
                <a:ea typeface="Calibri" panose="020F0502020204030204" pitchFamily="34" charset="0"/>
                <a:cs typeface="Times New Roman" panose="02020603050405020304" pitchFamily="18" charset="0"/>
              </a:rPr>
              <a:t>fyysistä </a:t>
            </a:r>
            <a:r>
              <a:rPr lang="fi-FI" sz="1400" dirty="0">
                <a:effectLst/>
                <a:latin typeface="Calibri" panose="020F0502020204030204" pitchFamily="34" charset="0"/>
                <a:ea typeface="Calibri" panose="020F0502020204030204" pitchFamily="34" charset="0"/>
                <a:cs typeface="Times New Roman" panose="02020603050405020304" pitchFamily="18" charset="0"/>
              </a:rPr>
              <a:t>apua</a:t>
            </a:r>
          </a:p>
          <a:p>
            <a:pPr marL="171450" indent="-171450">
              <a:lnSpc>
                <a:spcPct val="107000"/>
              </a:lnSpc>
              <a:spcAft>
                <a:spcPts val="800"/>
              </a:spcAft>
              <a:buFont typeface="Arial" panose="020B0604020202020204" pitchFamily="34" charset="0"/>
              <a:buChar char="•"/>
            </a:pPr>
            <a:r>
              <a:rPr lang="fi-FI" sz="1400" dirty="0" smtClean="0">
                <a:effectLst/>
                <a:latin typeface="Calibri" panose="020F0502020204030204" pitchFamily="34" charset="0"/>
                <a:ea typeface="Calibri" panose="020F0502020204030204" pitchFamily="34" charset="0"/>
                <a:cs typeface="Times New Roman" panose="02020603050405020304" pitchFamily="18" charset="0"/>
              </a:rPr>
              <a:t>tietoja </a:t>
            </a:r>
            <a:r>
              <a:rPr lang="fi-FI" sz="1400" dirty="0">
                <a:effectLst/>
                <a:latin typeface="Calibri" panose="020F0502020204030204" pitchFamily="34" charset="0"/>
                <a:ea typeface="Calibri" panose="020F0502020204030204" pitchFamily="34" charset="0"/>
                <a:cs typeface="Times New Roman" panose="02020603050405020304" pitchFamily="18" charset="0"/>
              </a:rPr>
              <a:t>ja vahvistusta omille päätelmilleen</a:t>
            </a:r>
          </a:p>
          <a:p>
            <a:pPr marL="171450" indent="-171450">
              <a:lnSpc>
                <a:spcPct val="107000"/>
              </a:lnSpc>
              <a:spcAft>
                <a:spcPts val="800"/>
              </a:spcAft>
              <a:buFont typeface="Arial" panose="020B0604020202020204" pitchFamily="34" charset="0"/>
              <a:buChar char="•"/>
            </a:pPr>
            <a:r>
              <a:rPr lang="fi-FI" sz="1400" dirty="0" smtClean="0">
                <a:effectLst/>
                <a:latin typeface="Calibri" panose="020F0502020204030204" pitchFamily="34" charset="0"/>
                <a:ea typeface="Calibri" panose="020F0502020204030204" pitchFamily="34" charset="0"/>
                <a:cs typeface="Times New Roman" panose="02020603050405020304" pitchFamily="18" charset="0"/>
              </a:rPr>
              <a:t>tukea </a:t>
            </a:r>
            <a:r>
              <a:rPr lang="fi-FI" sz="1400" dirty="0">
                <a:effectLst/>
                <a:latin typeface="Calibri" panose="020F0502020204030204" pitchFamily="34" charset="0"/>
                <a:ea typeface="Calibri" panose="020F0502020204030204" pitchFamily="34" charset="0"/>
                <a:cs typeface="Times New Roman" panose="02020603050405020304" pitchFamily="18" charset="0"/>
              </a:rPr>
              <a:t>konfliktitilanteiden ratkomiseen</a:t>
            </a:r>
          </a:p>
          <a:p>
            <a:pPr marL="171450" indent="-171450">
              <a:lnSpc>
                <a:spcPct val="107000"/>
              </a:lnSpc>
              <a:spcAft>
                <a:spcPts val="800"/>
              </a:spcAft>
              <a:buFont typeface="Arial" panose="020B0604020202020204" pitchFamily="34" charset="0"/>
              <a:buChar char="•"/>
            </a:pPr>
            <a:r>
              <a:rPr lang="fi-FI" sz="1400" dirty="0" smtClean="0">
                <a:effectLst/>
                <a:latin typeface="Calibri" panose="020F0502020204030204" pitchFamily="34" charset="0"/>
                <a:ea typeface="Calibri" panose="020F0502020204030204" pitchFamily="34" charset="0"/>
                <a:cs typeface="Times New Roman" panose="02020603050405020304" pitchFamily="18" charset="0"/>
              </a:rPr>
              <a:t>he </a:t>
            </a:r>
            <a:r>
              <a:rPr lang="fi-FI" sz="1400" dirty="0">
                <a:effectLst/>
                <a:latin typeface="Calibri" panose="020F0502020204030204" pitchFamily="34" charset="0"/>
                <a:ea typeface="Calibri" panose="020F0502020204030204" pitchFamily="34" charset="0"/>
                <a:cs typeface="Times New Roman" panose="02020603050405020304" pitchFamily="18" charset="0"/>
              </a:rPr>
              <a:t>haluavat näyttää aikuiselle taitojaan</a:t>
            </a:r>
          </a:p>
          <a:p>
            <a:pPr marL="171450" indent="-171450">
              <a:lnSpc>
                <a:spcPct val="107000"/>
              </a:lnSpc>
              <a:spcAft>
                <a:spcPts val="800"/>
              </a:spcAft>
              <a:buFont typeface="Arial" panose="020B0604020202020204" pitchFamily="34" charset="0"/>
              <a:buChar char="•"/>
            </a:pPr>
            <a:r>
              <a:rPr lang="fi-FI" sz="1400" dirty="0" smtClean="0">
                <a:effectLst/>
                <a:latin typeface="Calibri" panose="020F0502020204030204" pitchFamily="34" charset="0"/>
                <a:ea typeface="Calibri" panose="020F0502020204030204" pitchFamily="34" charset="0"/>
                <a:cs typeface="Times New Roman" panose="02020603050405020304" pitchFamily="18" charset="0"/>
              </a:rPr>
              <a:t>pyytävät </a:t>
            </a:r>
            <a:r>
              <a:rPr lang="fi-FI" sz="1400" dirty="0">
                <a:effectLst/>
                <a:latin typeface="Calibri" panose="020F0502020204030204" pitchFamily="34" charset="0"/>
                <a:ea typeface="Calibri" panose="020F0502020204030204" pitchFamily="34" charset="0"/>
                <a:cs typeface="Times New Roman" panose="02020603050405020304" pitchFamily="18" charset="0"/>
              </a:rPr>
              <a:t>aikuista mukaan hassutteluun ja mielikuvitusmaailmaan</a:t>
            </a:r>
          </a:p>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Suorakulmio 2"/>
          <p:cNvSpPr/>
          <p:nvPr/>
        </p:nvSpPr>
        <p:spPr>
          <a:xfrm>
            <a:off x="2419004" y="665018"/>
            <a:ext cx="6724996" cy="1603131"/>
          </a:xfrm>
          <a:prstGeom prst="rect">
            <a:avLst/>
          </a:prstGeom>
        </p:spPr>
        <p:txBody>
          <a:bodyPr wrap="square">
            <a:spAutoFit/>
          </a:bodyPr>
          <a:lstStyle/>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KYSYMYS: Onko aikuisella riittäviä taitoja ohjata ja </a:t>
            </a:r>
            <a:r>
              <a:rPr lang="fi-FI" sz="1600" dirty="0" err="1">
                <a:latin typeface="Calibri" panose="020F0502020204030204" pitchFamily="34" charset="0"/>
                <a:ea typeface="Calibri" panose="020F0502020204030204" pitchFamily="34" charset="0"/>
                <a:cs typeface="Times New Roman" panose="02020603050405020304" pitchFamily="18" charset="0"/>
              </a:rPr>
              <a:t>osallistaa</a:t>
            </a:r>
            <a:r>
              <a:rPr lang="fi-FI" sz="1600" dirty="0">
                <a:latin typeface="Calibri" panose="020F0502020204030204" pitchFamily="34" charset="0"/>
                <a:ea typeface="Calibri" panose="020F0502020204030204" pitchFamily="34" charset="0"/>
                <a:cs typeface="Times New Roman" panose="02020603050405020304" pitchFamily="18" charset="0"/>
              </a:rPr>
              <a:t>? Vääränlainen väliintulo ja omien ideoiden voimakas esiintuominen voivat myös pilata lapsen leikin. Kunnioita siis lapsen leikkiä!</a:t>
            </a: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Lapset toivovat aikuiselta: </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uorakulmio 3"/>
          <p:cNvSpPr/>
          <p:nvPr/>
        </p:nvSpPr>
        <p:spPr>
          <a:xfrm>
            <a:off x="2419004" y="4488873"/>
            <a:ext cx="6724996" cy="388696"/>
          </a:xfrm>
          <a:prstGeom prst="rect">
            <a:avLst/>
          </a:prstGeom>
        </p:spPr>
        <p:txBody>
          <a:bodyPr wrap="square">
            <a:spAutoFit/>
          </a:bodyPr>
          <a:lstStyle/>
          <a:p>
            <a:pPr>
              <a:lnSpc>
                <a:spcPct val="107000"/>
              </a:lnSpc>
              <a:spcAft>
                <a:spcPts val="800"/>
              </a:spcAft>
            </a:pPr>
            <a:r>
              <a:rPr lang="fi-FI" sz="1600" dirty="0">
                <a:latin typeface="Calibri" panose="020F0502020204030204" pitchFamily="34" charset="0"/>
                <a:ea typeface="Calibri" panose="020F0502020204030204" pitchFamily="34" charset="0"/>
                <a:cs typeface="Times New Roman" panose="02020603050405020304" pitchFamily="18" charset="0"/>
              </a:rPr>
              <a:t>Kun aikuinen toteuttaa näitä lapsen toiveita, vahvistaa se lapsen itsetuntoa</a:t>
            </a:r>
            <a:r>
              <a:rPr lang="fi-FI" dirty="0">
                <a:latin typeface="Calibri" panose="020F0502020204030204" pitchFamily="34" charset="0"/>
                <a:ea typeface="Calibri" panose="020F0502020204030204" pitchFamily="34" charset="0"/>
                <a:cs typeface="Times New Roman" panose="02020603050405020304" pitchFamily="18" charset="0"/>
              </a:rPr>
              <a: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361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Kuiskaus">
  <a:themeElements>
    <a:clrScheme name="Kuiskau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Kuiskau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uiskau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TotalTime>
  <Words>2713</Words>
  <Application>Microsoft Office PowerPoint</Application>
  <PresentationFormat>Laajakuva</PresentationFormat>
  <Paragraphs>104</Paragraphs>
  <Slides>19</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19</vt:i4>
      </vt:variant>
    </vt:vector>
  </HeadingPairs>
  <TitlesOfParts>
    <vt:vector size="25" baseType="lpstr">
      <vt:lpstr>Arial</vt:lpstr>
      <vt:lpstr>Calibri</vt:lpstr>
      <vt:lpstr>Century Gothic</vt:lpstr>
      <vt:lpstr>Times New Roman</vt:lpstr>
      <vt:lpstr>Wingdings 3</vt:lpstr>
      <vt:lpstr>Kuiskaus</vt:lpstr>
      <vt:lpstr>Lapsen itsesäätelytaidot</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Kouvolan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Lapsen itsesäätelytaidot</dc:title>
  <dc:creator>Heinonen Sirkku</dc:creator>
  <cp:lastModifiedBy>Tuominen Sari</cp:lastModifiedBy>
  <cp:revision>15</cp:revision>
  <cp:lastPrinted>2020-08-18T12:36:25Z</cp:lastPrinted>
  <dcterms:created xsi:type="dcterms:W3CDTF">2020-06-10T05:35:01Z</dcterms:created>
  <dcterms:modified xsi:type="dcterms:W3CDTF">2020-08-26T06:33:26Z</dcterms:modified>
</cp:coreProperties>
</file>