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57" r:id="rId4"/>
    <p:sldId id="269" r:id="rId5"/>
    <p:sldId id="279" r:id="rId6"/>
    <p:sldId id="276" r:id="rId7"/>
    <p:sldId id="277" r:id="rId8"/>
    <p:sldId id="278" r:id="rId9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MYNynrvdivoN/gSugElL0UtB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 snapToObjects="1">
      <p:cViewPr varScale="1">
        <p:scale>
          <a:sx n="35" d="100"/>
          <a:sy n="35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äskeläinen Johanna" userId="4d9c4852-c1c7-4ec1-979c-34aa9228aaaf" providerId="ADAL" clId="{66B6FFDE-6B58-4A56-9E14-717AAEC1B815}"/>
    <pc:docChg chg="modSld">
      <pc:chgData name="Jääskeläinen Johanna" userId="4d9c4852-c1c7-4ec1-979c-34aa9228aaaf" providerId="ADAL" clId="{66B6FFDE-6B58-4A56-9E14-717AAEC1B815}" dt="2021-06-16T09:16:56.862" v="11" actId="20577"/>
      <pc:docMkLst>
        <pc:docMk/>
      </pc:docMkLst>
      <pc:sldChg chg="modSp mod">
        <pc:chgData name="Jääskeläinen Johanna" userId="4d9c4852-c1c7-4ec1-979c-34aa9228aaaf" providerId="ADAL" clId="{66B6FFDE-6B58-4A56-9E14-717AAEC1B815}" dt="2021-06-16T09:11:32.030" v="5" actId="20577"/>
        <pc:sldMkLst>
          <pc:docMk/>
          <pc:sldMk cId="0" sldId="257"/>
        </pc:sldMkLst>
        <pc:spChg chg="mod">
          <ac:chgData name="Jääskeläinen Johanna" userId="4d9c4852-c1c7-4ec1-979c-34aa9228aaaf" providerId="ADAL" clId="{66B6FFDE-6B58-4A56-9E14-717AAEC1B815}" dt="2021-06-16T09:11:32.030" v="5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Jääskeläinen Johanna" userId="4d9c4852-c1c7-4ec1-979c-34aa9228aaaf" providerId="ADAL" clId="{66B6FFDE-6B58-4A56-9E14-717AAEC1B815}" dt="2021-06-16T09:13:50.949" v="9" actId="20577"/>
        <pc:sldMkLst>
          <pc:docMk/>
          <pc:sldMk cId="4165617494" sldId="276"/>
        </pc:sldMkLst>
        <pc:spChg chg="mod">
          <ac:chgData name="Jääskeläinen Johanna" userId="4d9c4852-c1c7-4ec1-979c-34aa9228aaaf" providerId="ADAL" clId="{66B6FFDE-6B58-4A56-9E14-717AAEC1B815}" dt="2021-06-16T09:13:50.949" v="9" actId="20577"/>
          <ac:spMkLst>
            <pc:docMk/>
            <pc:sldMk cId="4165617494" sldId="276"/>
            <ac:spMk id="2" creationId="{3DAB1406-3F1B-49BC-AD8A-35146AC6875C}"/>
          </ac:spMkLst>
        </pc:spChg>
      </pc:sldChg>
      <pc:sldChg chg="modSp mod">
        <pc:chgData name="Jääskeläinen Johanna" userId="4d9c4852-c1c7-4ec1-979c-34aa9228aaaf" providerId="ADAL" clId="{66B6FFDE-6B58-4A56-9E14-717AAEC1B815}" dt="2021-06-16T09:16:56.862" v="11" actId="20577"/>
        <pc:sldMkLst>
          <pc:docMk/>
          <pc:sldMk cId="1499461815" sldId="277"/>
        </pc:sldMkLst>
        <pc:spChg chg="mod">
          <ac:chgData name="Jääskeläinen Johanna" userId="4d9c4852-c1c7-4ec1-979c-34aa9228aaaf" providerId="ADAL" clId="{66B6FFDE-6B58-4A56-9E14-717AAEC1B815}" dt="2021-06-16T09:16:56.862" v="11" actId="20577"/>
          <ac:spMkLst>
            <pc:docMk/>
            <pc:sldMk cId="1499461815" sldId="277"/>
            <ac:spMk id="2" creationId="{3DAB1406-3F1B-49BC-AD8A-35146AC687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767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123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398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210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9. Katolinen Eurooppa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199" cy="1818985"/>
          </a:xfrm>
        </p:spPr>
        <p:txBody>
          <a:bodyPr/>
          <a:lstStyle/>
          <a:p>
            <a:r>
              <a:rPr lang="fi-FI" dirty="0" smtClean="0"/>
              <a:t>Totta vai tarua??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76400" y="2743201"/>
            <a:ext cx="21031199" cy="9892144"/>
          </a:xfrm>
        </p:spPr>
        <p:txBody>
          <a:bodyPr>
            <a:normAutofit fontScale="92500" lnSpcReduction="20000"/>
          </a:bodyPr>
          <a:lstStyle/>
          <a:p>
            <a:pPr fontAlgn="t"/>
            <a:r>
              <a:rPr lang="fi-FI" b="1" dirty="0"/>
              <a:t>Euroopassa on eniten protestantteja.</a:t>
            </a:r>
          </a:p>
          <a:p>
            <a:pPr fontAlgn="t"/>
            <a:r>
              <a:rPr lang="fi-FI" b="1" dirty="0"/>
              <a:t>Pyhä Birgitta ja Katarina </a:t>
            </a:r>
            <a:r>
              <a:rPr lang="fi-FI" b="1" dirty="0" err="1"/>
              <a:t>Siennalainen</a:t>
            </a:r>
            <a:r>
              <a:rPr lang="fi-FI" b="1" dirty="0"/>
              <a:t> ovat Euroopan suojeluspyhimyksiä.</a:t>
            </a:r>
          </a:p>
          <a:p>
            <a:pPr fontAlgn="t"/>
            <a:r>
              <a:rPr lang="fi-FI" b="1" dirty="0"/>
              <a:t>Nykyinen paavi ei ole syntyjään eurooppalainen.</a:t>
            </a:r>
          </a:p>
          <a:p>
            <a:pPr fontAlgn="t"/>
            <a:r>
              <a:rPr lang="fi-FI" b="1" dirty="0"/>
              <a:t>Ranskalaiset ovat Euroopan katolilaisista ahkerimpia kirkossa kävijöitä. </a:t>
            </a:r>
          </a:p>
          <a:p>
            <a:pPr fontAlgn="t"/>
            <a:r>
              <a:rPr lang="fi-FI" b="1" dirty="0"/>
              <a:t>Ranskassa kirkko ja valtio on erotettu toisistaan.</a:t>
            </a:r>
          </a:p>
          <a:p>
            <a:pPr fontAlgn="t"/>
            <a:r>
              <a:rPr lang="fi-FI" b="1" dirty="0"/>
              <a:t>Maallistuminen Euroopassa ei koske katolisia maita.</a:t>
            </a:r>
          </a:p>
          <a:p>
            <a:pPr fontAlgn="t"/>
            <a:r>
              <a:rPr lang="fi-FI" b="1" dirty="0"/>
              <a:t>Katolilaiset ovat kriittisempiä Euroopan unionia kohtaan kuin protestantit. </a:t>
            </a:r>
          </a:p>
          <a:p>
            <a:pPr fontAlgn="t"/>
            <a:r>
              <a:rPr lang="fi-FI" b="1" dirty="0"/>
              <a:t>Puola on enemmistöltään katolinen maa.</a:t>
            </a:r>
          </a:p>
          <a:p>
            <a:pPr fontAlgn="t"/>
            <a:r>
              <a:rPr lang="fi-FI" b="1" dirty="0"/>
              <a:t>Euroopan unionin lippu sai tähtensä Neitsyt Marian sädekehästä.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1543049"/>
            <a:ext cx="21031199" cy="183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Kulttuurisesti moninainen ja maallistunut Eurooppa</a:t>
            </a:r>
            <a:endParaRPr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dirty="0"/>
              <a:t>Uskonnonvapaus on Euroopassa tärkeä arvo, joka on</a:t>
            </a:r>
            <a:r>
              <a:rPr lang="fi-FI" sz="5400" dirty="0"/>
              <a:t> </a:t>
            </a:r>
            <a:r>
              <a:rPr lang="fi-FI" sz="6000" dirty="0"/>
              <a:t>mahdollistanut moniarvoisen Euroopan kehittymisen.</a:t>
            </a:r>
            <a:endParaRPr lang="fi-FI" dirty="0"/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6000" dirty="0"/>
              <a:t>Yli puolet eurooppalaisista uskoo Jumalan olemassaoloon, </a:t>
            </a:r>
            <a:br>
              <a:rPr lang="fi-FI" sz="6000" dirty="0"/>
            </a:br>
            <a:r>
              <a:rPr lang="fi-FI" sz="6000" dirty="0"/>
              <a:t>noin 1/4 uskoo jonkinlaiseen henkeen tai voimaan ja</a:t>
            </a:r>
            <a:br>
              <a:rPr lang="fi-FI" sz="6000" dirty="0"/>
            </a:br>
            <a:r>
              <a:rPr lang="fi-FI" sz="6000" dirty="0"/>
              <a:t>noin 1/5 ei usko mihinkään näistä.</a:t>
            </a:r>
            <a:endParaRPr lang="fi-FI" dirty="0"/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6000" dirty="0"/>
              <a:t>Globaalisti Eurooppa on poikkeuksellisen maallistunut.</a:t>
            </a:r>
            <a:endParaRPr lang="fi-FI" dirty="0"/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6000" dirty="0"/>
              <a:t>Eurooppalaisten uskonnollisuus saa jatkuvasti uudenlaisia muotoja ja muiden maailmanuskontojen, erityisesti islamin, vaikutus on lisääntynyt.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Katolisen kirkon asema Euroopassa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38140" y="3061051"/>
            <a:ext cx="10472474" cy="9194447"/>
          </a:xfrm>
        </p:spPr>
        <p:txBody>
          <a:bodyPr>
            <a:normAutofit fontScale="925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Katolinen kirkko on vaikuttanut syvästi eurooppalaiseen kulttuuriin. Se on Euroopan vaikutusvaltaisin ja suurin kirkkokunta (noin 40 % väestöstä).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Maallistumiskehitys näkyy myös katolisen kirkon jäsenmäärässä.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Kirkon torjuva suhtautuminen esim. ehkäisyyn, aborttiin ja homoseksuaalisuuteen jakaa mielipiteitä.</a:t>
            </a:r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142" y="3728393"/>
            <a:ext cx="10727721" cy="71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Millä tavoin katolinen kirkko </a:t>
            </a:r>
            <a:r>
              <a:rPr lang="fi-FI" dirty="0" smtClean="0"/>
              <a:t>on kehittynyt ja näkyy tänään…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65494" y="2902391"/>
            <a:ext cx="6867074" cy="5160953"/>
          </a:xfrm>
        </p:spPr>
        <p:txBody>
          <a:bodyPr>
            <a:normAutofit/>
          </a:bodyPr>
          <a:lstStyle/>
          <a:p>
            <a:r>
              <a:rPr lang="fi-FI" sz="5400" b="1" dirty="0" smtClean="0"/>
              <a:t>Ranskassa</a:t>
            </a:r>
          </a:p>
          <a:p>
            <a:r>
              <a:rPr lang="fi-FI" b="1" dirty="0" smtClean="0"/>
              <a:t>-</a:t>
            </a:r>
          </a:p>
          <a:p>
            <a:r>
              <a:rPr lang="fi-FI" b="1" dirty="0" smtClean="0"/>
              <a:t>-</a:t>
            </a:r>
          </a:p>
          <a:p>
            <a:r>
              <a:rPr lang="fi-FI" b="1" dirty="0"/>
              <a:t>-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idx="3"/>
          </p:nvPr>
        </p:nvSpPr>
        <p:spPr>
          <a:xfrm>
            <a:off x="9305346" y="2834885"/>
            <a:ext cx="4992544" cy="4508024"/>
          </a:xfrm>
        </p:spPr>
        <p:txBody>
          <a:bodyPr>
            <a:normAutofit/>
          </a:bodyPr>
          <a:lstStyle/>
          <a:p>
            <a:r>
              <a:rPr lang="fi-FI" sz="5400" b="1" dirty="0" smtClean="0"/>
              <a:t>Puolassa</a:t>
            </a:r>
          </a:p>
          <a:p>
            <a:r>
              <a:rPr lang="fi-FI" b="1" dirty="0" smtClean="0"/>
              <a:t>-</a:t>
            </a:r>
          </a:p>
          <a:p>
            <a:r>
              <a:rPr lang="fi-FI" b="1" dirty="0" smtClean="0"/>
              <a:t>-</a:t>
            </a:r>
          </a:p>
          <a:p>
            <a:r>
              <a:rPr lang="fi-FI" b="1" dirty="0"/>
              <a:t>-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idx="5"/>
          </p:nvPr>
        </p:nvSpPr>
        <p:spPr>
          <a:xfrm>
            <a:off x="14643447" y="2810707"/>
            <a:ext cx="6867074" cy="8245220"/>
          </a:xfrm>
        </p:spPr>
        <p:txBody>
          <a:bodyPr/>
          <a:lstStyle/>
          <a:p>
            <a:r>
              <a:rPr lang="fi-FI" sz="5400" b="1" dirty="0" smtClean="0"/>
              <a:t>Italiassa</a:t>
            </a:r>
          </a:p>
          <a:p>
            <a:r>
              <a:rPr lang="fi-FI" b="1" dirty="0" smtClean="0"/>
              <a:t>-</a:t>
            </a:r>
          </a:p>
          <a:p>
            <a:r>
              <a:rPr lang="fi-FI" b="1" dirty="0" smtClean="0"/>
              <a:t>-</a:t>
            </a:r>
          </a:p>
          <a:p>
            <a:r>
              <a:rPr lang="fi-FI" b="1" dirty="0" smtClean="0"/>
              <a:t>-</a:t>
            </a:r>
            <a:endParaRPr lang="fi-FI" b="1" dirty="0" smtClean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Italiassa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paavi</a:t>
            </a:r>
            <a:r>
              <a:rPr lang="sv-SE" dirty="0">
                <a:solidFill>
                  <a:srgbClr val="008357"/>
                </a:solidFill>
              </a:rPr>
              <a:t> on </a:t>
            </a:r>
            <a:r>
              <a:rPr lang="sv-SE" dirty="0" err="1">
                <a:solidFill>
                  <a:srgbClr val="008357"/>
                </a:solidFill>
              </a:rPr>
              <a:t>mielipidevaikuttaja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5855" y="2828925"/>
            <a:ext cx="14714759" cy="9886950"/>
          </a:xfrm>
        </p:spPr>
        <p:txBody>
          <a:bodyPr>
            <a:normAutofit fontScale="85000" lnSpcReduction="1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Italiassa 70–80 % väestöstä on katolilaisia.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Kirkko ja paavi ovat merkittäviä yhteiskunnallisia vaikuttaja.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Kun Italia yhdistyi kuningaskunnaksi vuonna 1861, paavin johtama Kirkkovaltio lakkasi olemasta.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fi-FI" dirty="0"/>
              <a:t>Paaville jäi pelkkä Vatikaanin alue, eikä hän tunnustanut Italian valtiota.</a:t>
            </a:r>
            <a:endParaRPr lang="fi-FI" sz="5600" dirty="0"/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Vuonna 1929 Mussolini ja paavi solmivat </a:t>
            </a:r>
            <a:r>
              <a:rPr lang="fi-FI" dirty="0" err="1"/>
              <a:t>lateraanisopimukset</a:t>
            </a:r>
            <a:r>
              <a:rPr lang="fi-FI" dirty="0"/>
              <a:t>, jolloin V</a:t>
            </a:r>
            <a:r>
              <a:rPr lang="fi-FI" sz="6200" dirty="0"/>
              <a:t>atikaanivaltio syntyi ja katolisesta kirkosta tuli Italian valtionuskonto.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Toisen maailmansodan jälkeen sopimukset uusittiin. Katolisuus</a:t>
            </a:r>
            <a:r>
              <a:rPr lang="fi-FI" sz="5400" dirty="0"/>
              <a:t> </a:t>
            </a:r>
            <a:r>
              <a:rPr lang="fi-FI" sz="6200" dirty="0"/>
              <a:t>valtionuskontona lakkautettiin vuonna 1984.</a:t>
            </a:r>
            <a:endParaRPr lang="en-FI" sz="62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142" y="3728393"/>
            <a:ext cx="7045203" cy="71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Ranskassa korostetaan uskonnon ja valtion eroa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504218" y="2404119"/>
            <a:ext cx="14013007" cy="10197456"/>
          </a:xfrm>
        </p:spPr>
        <p:txBody>
          <a:bodyPr>
            <a:normAutofit fontScale="850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Ranskan suuri vallankumous 1789: katolisuus menetti asemansa valtionuskontona.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600" dirty="0"/>
              <a:t>uskonnonvapaus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600" dirty="0"/>
              <a:t>Katolinen kirkko yritettiin korvata uudella ateistisella uskonnolla, järjen palvonnalla.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Uskonto ja valtio erotettiin toisistaan vuonna 1905.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600" dirty="0"/>
              <a:t>Maallisuusperiaatteen mukaan valtio takaa uskonnon- ja omantunnonvapauden.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600" dirty="0"/>
              <a:t>Valtio ei tunnusta eikä tue rahallisesti mitään uskontoa.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5600" dirty="0"/>
              <a:t>Julkisiin rakennuksiin ei saa kiinnittää uskonnollisia tunnuksia.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Julkisessa tilassa on jännitteitä ja keskustelua uskonnosta.</a:t>
            </a:r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1944" y="2404118"/>
            <a:ext cx="6884747" cy="98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Puolassa on paljon aktiivisia kirkossakävijöitä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509802" y="3061051"/>
            <a:ext cx="12600812" cy="9194447"/>
          </a:xfrm>
        </p:spPr>
        <p:txBody>
          <a:bodyPr>
            <a:normAutofit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Noin 85 % puolalaisista on katolilaisia.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Poikkeuksellisen moni käy kirkossa.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”Aito puolalainen on myös katolilainen.”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Kirkko on merkittävä mielipidevaikuttaja, joka painottaa konservatiivisia arvoja.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Kristinusko säilytti asemansa sosialismin ajasta huolimatta.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Paavi Johannes Paavali II oli puolalainen, mikä vahvisti kirkon asemaa.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400" dirty="0"/>
              <a:t>Paavi vaikutti osaltaan sosialistisen järjestelmän romahtamiseen.</a:t>
            </a:r>
            <a:endParaRPr lang="en-FI" sz="44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142" y="3728798"/>
            <a:ext cx="8513785" cy="714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436</Words>
  <Application>Microsoft Office PowerPoint</Application>
  <PresentationFormat>Mukautettu</PresentationFormat>
  <Paragraphs>75</Paragraphs>
  <Slides>8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9. Katolinen Eurooppa</vt:lpstr>
      <vt:lpstr>Totta vai tarua??</vt:lpstr>
      <vt:lpstr>Kulttuurisesti moninainen ja maallistunut Eurooppa</vt:lpstr>
      <vt:lpstr>Katolisen kirkon asema Euroopassa</vt:lpstr>
      <vt:lpstr>Millä tavoin katolinen kirkko on kehittynyt ja näkyy tänään…</vt:lpstr>
      <vt:lpstr>Italiassa paavi on mielipidevaikuttaja</vt:lpstr>
      <vt:lpstr>Ranskassa korostetaan uskonnon ja valtion eroa</vt:lpstr>
      <vt:lpstr>Puolassa on paljon aktiivisia kirkossakävijöitä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Ikonen Marko</cp:lastModifiedBy>
  <cp:revision>74</cp:revision>
  <dcterms:created xsi:type="dcterms:W3CDTF">2020-10-29T08:40:52Z</dcterms:created>
  <dcterms:modified xsi:type="dcterms:W3CDTF">2023-01-12T07:44:26Z</dcterms:modified>
</cp:coreProperties>
</file>