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9" r:id="rId4"/>
    <p:sldId id="270" r:id="rId5"/>
    <p:sldId id="258" r:id="rId6"/>
    <p:sldId id="265" r:id="rId7"/>
    <p:sldId id="266" r:id="rId8"/>
    <p:sldId id="257" r:id="rId9"/>
    <p:sldId id="267" r:id="rId10"/>
    <p:sldId id="268" r:id="rId11"/>
    <p:sldId id="272" r:id="rId12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5" d="100"/>
          <a:sy n="35" d="100"/>
        </p:scale>
        <p:origin x="7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53BABB5F-8CEB-44D3-ABCE-014FB31BAB7E}"/>
    <pc:docChg chg="custSel modSld">
      <pc:chgData name="Jääskeläinen Johanna" userId="4d9c4852-c1c7-4ec1-979c-34aa9228aaaf" providerId="ADAL" clId="{53BABB5F-8CEB-44D3-ABCE-014FB31BAB7E}" dt="2021-06-16T09:10:02.217" v="17" actId="20577"/>
      <pc:docMkLst>
        <pc:docMk/>
      </pc:docMkLst>
      <pc:sldChg chg="delSp modSp mod">
        <pc:chgData name="Jääskeläinen Johanna" userId="4d9c4852-c1c7-4ec1-979c-34aa9228aaaf" providerId="ADAL" clId="{53BABB5F-8CEB-44D3-ABCE-014FB31BAB7E}" dt="2021-06-16T09:08:53.579" v="16" actId="20577"/>
        <pc:sldMkLst>
          <pc:docMk/>
          <pc:sldMk cId="0" sldId="257"/>
        </pc:sldMkLst>
        <pc:spChg chg="del">
          <ac:chgData name="Jääskeläinen Johanna" userId="4d9c4852-c1c7-4ec1-979c-34aa9228aaaf" providerId="ADAL" clId="{53BABB5F-8CEB-44D3-ABCE-014FB31BAB7E}" dt="2021-06-16T09:07:10.243" v="5" actId="478"/>
          <ac:spMkLst>
            <pc:docMk/>
            <pc:sldMk cId="0" sldId="257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53BABB5F-8CEB-44D3-ABCE-014FB31BAB7E}" dt="2021-06-16T09:08:53.579" v="16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53BABB5F-8CEB-44D3-ABCE-014FB31BAB7E}" dt="2021-06-16T09:06:28.710" v="2" actId="255"/>
        <pc:sldMkLst>
          <pc:docMk/>
          <pc:sldMk cId="0" sldId="258"/>
        </pc:sldMkLst>
        <pc:spChg chg="mod">
          <ac:chgData name="Jääskeläinen Johanna" userId="4d9c4852-c1c7-4ec1-979c-34aa9228aaaf" providerId="ADAL" clId="{53BABB5F-8CEB-44D3-ABCE-014FB31BAB7E}" dt="2021-06-16T09:06:28.710" v="2" actId="255"/>
          <ac:spMkLst>
            <pc:docMk/>
            <pc:sldMk cId="0" sldId="258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53BABB5F-8CEB-44D3-ABCE-014FB31BAB7E}" dt="2021-06-16T09:06:45.065" v="4" actId="1076"/>
        <pc:sldMkLst>
          <pc:docMk/>
          <pc:sldMk cId="900642946" sldId="265"/>
        </pc:sldMkLst>
        <pc:spChg chg="del">
          <ac:chgData name="Jääskeläinen Johanna" userId="4d9c4852-c1c7-4ec1-979c-34aa9228aaaf" providerId="ADAL" clId="{53BABB5F-8CEB-44D3-ABCE-014FB31BAB7E}" dt="2021-06-16T09:05:44.844" v="0" actId="478"/>
          <ac:spMkLst>
            <pc:docMk/>
            <pc:sldMk cId="900642946" sldId="265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53BABB5F-8CEB-44D3-ABCE-014FB31BAB7E}" dt="2021-06-16T09:06:37.291" v="3" actId="255"/>
          <ac:spMkLst>
            <pc:docMk/>
            <pc:sldMk cId="900642946" sldId="265"/>
            <ac:spMk id="102" creationId="{00000000-0000-0000-0000-000000000000}"/>
          </ac:spMkLst>
        </pc:spChg>
        <pc:picChg chg="mod">
          <ac:chgData name="Jääskeläinen Johanna" userId="4d9c4852-c1c7-4ec1-979c-34aa9228aaaf" providerId="ADAL" clId="{53BABB5F-8CEB-44D3-ABCE-014FB31BAB7E}" dt="2021-06-16T09:06:45.065" v="4" actId="1076"/>
          <ac:picMkLst>
            <pc:docMk/>
            <pc:sldMk cId="900642946" sldId="265"/>
            <ac:picMk id="100" creationId="{00000000-0000-0000-0000-000000000000}"/>
          </ac:picMkLst>
        </pc:picChg>
      </pc:sldChg>
      <pc:sldChg chg="delSp modSp mod">
        <pc:chgData name="Jääskeläinen Johanna" userId="4d9c4852-c1c7-4ec1-979c-34aa9228aaaf" providerId="ADAL" clId="{53BABB5F-8CEB-44D3-ABCE-014FB31BAB7E}" dt="2021-06-16T09:07:24.578" v="8" actId="1076"/>
        <pc:sldMkLst>
          <pc:docMk/>
          <pc:sldMk cId="437164748" sldId="267"/>
        </pc:sldMkLst>
        <pc:spChg chg="del">
          <ac:chgData name="Jääskeläinen Johanna" userId="4d9c4852-c1c7-4ec1-979c-34aa9228aaaf" providerId="ADAL" clId="{53BABB5F-8CEB-44D3-ABCE-014FB31BAB7E}" dt="2021-06-16T09:07:20.485" v="7" actId="478"/>
          <ac:spMkLst>
            <pc:docMk/>
            <pc:sldMk cId="437164748" sldId="267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53BABB5F-8CEB-44D3-ABCE-014FB31BAB7E}" dt="2021-06-16T09:07:24.578" v="8" actId="1076"/>
          <ac:spMkLst>
            <pc:docMk/>
            <pc:sldMk cId="437164748" sldId="267"/>
            <ac:spMk id="93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53BABB5F-8CEB-44D3-ABCE-014FB31BAB7E}" dt="2021-06-16T09:10:02.217" v="17" actId="20577"/>
        <pc:sldMkLst>
          <pc:docMk/>
          <pc:sldMk cId="3503620756" sldId="268"/>
        </pc:sldMkLst>
        <pc:spChg chg="del">
          <ac:chgData name="Jääskeläinen Johanna" userId="4d9c4852-c1c7-4ec1-979c-34aa9228aaaf" providerId="ADAL" clId="{53BABB5F-8CEB-44D3-ABCE-014FB31BAB7E}" dt="2021-06-16T09:07:29.851" v="9" actId="478"/>
          <ac:spMkLst>
            <pc:docMk/>
            <pc:sldMk cId="3503620756" sldId="268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53BABB5F-8CEB-44D3-ABCE-014FB31BAB7E}" dt="2021-06-16T09:10:02.217" v="17" actId="20577"/>
          <ac:spMkLst>
            <pc:docMk/>
            <pc:sldMk cId="3503620756" sldId="268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9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40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08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498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hs.fi/otava/art-200000623931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sv-SE" dirty="0"/>
              <a:t>8. </a:t>
            </a:r>
            <a:r>
              <a:rPr lang="sv-SE" dirty="0" err="1"/>
              <a:t>Kristillisperäiset</a:t>
            </a:r>
            <a:r>
              <a:rPr lang="sv-SE" dirty="0"/>
              <a:t> </a:t>
            </a:r>
            <a:r>
              <a:rPr lang="sv-SE" dirty="0" err="1"/>
              <a:t>liikkeet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LUMO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1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Font typeface="Arial"/>
              <a:buChar char="•"/>
            </a:pPr>
            <a:r>
              <a:rPr lang="fi-FI" dirty="0"/>
              <a:t>Saatana hallitsee maailmaa, ja siihen on pidettävä etäisyyttä. Tämän vuoksi seuraavat asiat ovat kiellettyjä: 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äänestäminen ja muu poliittinen toiminta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lipputervehdykset ja kansallislaulu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pakanallisina pidetyt kristilliset juhlat, syntymäpäivät, vappu ja äitienpäivä</a:t>
            </a:r>
            <a:br>
              <a:rPr lang="fi-FI" sz="6000" dirty="0"/>
            </a:br>
            <a:r>
              <a:rPr lang="fi-FI" sz="1000" dirty="0"/>
              <a:t> 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Myös verensiirrot ja veriruoat ovat kiellettyjä.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6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76400" y="3730513"/>
            <a:ext cx="16583891" cy="8145947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Jehovan todistajat oli vapautettu asevelvollisuudesta yli 30 vuoden ajan. Huhtikuusta lähtien myös he ovat joutuneet suorittamaan joko armeijan tai siviilipalveluksen. Selvä enemmistö näyttää valitsevan siviilipalveluksen</a:t>
            </a:r>
            <a:r>
              <a:rPr lang="fi-FI" b="1" dirty="0" smtClean="0"/>
              <a:t>.</a:t>
            </a:r>
          </a:p>
          <a:p>
            <a:r>
              <a:rPr lang="fi-FI" dirty="0">
                <a:hlinkClick r:id="rId2"/>
              </a:rPr>
              <a:t>Jehovan todistajien vapautus armeijasta kumottiin, nyt enemmistö heistä näyttää hakeutuvan siviili­palvelukseen – Frans Lilja, 20, kertoo, miksi armeija ei ollut hänelle vaihtoehto - Otava | HS.fi</a:t>
            </a:r>
            <a:endParaRPr lang="fi-FI" b="1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11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4255" y="4876801"/>
            <a:ext cx="5223162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199" cy="1015422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pic>
        <p:nvPicPr>
          <p:cNvPr id="2052" name="Picture 4" descr="Kuvatulokset haulle jehovah wit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77" y="8295507"/>
            <a:ext cx="7509163" cy="51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Kuvatulokset haulle mormonit"/>
          <p:cNvSpPr>
            <a:spLocks noChangeAspect="1" noChangeArrowheads="1"/>
          </p:cNvSpPr>
          <p:nvPr/>
        </p:nvSpPr>
        <p:spPr bwMode="auto">
          <a:xfrm>
            <a:off x="155574" y="-144463"/>
            <a:ext cx="2227407" cy="22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8" descr="Kuvatulokset haulle mormon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utoShape 2" descr="Kuvatulokset haulle jehovan todistajat suomessa"/>
          <p:cNvSpPr>
            <a:spLocks noChangeAspect="1" noChangeArrowheads="1"/>
          </p:cNvSpPr>
          <p:nvPr/>
        </p:nvSpPr>
        <p:spPr bwMode="auto">
          <a:xfrm>
            <a:off x="307975" y="7937"/>
            <a:ext cx="961302" cy="9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20387"/>
            <a:ext cx="7102040" cy="511044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709" y="2620387"/>
            <a:ext cx="5680364" cy="509486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709" y="8589964"/>
            <a:ext cx="5680364" cy="447125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5635" y="2382983"/>
            <a:ext cx="6012873" cy="4710544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5635" y="7715249"/>
            <a:ext cx="6511637" cy="53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73E9B-2787-4CEB-996E-A2534FAC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199" cy="110928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33E06A-5780-4BB5-8B94-3B4F3F224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369977"/>
            <a:ext cx="21031199" cy="9506484"/>
          </a:xfrm>
        </p:spPr>
        <p:txBody>
          <a:bodyPr>
            <a:normAutofit/>
          </a:bodyPr>
          <a:lstStyle/>
          <a:p>
            <a:pPr algn="l"/>
            <a:r>
              <a:rPr lang="fi-FI" sz="5400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  <a:t>Jehovan todistajilla ja MAP-kirkolla on selkeänä tavoitteena tehdä lähetystyötä. Uskonnonvapaus takaa vapauden uskonnon julistamiseen julkisesti ja yksityisesti. </a:t>
            </a:r>
            <a:endParaRPr lang="fi-FI" sz="5400" i="0" u="none" strike="noStrike" dirty="0" smtClean="0">
              <a:solidFill>
                <a:srgbClr val="313132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fi-FI" sz="5400" i="0" u="none" strike="noStrike" dirty="0">
              <a:solidFill>
                <a:srgbClr val="313132"/>
              </a:solidFill>
              <a:effectLst/>
              <a:latin typeface="Source Sans Pro" panose="020B0503030403020204" pitchFamily="34" charset="0"/>
            </a:endParaRPr>
          </a:p>
          <a:p>
            <a:pPr algn="l" fontAlgn="t">
              <a:buFont typeface="+mj-lt"/>
              <a:buAutoNum type="arabicPeriod"/>
            </a:pPr>
            <a:r>
              <a:rPr lang="fi-FI" sz="5400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  <a:t>Miksi jotkut uskonnot tekevät lähetystyötä?</a:t>
            </a:r>
          </a:p>
          <a:p>
            <a:pPr algn="l" fontAlgn="t">
              <a:buFont typeface="+mj-lt"/>
              <a:buAutoNum type="arabicPeriod"/>
            </a:pPr>
            <a:r>
              <a:rPr lang="fi-FI" sz="5400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  <a:t>Millaiset asiat motivoivat ihmistä kertomaan uskostaan muille?</a:t>
            </a:r>
          </a:p>
          <a:p>
            <a:pPr algn="l" fontAlgn="t">
              <a:buFont typeface="+mj-lt"/>
              <a:buAutoNum type="arabicPeriod"/>
            </a:pPr>
            <a:r>
              <a:rPr lang="fi-FI" sz="5400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  <a:t>Miten uskontoaan levittäviin ihmisiin mielestäsi suhtaudutaan?</a:t>
            </a:r>
          </a:p>
          <a:p>
            <a:pPr algn="l" fontAlgn="t">
              <a:buFont typeface="+mj-lt"/>
              <a:buAutoNum type="arabicPeriod"/>
            </a:pPr>
            <a:endParaRPr lang="fi-FI" sz="5400" i="0" u="none" strike="noStrike" dirty="0">
              <a:solidFill>
                <a:srgbClr val="313132"/>
              </a:solidFill>
              <a:effectLst/>
              <a:latin typeface="Source Sans Pro" panose="020B0503030403020204" pitchFamily="34" charset="0"/>
            </a:endParaRPr>
          </a:p>
          <a:p>
            <a:pPr marL="228600" indent="0" algn="l" fontAlgn="t"/>
            <a:endParaRPr lang="fi-FI" sz="5400" i="0" u="none" strike="noStrike" dirty="0">
              <a:solidFill>
                <a:srgbClr val="313132"/>
              </a:solidFill>
              <a:effectLst/>
              <a:latin typeface="Source Sans Pro" panose="020B0503030403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3269B8-95DE-4957-AC14-E1AF9CF66A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41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DCF056-F59D-43D8-80FC-F31D8104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199" cy="1938304"/>
          </a:xfrm>
        </p:spPr>
        <p:txBody>
          <a:bodyPr/>
          <a:lstStyle/>
          <a:p>
            <a:r>
              <a:rPr lang="fi-FI" dirty="0"/>
              <a:t>Valitkaa jokin tehtävistä 1-2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62AF87-2CFD-4C6D-A322-DCA861E6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1674" y="2517532"/>
            <a:ext cx="21031199" cy="10228649"/>
          </a:xfrm>
        </p:spPr>
        <p:txBody>
          <a:bodyPr>
            <a:normAutofit/>
          </a:bodyPr>
          <a:lstStyle/>
          <a:p>
            <a:pPr marL="1371600" indent="-1143000">
              <a:buAutoNum type="arabicPeriod"/>
            </a:pPr>
            <a:r>
              <a:rPr lang="fi-FI" dirty="0"/>
              <a:t>Keksikää kuviteltu henkilö, joka on </a:t>
            </a:r>
            <a:r>
              <a:rPr lang="fi-FI" dirty="0" smtClean="0"/>
              <a:t>jehovan todistaja </a:t>
            </a:r>
            <a:r>
              <a:rPr lang="fi-FI" dirty="0"/>
              <a:t>tai mormoni(pari). Tehkää sivunmittainen (</a:t>
            </a:r>
            <a:r>
              <a:rPr lang="fi-FI" dirty="0" err="1"/>
              <a:t>word</a:t>
            </a:r>
            <a:r>
              <a:rPr lang="fi-FI" dirty="0" smtClean="0"/>
              <a:t>) henkilöesittely </a:t>
            </a:r>
            <a:r>
              <a:rPr lang="fi-FI" dirty="0"/>
              <a:t>hänestä. Laittakaa henkilöesittelyyn keskeisiä tietoja liikkeestä. </a:t>
            </a:r>
            <a:r>
              <a:rPr lang="fi-FI" dirty="0" smtClean="0"/>
              <a:t>Mitä hän edustaa? Voitte </a:t>
            </a:r>
            <a:r>
              <a:rPr lang="fi-FI" dirty="0" smtClean="0"/>
              <a:t>myös kuvittaa </a:t>
            </a:r>
            <a:r>
              <a:rPr lang="fi-FI" dirty="0"/>
              <a:t>tekstiä. </a:t>
            </a:r>
          </a:p>
          <a:p>
            <a:pPr marL="1371600" indent="-1143000">
              <a:buAutoNum type="arabicPeriod"/>
            </a:pPr>
            <a:r>
              <a:rPr lang="fi-FI" dirty="0"/>
              <a:t>Tehkää suomalaiseen aikakausilehteen sivun mittainen artikkeli </a:t>
            </a:r>
            <a:r>
              <a:rPr lang="fi-FI" dirty="0" smtClean="0"/>
              <a:t>jehovan todistajista tai </a:t>
            </a:r>
            <a:r>
              <a:rPr lang="fi-FI" dirty="0"/>
              <a:t>mormoneista. Laittakaa artikkeliin keskeisiä tietoja liikkeestä. Voitte kuvittaa tekstiä. </a:t>
            </a:r>
          </a:p>
          <a:p>
            <a:pPr marL="228600" indent="0"/>
            <a:r>
              <a:rPr lang="fi-FI" dirty="0"/>
              <a:t>Käyttäkää apuna </a:t>
            </a:r>
            <a:r>
              <a:rPr lang="fi-FI" dirty="0" err="1"/>
              <a:t>PedaNetissä</a:t>
            </a:r>
            <a:r>
              <a:rPr lang="fi-FI" dirty="0"/>
              <a:t> olevaa diasarjaa ja oppikirjaa, myös nettiä</a:t>
            </a:r>
          </a:p>
          <a:p>
            <a:pPr marL="228600" indent="0"/>
            <a:r>
              <a:rPr lang="fi-FI" dirty="0">
                <a:sym typeface="Wingdings" panose="05000000000000000000" pitchFamily="2" charset="2"/>
              </a:rPr>
              <a:t> Lähetetään </a:t>
            </a:r>
            <a:r>
              <a:rPr lang="fi-FI" dirty="0" err="1">
                <a:sym typeface="Wingdings" panose="05000000000000000000" pitchFamily="2" charset="2"/>
              </a:rPr>
              <a:t>PedaNettiin</a:t>
            </a:r>
            <a:r>
              <a:rPr lang="fi-FI" dirty="0">
                <a:sym typeface="Wingdings" panose="05000000000000000000" pitchFamily="2" charset="2"/>
              </a:rPr>
              <a:t> ryhmäpalautuskansioon </a:t>
            </a:r>
            <a:r>
              <a:rPr lang="fi-FI" dirty="0" smtClean="0">
                <a:sym typeface="Wingdings" panose="05000000000000000000" pitchFamily="2" charset="2"/>
              </a:rPr>
              <a:t>yhdessä katseltavaksi </a:t>
            </a:r>
            <a:r>
              <a:rPr lang="fi-FI" smtClean="0">
                <a:sym typeface="Wingdings" panose="05000000000000000000" pitchFamily="2" charset="2"/>
              </a:rPr>
              <a:t>ja luettavaksi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0C8116-6F4B-49FA-9DE0-43404E2B7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5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202454"/>
            <a:ext cx="6456217" cy="731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>
                <a:solidFill>
                  <a:srgbClr val="008357"/>
                </a:solidFill>
              </a:rPr>
              <a:t>MAP-</a:t>
            </a:r>
            <a:r>
              <a:rPr lang="sv-SE" dirty="0" err="1">
                <a:solidFill>
                  <a:srgbClr val="008357"/>
                </a:solidFill>
              </a:rPr>
              <a:t>kirkko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7758545" y="2604655"/>
            <a:ext cx="15354518" cy="962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MAP-kirkko syntyi Yhdysvalloissa 1830 Joseph Smithin toiminnasta.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Kertomansa mukaan Smith kirjoitti </a:t>
            </a:r>
            <a:r>
              <a:rPr lang="fi-FI" i="1" dirty="0"/>
              <a:t>Mormonin</a:t>
            </a:r>
            <a:r>
              <a:rPr lang="fi-FI" dirty="0"/>
              <a:t> </a:t>
            </a:r>
            <a:r>
              <a:rPr lang="fi-FI" i="1" dirty="0"/>
              <a:t>kirjan</a:t>
            </a:r>
            <a:r>
              <a:rPr lang="fi-FI" dirty="0"/>
              <a:t> löytämiensä kultalaattojen pohjalta.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Mormonit uskovat, että Jeesuksen toinen tuleminen ja tuhatvuotinen valtakunta tapahtuvat Yhdysvalloissa.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Jeesus ja Jumala ovat MAP-kirkon mukaan fyysisiä olentoja.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Mormoneilla on oma kaupunki ja temppeli Salt Lake Cityssä, Utahissa.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25456" y="3080205"/>
            <a:ext cx="7121236" cy="755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2249279"/>
            <a:ext cx="15611320" cy="1007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Terveitä elämäntapoja ja perhe-elämää arvostetaan.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Sunnuntaisin pidetään </a:t>
            </a:r>
            <a:r>
              <a:rPr lang="fi-FI" b="1" dirty="0"/>
              <a:t>sakramenttikokous</a:t>
            </a:r>
            <a:r>
              <a:rPr lang="fi-FI" dirty="0"/>
              <a:t>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Jumalan läheisyyteen pääsee kasteen ja temppelitoimitusten kautta.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Helvettiä ei ole, taivaassa on eri tasoja.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Sukututkimusta tehdään sijaistoimituksia varten.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Ihminen on perusolemukseltaan hyvä, perisyntiä ei ole.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Ihmisellä on vapaa tahto ja sen tuoma vastuu.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Lähetystyö on keskeistä.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A346698E-1654-4E8D-A24E-E929AA7AB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953" y="730250"/>
            <a:ext cx="22653107" cy="151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>
                <a:solidFill>
                  <a:srgbClr val="008357"/>
                </a:solidFill>
              </a:rPr>
              <a:t>MAP-</a:t>
            </a:r>
            <a:r>
              <a:rPr lang="sv-SE" dirty="0" err="1">
                <a:solidFill>
                  <a:srgbClr val="008357"/>
                </a:solidFill>
              </a:rPr>
              <a:t>kirkon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piirteitä</a:t>
            </a:r>
            <a:endParaRPr dirty="0">
              <a:solidFill>
                <a:srgbClr val="008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415635" y="3217930"/>
            <a:ext cx="8395855" cy="728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Jehovan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todistajat</a:t>
            </a:r>
            <a:r>
              <a:rPr lang="sv-SE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280073" y="3536295"/>
            <a:ext cx="12832990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600" dirty="0"/>
              <a:t>Jehovan todistajien toiminta alkoi Yhdysvalloissa 1800-luvun lopulla.</a:t>
            </a:r>
          </a:p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600" dirty="0"/>
              <a:t>Liikkeen perusti Charles Russell.</a:t>
            </a:r>
          </a:p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600" dirty="0"/>
              <a:t>Maailmanlaajuista liikettä hallinnoidaan New Yorkista.</a:t>
            </a:r>
          </a:p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600" dirty="0"/>
              <a:t>Opin pohjana oma raamatunkäännös, </a:t>
            </a:r>
            <a:r>
              <a:rPr lang="fi-FI" sz="6600" i="1" dirty="0"/>
              <a:t>Uuden maailman käännös</a:t>
            </a:r>
            <a:r>
              <a:rPr lang="fi-FI" sz="6600" dirty="0"/>
              <a:t>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1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buFont typeface="Arial"/>
              <a:buChar char="•"/>
            </a:pPr>
            <a:r>
              <a:rPr lang="fi-FI" dirty="0"/>
              <a:t>kolminaisuusopin torjuminen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vahva lopunaikojen odotus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Nykyinen maailmanjärjestys on paha, ja Jumala tuhoaa sen lopunajan taistelussa.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Jumala tuhoaa jumalattomat ihmiset ja Saatanan demoneineen, helvettiä ei ole. Maasta tulee Kristuksen ja Jumalan täydellistämien ihmisten hallitsema paratiisi, tuhatvuotinen valtakunta. Tämän jälkeen Jumalalle uskolliset saavat nauttia ikuisesta elämästä paratiisissa.</a:t>
            </a:r>
            <a:endParaRPr sz="60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B68B95D0-285E-45AC-B521-F8C2DBBE06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953" y="730250"/>
            <a:ext cx="22653107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Jehovan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todistajien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piirteitä</a:t>
            </a:r>
            <a:endParaRPr dirty="0">
              <a:solidFill>
                <a:srgbClr val="00835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2078182"/>
            <a:ext cx="11679381" cy="98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Font typeface="Arial"/>
              <a:buChar char="•"/>
            </a:pPr>
            <a:r>
              <a:rPr lang="fi-FI" sz="5400" dirty="0"/>
              <a:t>kaksi sakramenttia: kaste ja ehtoollinen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5400" dirty="0"/>
              <a:t>Raamatun tuntemus ja liikkeen perusasioiden hallinta on osoitettava ennen upotuskastetta.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5400" dirty="0"/>
              <a:t>Moraaliperiaatteita on noudatettava.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5400" dirty="0"/>
              <a:t>Ehtoollinen on kerran vuodessa.</a:t>
            </a:r>
            <a:br>
              <a:rPr lang="fi-FI" sz="5400" dirty="0"/>
            </a:br>
            <a:r>
              <a:rPr lang="fi-FI" sz="5400" dirty="0"/>
              <a:t> </a:t>
            </a:r>
          </a:p>
          <a:p>
            <a:pPr marL="857250" lvl="0" indent="-857250">
              <a:buFont typeface="Arial"/>
              <a:buChar char="•"/>
            </a:pPr>
            <a:r>
              <a:rPr lang="fi-FI" sz="5400" dirty="0"/>
              <a:t>valtakunnansalit toiminnan keskuksia</a:t>
            </a:r>
            <a:endParaRPr sz="5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3" name="Kuva 2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556B70E2-8133-46C2-A1E5-06DBDF79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4764" y="3548131"/>
            <a:ext cx="8922328" cy="73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472</Words>
  <Application>Microsoft Office PowerPoint</Application>
  <PresentationFormat>Mukautettu</PresentationFormat>
  <Paragraphs>67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</vt:lpstr>
      <vt:lpstr>Wingdings</vt:lpstr>
      <vt:lpstr>Office-teema</vt:lpstr>
      <vt:lpstr>8. Kristillisperäiset liikkeet</vt:lpstr>
      <vt:lpstr>PowerPoint-esitys</vt:lpstr>
      <vt:lpstr>PowerPoint-esitys</vt:lpstr>
      <vt:lpstr>Valitkaa jokin tehtävistä 1-2</vt:lpstr>
      <vt:lpstr>MAP-kirkko</vt:lpstr>
      <vt:lpstr>MAP-kirkon piirteitä</vt:lpstr>
      <vt:lpstr>Jehovan todistajat </vt:lpstr>
      <vt:lpstr>Jehovan todistajien piirteitä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Ikonen Marko</cp:lastModifiedBy>
  <cp:revision>39</cp:revision>
  <dcterms:created xsi:type="dcterms:W3CDTF">2020-10-29T08:40:52Z</dcterms:created>
  <dcterms:modified xsi:type="dcterms:W3CDTF">2023-01-10T12:37:28Z</dcterms:modified>
</cp:coreProperties>
</file>