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4DF86-8CD4-4D49-861C-91D9F317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5E7F1E-A1F5-4794-B70E-8FD5249D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C6350B-5077-4D26-BF37-488A4AEA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FA26C7-8AA4-4347-8172-042665A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13EC64-C456-4E7E-9244-05CA79B7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6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28507-954D-40BB-BE79-8109227C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522924-4E18-4F97-9B6B-AE297C5FB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BE68B2-31C2-4D15-B25D-49BC55C1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4D129C-0D7D-4CD8-8C27-E0E46DEC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18E42-B59D-4B20-AC9F-14522407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4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7AAE84C-DAE9-4211-9032-E26768E8D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92EE70-F986-493D-A85E-B306D69CF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9813A3-6DFE-4678-85B8-44EA9697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7A1ECE-F0CE-4E06-B6F9-65097DCD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C0D42E-39B3-432C-8A54-28382787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5EF05-83B2-45F4-BAD4-266F275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F5361-4720-4AAB-A4B3-2D570A0D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0B2424-A39A-4735-A8A5-FE84D079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D31182-15D1-42E4-8454-2CA81DB5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95E2B-21C2-46E3-BF1E-E2134AE2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4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0CCF3-0694-41C7-BAAD-213A0894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A214A-2E52-4C69-93F7-1E6256C9E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3A39C4-F8C8-4D33-93B0-C084D2CD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AA24D7-DB56-4E03-9749-1BD06DF0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79C43E-07A0-43A5-94F9-E7FB5ED7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3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F3A77-DD9C-4E00-96D9-20D386B0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C7F5F-14F1-4442-858D-A6DECCAEC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5E557-6D6E-44B6-8143-E805C2D6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5B1BE1-DB0B-4B8C-B0FA-962D89A5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5D9E25-FDAC-44CC-A4E7-54BB9484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186EB3-9A88-43B2-BD7A-E1DD20D8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3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E8D70-F6E1-418B-A56E-68F20E14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DC71B5-EA81-4BA8-A169-0F924AFB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33ABCA-BED7-4F47-80D6-5B733FAE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02E0B8-460F-4A41-BAF3-D84156A8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3EA48F-EB0D-4994-B52C-FA187EC5D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8B1C21-639D-453D-AA0F-279026B6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7A0E40-A5E1-4B80-BC36-81245912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81B623E-F668-45D3-A405-529FAEF4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3B135-AF39-4CB4-8F54-60E7EDF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E4F984-1CA1-4D66-BBFB-31F6AF7E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EAEA02-548A-4FC4-9F28-D2D58862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42E8F6-95AE-4A2D-820F-6376A24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1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8849D7-1848-4095-80E2-E6850928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E8A454-0355-427A-B168-EFE50DC4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B2CD93-14B7-40B5-B9C6-95E619D1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CF26C0-A3E3-4F95-A42F-158259FB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5B7E8-6794-4377-BED1-EEC3300A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4D654E-F3B4-4C63-B8C4-69983170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17CE28-E565-4B64-ABF4-ECA11FA5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699306-B9ED-4BEC-B7CD-7C8BD03F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623768-492C-4304-B39C-29D11B10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7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F299E-2E78-48D4-80DD-30B6EEA2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3E577A6-253E-4697-BBC7-004FA9405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D4BF8C-D8EF-45F2-862E-ED168234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A0FC93-994E-4BDD-AF46-4D815F9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79D17E-CA55-499F-9195-55F3709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7A34AE-2656-46BA-8E27-8E8511D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7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BEC120-329F-4E57-9D88-021BB9AE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3F6129-448C-4666-9B48-93E3A078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17295E-0C52-43A4-9E4B-D6D88111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95FD-D4A4-42BC-A35B-F172DFADE435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92E5CE-B1AD-4DAB-9826-493B51F7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22289-994D-4ED8-9E5D-83AFB78CE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8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210A82-317E-443F-A835-71EE20A5D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fi-FI" sz="6600" dirty="0"/>
              <a:t>Seksuaali- ja lisääntymisoikeudet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BB1838-3FA1-4378-8453-A46EC9824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777"/>
            <a:ext cx="9144000" cy="2551828"/>
          </a:xfrm>
        </p:spPr>
        <p:txBody>
          <a:bodyPr anchor="ctr">
            <a:normAutofit/>
          </a:bodyPr>
          <a:lstStyle/>
          <a:p>
            <a:r>
              <a:rPr lang="fi-FI" sz="3600" dirty="0"/>
              <a:t>Perustuvat YK:n ihmisoikeuksiin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0FCB0D-24F5-423A-A0B3-92D40F39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20C964-D8E1-4DE6-9474-61C139C4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65D3F1-1E0F-4BC6-9846-BCE0BCC9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DF9805-ABD3-4CBB-AAAB-C201E3DB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072" y="31750"/>
            <a:ext cx="4520927" cy="2589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Kuva 11" descr="Kuva, joka sisältää kohteen mies, henkilö, solmio, päällä pitäminen&#10;&#10;Kuvaus luotu automaattisesti">
            <a:extLst>
              <a:ext uri="{FF2B5EF4-FFF2-40B4-BE49-F238E27FC236}">
                <a16:creationId xmlns:a16="http://schemas.microsoft.com/office/drawing/2014/main" id="{DD980480-5DCE-426D-B5E8-A9E68DE2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-2" b="-2"/>
          <a:stretch/>
        </p:blipFill>
        <p:spPr>
          <a:xfrm>
            <a:off x="1" y="7"/>
            <a:ext cx="7680960" cy="282048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4DE15-D40D-4DD7-9D46-956DC5E36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93" y="3352799"/>
            <a:ext cx="6997926" cy="323799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300" dirty="0" err="1"/>
              <a:t>Oikeus</a:t>
            </a:r>
            <a:r>
              <a:rPr lang="en-US" sz="4300" dirty="0"/>
              <a:t> </a:t>
            </a:r>
            <a:r>
              <a:rPr lang="en-US" sz="4300" dirty="0" err="1"/>
              <a:t>omaan</a:t>
            </a:r>
            <a:r>
              <a:rPr lang="en-US" sz="4300" dirty="0"/>
              <a:t> </a:t>
            </a:r>
            <a:r>
              <a:rPr lang="en-US" sz="4300" dirty="0" err="1"/>
              <a:t>seksuaalisuuteen</a:t>
            </a:r>
            <a:endParaRPr lang="en-US" sz="4300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b="1" dirty="0" err="1"/>
              <a:t>Nauttia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suuntautumisen</a:t>
            </a:r>
            <a:r>
              <a:rPr lang="en-US" dirty="0"/>
              <a:t> </a:t>
            </a:r>
            <a:r>
              <a:rPr lang="en-US" dirty="0" err="1"/>
              <a:t>mukaisesta</a:t>
            </a:r>
            <a:r>
              <a:rPr lang="en-US" dirty="0"/>
              <a:t> </a:t>
            </a:r>
            <a:r>
              <a:rPr lang="en-US" dirty="0" err="1"/>
              <a:t>seksuaalisuudesta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b="1" dirty="0" err="1"/>
              <a:t>määritellä</a:t>
            </a:r>
            <a:r>
              <a:rPr lang="en-US" dirty="0"/>
              <a:t> ja </a:t>
            </a:r>
            <a:r>
              <a:rPr lang="en-US" b="1" dirty="0" err="1"/>
              <a:t>ilmaista</a:t>
            </a:r>
            <a:r>
              <a:rPr lang="en-US" dirty="0"/>
              <a:t> </a:t>
            </a:r>
            <a:r>
              <a:rPr lang="en-US" dirty="0" err="1"/>
              <a:t>seksuaalisuuttaan</a:t>
            </a:r>
            <a:r>
              <a:rPr lang="en-US" dirty="0"/>
              <a:t> </a:t>
            </a:r>
            <a:r>
              <a:rPr lang="en-US" dirty="0" err="1"/>
              <a:t>haluamallaan</a:t>
            </a:r>
            <a:r>
              <a:rPr lang="en-US" dirty="0"/>
              <a:t> </a:t>
            </a:r>
            <a:r>
              <a:rPr lang="en-US" dirty="0" err="1"/>
              <a:t>tavalla</a:t>
            </a:r>
            <a:endParaRPr lang="en-US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3600" dirty="0"/>
          </a:p>
          <a:p>
            <a:pPr marL="0"/>
            <a:endParaRPr lang="en-US" sz="2000" dirty="0"/>
          </a:p>
        </p:txBody>
      </p:sp>
      <p:pic>
        <p:nvPicPr>
          <p:cNvPr id="10" name="Sisällön paikkamerkki 9" descr="Kuva, joka sisältää kohteen henkilö, urheilu, uiminen&#10;&#10;Kuvaus luotu automaattisesti">
            <a:extLst>
              <a:ext uri="{FF2B5EF4-FFF2-40B4-BE49-F238E27FC236}">
                <a16:creationId xmlns:a16="http://schemas.microsoft.com/office/drawing/2014/main" id="{F74FF093-1D29-4951-A8AE-4E2D90D69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r="-1" b="32538"/>
          <a:stretch/>
        </p:blipFill>
        <p:spPr>
          <a:xfrm>
            <a:off x="7671072" y="2768742"/>
            <a:ext cx="4520928" cy="4089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755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2B57A0-B76D-4E6A-8229-43BCC5E0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A517DCE-3974-4425-B019-20359851A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7C241-C7FB-4942-85EA-78FF68ACD41B}"/>
              </a:ext>
            </a:extLst>
          </p:cNvPr>
          <p:cNvSpPr txBox="1"/>
          <p:nvPr/>
        </p:nvSpPr>
        <p:spPr>
          <a:xfrm>
            <a:off x="-438150" y="2837098"/>
            <a:ext cx="39147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Unsplash.com/Alvin </a:t>
            </a:r>
            <a:r>
              <a:rPr lang="en-US" sz="1400" dirty="0" err="1">
                <a:latin typeface="Abadi Extra Light" panose="020B0604020202020204" pitchFamily="34" charset="0"/>
              </a:rPr>
              <a:t>Mahmudov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4D675C1-6C7B-497C-9E97-C5E20C2200E6}"/>
              </a:ext>
            </a:extLst>
          </p:cNvPr>
          <p:cNvSpPr txBox="1"/>
          <p:nvPr/>
        </p:nvSpPr>
        <p:spPr>
          <a:xfrm rot="5400000">
            <a:off x="5282360" y="5430952"/>
            <a:ext cx="4414837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Unsplash.com/Clay Banks</a:t>
            </a:r>
          </a:p>
        </p:txBody>
      </p:sp>
    </p:spTree>
    <p:extLst>
      <p:ext uri="{BB962C8B-B14F-4D97-AF65-F5344CB8AC3E}">
        <p14:creationId xmlns:p14="http://schemas.microsoft.com/office/powerpoint/2010/main" val="14767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henkilö, housut, jalkine&#10;&#10;Kuvaus luotu automaattisesti">
            <a:extLst>
              <a:ext uri="{FF2B5EF4-FFF2-40B4-BE49-F238E27FC236}">
                <a16:creationId xmlns:a16="http://schemas.microsoft.com/office/drawing/2014/main" id="{CC1918E3-4031-4633-9FA9-0E7C5C3A9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735965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71AED3-556C-4F74-AC80-370D1FBE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3717925" cy="1636395"/>
          </a:xfrm>
        </p:spPr>
        <p:txBody>
          <a:bodyPr/>
          <a:lstStyle/>
          <a:p>
            <a:r>
              <a:rPr lang="fi-FI" b="1" dirty="0"/>
              <a:t>Kaikilla on oikeus tietoon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1706B0-2E60-464E-85D4-6C7E5CE1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BB95EB-EDD4-47CB-B298-C7761474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3F0BE5D-E45C-44A0-9EBC-1F30210A92FF}"/>
              </a:ext>
            </a:extLst>
          </p:cNvPr>
          <p:cNvSpPr txBox="1"/>
          <p:nvPr/>
        </p:nvSpPr>
        <p:spPr>
          <a:xfrm>
            <a:off x="752475" y="3733096"/>
            <a:ext cx="3717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seksuaalisuuden rikkaudesta ja riskeistä auttaa tekemään vastuullisia ja itsenäisiä valintoja.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FAEF2A-A11F-4B6B-980C-E1E1A30C14D0}"/>
              </a:ext>
            </a:extLst>
          </p:cNvPr>
          <p:cNvSpPr txBox="1"/>
          <p:nvPr/>
        </p:nvSpPr>
        <p:spPr>
          <a:xfrm>
            <a:off x="8039100" y="1182231"/>
            <a:ext cx="41528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mahdollistaa </a:t>
            </a:r>
          </a:p>
          <a:p>
            <a:r>
              <a:rPr lang="fi-FI" sz="2800" dirty="0"/>
              <a:t>- hyvän seksuaaliterveyden</a:t>
            </a:r>
          </a:p>
          <a:p>
            <a:r>
              <a:rPr lang="fi-FI" sz="2800" dirty="0"/>
              <a:t>- itsensä suojelun</a:t>
            </a:r>
          </a:p>
          <a:p>
            <a:r>
              <a:rPr lang="fi-FI" sz="2800" dirty="0"/>
              <a:t>- omasta seksuaalisuudesta nauttimisen.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F4297D9-E473-4112-BB62-5699664E94E9}"/>
              </a:ext>
            </a:extLst>
          </p:cNvPr>
          <p:cNvSpPr txBox="1"/>
          <p:nvPr/>
        </p:nvSpPr>
        <p:spPr>
          <a:xfrm rot="5400000">
            <a:off x="10055937" y="5278831"/>
            <a:ext cx="398589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Kiwihug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51FBDB-F9CA-4B26-B315-CEA7AF3E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Oikeus saada ehkäisyneuvontaa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0DF451-342A-473C-9D56-474DE3FC2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r="-1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D1D4E9-9976-4EA7-8B0D-6AD325C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CB55F08-A86E-4C6F-81EF-57D08456E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EB2BD00-C641-40E8-AEC5-293486885C5E}"/>
              </a:ext>
            </a:extLst>
          </p:cNvPr>
          <p:cNvSpPr txBox="1"/>
          <p:nvPr/>
        </p:nvSpPr>
        <p:spPr>
          <a:xfrm>
            <a:off x="333375" y="6311900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239130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8CB6A-37D3-43F5-A626-3B9320E0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75"/>
            <a:ext cx="10515600" cy="879475"/>
          </a:xfrm>
        </p:spPr>
        <p:txBody>
          <a:bodyPr/>
          <a:lstStyle/>
          <a:p>
            <a:r>
              <a:rPr lang="fi-FI" b="1" dirty="0"/>
              <a:t>Vastuullinen ehkäisy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476A42-FE18-4317-9907-CCA095D2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33D00D4-5749-413E-9EA2-BFE097E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7814D85-B74C-4589-AEFF-2110033C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920" y="1451611"/>
            <a:ext cx="5415280" cy="52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Hormonaalisia menetelmiä</a:t>
            </a:r>
          </a:p>
          <a:p>
            <a:r>
              <a:rPr lang="fi-FI" b="1" dirty="0"/>
              <a:t>Yhdistelmäehkäisy valmisteita</a:t>
            </a:r>
          </a:p>
          <a:p>
            <a:pPr lvl="1"/>
            <a:r>
              <a:rPr lang="fi-FI" dirty="0"/>
              <a:t>Sisältävät sekä estrogeenia että keltarauhashormonia</a:t>
            </a:r>
          </a:p>
          <a:p>
            <a:pPr lvl="1"/>
            <a:r>
              <a:rPr lang="fi-FI" dirty="0"/>
              <a:t>Ehkäisypilleri</a:t>
            </a:r>
          </a:p>
          <a:p>
            <a:pPr lvl="1"/>
            <a:r>
              <a:rPr lang="fi-FI" dirty="0"/>
              <a:t>Ehkäisyrengas</a:t>
            </a:r>
          </a:p>
          <a:p>
            <a:pPr lvl="1"/>
            <a:r>
              <a:rPr lang="fi-FI" dirty="0"/>
              <a:t>Ehkäisylaastari</a:t>
            </a:r>
          </a:p>
          <a:p>
            <a:r>
              <a:rPr lang="fi-FI" b="1" dirty="0"/>
              <a:t>Keltarauhasehkäisyvalmisteita</a:t>
            </a:r>
          </a:p>
          <a:p>
            <a:pPr lvl="1"/>
            <a:r>
              <a:rPr lang="fi-FI" dirty="0"/>
              <a:t>Minipilleri</a:t>
            </a:r>
          </a:p>
          <a:p>
            <a:pPr lvl="1"/>
            <a:r>
              <a:rPr lang="fi-FI" dirty="0"/>
              <a:t>Hormonikierukka</a:t>
            </a:r>
          </a:p>
          <a:p>
            <a:pPr lvl="1"/>
            <a:r>
              <a:rPr lang="fi-FI" dirty="0"/>
              <a:t>Ehkäisykapseli</a:t>
            </a:r>
          </a:p>
          <a:p>
            <a:pPr lvl="1"/>
            <a:endParaRPr lang="fi-FI" dirty="0"/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D2F0BB65-1959-414A-976E-35FAAF58D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1611"/>
            <a:ext cx="43942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Hormonittomia menetelmiä</a:t>
            </a:r>
            <a:endParaRPr lang="fi-FI" sz="900" b="1" u="sng" dirty="0"/>
          </a:p>
          <a:p>
            <a:r>
              <a:rPr lang="fi-FI" sz="2400" dirty="0"/>
              <a:t>Miesten/ naisten kondomi</a:t>
            </a:r>
          </a:p>
          <a:p>
            <a:pPr lvl="1"/>
            <a:r>
              <a:rPr lang="fi-FI" dirty="0"/>
              <a:t>Kertakäyttöinen</a:t>
            </a:r>
          </a:p>
          <a:p>
            <a:pPr lvl="1"/>
            <a:r>
              <a:rPr lang="fi-FI" dirty="0"/>
              <a:t>Suojaa myös useimmilta seksitaudeilta</a:t>
            </a:r>
          </a:p>
          <a:p>
            <a:r>
              <a:rPr lang="fi-FI" sz="2400" dirty="0"/>
              <a:t>Kuparikierukka</a:t>
            </a:r>
          </a:p>
          <a:p>
            <a:pPr lvl="1"/>
            <a:r>
              <a:rPr lang="fi-FI" dirty="0"/>
              <a:t>Lääkäri asettaa kohtuun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45F418A-4C6B-4B7D-93DF-F2B9202D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98339"/>
            <a:ext cx="4048125" cy="20066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415966F-7D80-43D1-87CA-F3DCBE338552}"/>
              </a:ext>
            </a:extLst>
          </p:cNvPr>
          <p:cNvSpPr txBox="1"/>
          <p:nvPr/>
        </p:nvSpPr>
        <p:spPr>
          <a:xfrm rot="16200000">
            <a:off x="2918734" y="3283859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33918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3B8DAE-4B33-4867-8C6C-4E70F6E3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13853"/>
            <a:ext cx="4904226" cy="14703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saada</a:t>
            </a:r>
            <a:r>
              <a:rPr lang="en-US" sz="4000" b="1" dirty="0"/>
              <a:t> </a:t>
            </a:r>
            <a:r>
              <a:rPr lang="en-US" sz="4000" b="1" dirty="0" err="1"/>
              <a:t>seksitautien</a:t>
            </a:r>
            <a:r>
              <a:rPr lang="en-US" sz="4000" b="1" dirty="0"/>
              <a:t> </a:t>
            </a:r>
            <a:r>
              <a:rPr lang="en-US" sz="4000" b="1" dirty="0" err="1"/>
              <a:t>testausta</a:t>
            </a:r>
            <a:r>
              <a:rPr lang="en-US" sz="4000" b="1" dirty="0"/>
              <a:t> ja </a:t>
            </a:r>
            <a:r>
              <a:rPr lang="en-US" sz="4000" b="1" dirty="0" err="1"/>
              <a:t>hoitoa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6030B-F26E-404E-95E7-9C0DCD45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63" y="2224322"/>
            <a:ext cx="5513337" cy="41776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bakteerien</a:t>
            </a:r>
            <a:r>
              <a:rPr lang="en-US" dirty="0"/>
              <a:t> tai </a:t>
            </a:r>
            <a:r>
              <a:rPr lang="en-US" dirty="0" err="1"/>
              <a:t>virusten</a:t>
            </a:r>
            <a:r>
              <a:rPr lang="en-US" dirty="0"/>
              <a:t> </a:t>
            </a:r>
            <a:r>
              <a:rPr lang="en-US" dirty="0" err="1"/>
              <a:t>aiheuttamia</a:t>
            </a:r>
            <a:r>
              <a:rPr lang="en-US" dirty="0"/>
              <a:t> </a:t>
            </a:r>
            <a:r>
              <a:rPr lang="en-US" dirty="0" err="1"/>
              <a:t>tartuntatauteja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Monet </a:t>
            </a:r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oireettomia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Oireetonkin</a:t>
            </a:r>
            <a:r>
              <a:rPr lang="en-US" dirty="0"/>
              <a:t> </a:t>
            </a:r>
            <a:r>
              <a:rPr lang="en-US" dirty="0" err="1"/>
              <a:t>tauti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aiheuttaa</a:t>
            </a:r>
            <a:r>
              <a:rPr lang="en-US" dirty="0"/>
              <a:t> </a:t>
            </a:r>
            <a:r>
              <a:rPr lang="en-US" dirty="0" err="1"/>
              <a:t>tulehduksia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Pitkään</a:t>
            </a:r>
            <a:r>
              <a:rPr lang="en-US" dirty="0"/>
              <a:t> </a:t>
            </a:r>
            <a:r>
              <a:rPr lang="en-US" dirty="0" err="1"/>
              <a:t>jatkunut</a:t>
            </a:r>
            <a:r>
              <a:rPr lang="en-US" dirty="0"/>
              <a:t> </a:t>
            </a:r>
            <a:r>
              <a:rPr lang="en-US" dirty="0" err="1"/>
              <a:t>tulehdus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lapsettomuuteen</a:t>
            </a:r>
            <a:endParaRPr lang="en-US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EA0146-BDBD-45B5-AEA8-C160F13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3F02A89-0FA1-4208-9AC7-83FBC7AB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848F9099-AD21-4D21-99C5-8E34D1F5B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85809" y="1054700"/>
            <a:ext cx="6009367" cy="4949860"/>
          </a:xfrm>
        </p:spPr>
      </p:pic>
    </p:spTree>
    <p:extLst>
      <p:ext uri="{BB962C8B-B14F-4D97-AF65-F5344CB8AC3E}">
        <p14:creationId xmlns:p14="http://schemas.microsoft.com/office/powerpoint/2010/main" val="90416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027CA-ACAC-4261-A4A8-925598B1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90865"/>
            <a:ext cx="6586491" cy="12242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Oikeus</a:t>
            </a:r>
            <a:r>
              <a:rPr lang="en-US" sz="4100" b="1" dirty="0"/>
              <a:t> </a:t>
            </a:r>
            <a:r>
              <a:rPr lang="en-US" sz="4100" b="1" dirty="0" err="1"/>
              <a:t>suojella</a:t>
            </a:r>
            <a:r>
              <a:rPr lang="en-US" sz="4100" b="1" dirty="0"/>
              <a:t> </a:t>
            </a:r>
            <a:r>
              <a:rPr lang="en-US" sz="4100" b="1" dirty="0" err="1"/>
              <a:t>itseään</a:t>
            </a:r>
            <a:r>
              <a:rPr lang="en-US" sz="4100" b="1" dirty="0"/>
              <a:t> </a:t>
            </a:r>
            <a:br>
              <a:rPr lang="en-US" sz="4100" b="1" dirty="0"/>
            </a:br>
            <a:r>
              <a:rPr lang="en-US" sz="4100" b="1" dirty="0"/>
              <a:t>ja </a:t>
            </a:r>
            <a:r>
              <a:rPr lang="en-US" sz="4100" b="1" dirty="0" err="1"/>
              <a:t>tulla</a:t>
            </a:r>
            <a:r>
              <a:rPr lang="en-US" sz="4100" b="1" dirty="0"/>
              <a:t> </a:t>
            </a:r>
            <a:r>
              <a:rPr lang="en-US" sz="4100" b="1" dirty="0" err="1"/>
              <a:t>suojelluksi</a:t>
            </a:r>
            <a:endParaRPr lang="en-US" sz="41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2126E5-5144-44F6-B076-D540E8D0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7045276" cy="42671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itsemääräämisoikeus</a:t>
            </a:r>
            <a:endParaRPr lang="en-US" sz="1800" dirty="0"/>
          </a:p>
          <a:p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dirty="0" err="1"/>
              <a:t>keholliseen</a:t>
            </a:r>
            <a:r>
              <a:rPr lang="en-US" dirty="0"/>
              <a:t> </a:t>
            </a:r>
            <a:r>
              <a:rPr lang="en-US" dirty="0" err="1"/>
              <a:t>koskemattomuuteen</a:t>
            </a:r>
            <a:endParaRPr lang="en-US" dirty="0"/>
          </a:p>
          <a:p>
            <a:r>
              <a:rPr lang="en-US" dirty="0" err="1"/>
              <a:t>Jokainen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päättää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kuka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koskea</a:t>
            </a:r>
            <a:r>
              <a:rPr lang="en-US" dirty="0"/>
              <a:t>, </a:t>
            </a:r>
            <a:r>
              <a:rPr lang="en-US" dirty="0" err="1"/>
              <a:t>milloin</a:t>
            </a:r>
            <a:r>
              <a:rPr lang="en-US" dirty="0"/>
              <a:t> ja </a:t>
            </a:r>
            <a:r>
              <a:rPr lang="en-US" dirty="0" err="1"/>
              <a:t>miten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häirintä</a:t>
            </a:r>
            <a:endParaRPr lang="en-US" b="1" dirty="0"/>
          </a:p>
          <a:p>
            <a:r>
              <a:rPr lang="fi-FI" dirty="0"/>
              <a:t>Ei-toivottua sanallista, sanatonta tai fyysistä seksuaalista käyttäytymistä</a:t>
            </a:r>
          </a:p>
          <a:p>
            <a:r>
              <a:rPr lang="fi-FI" dirty="0"/>
              <a:t>Loukkaa toisen fyysistä tai psyykkistä koskemattomuutta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A9B5B4D-B1BD-4110-A535-BAFDD5165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r="2" b="212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9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3BC2BF1-760D-47E5-B467-2CC04925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F756517-7405-4025-AC41-5433DDA2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76416F9-2B07-481B-AF69-84F8A918EBB4}"/>
              </a:ext>
            </a:extLst>
          </p:cNvPr>
          <p:cNvSpPr txBox="1"/>
          <p:nvPr/>
        </p:nvSpPr>
        <p:spPr>
          <a:xfrm>
            <a:off x="4254104" y="6540018"/>
            <a:ext cx="38593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6755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EEB6F-C3B2-4428-B3F8-66B2FC80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61937"/>
            <a:ext cx="6848475" cy="1195389"/>
          </a:xfrm>
        </p:spPr>
        <p:txBody>
          <a:bodyPr>
            <a:normAutofit fontScale="90000"/>
          </a:bodyPr>
          <a:lstStyle/>
          <a:p>
            <a:r>
              <a:rPr lang="fi-FI" dirty="0"/>
              <a:t>Seksuaalinen häirintä loukkaa koskemattomuutta</a:t>
            </a:r>
          </a:p>
        </p:txBody>
      </p:sp>
      <p:pic>
        <p:nvPicPr>
          <p:cNvPr id="6" name="Sisällön paikkamerkki 5" descr="Kuva, joka sisältää kohteen teksti, väkijoukko&#10;&#10;Kuvaus luotu automaattisesti">
            <a:extLst>
              <a:ext uri="{FF2B5EF4-FFF2-40B4-BE49-F238E27FC236}">
                <a16:creationId xmlns:a16="http://schemas.microsoft.com/office/drawing/2014/main" id="{949C7991-2BA2-4A7D-80FC-81F510114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57326"/>
            <a:ext cx="5257800" cy="4982959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E5F2EB1-39A1-4C97-952E-50ECDBE8A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1250" y="1457327"/>
            <a:ext cx="5895975" cy="5210174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498E1-F9F8-4176-8F89-7BA48394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D42448E-4631-4174-851E-D229EF58C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5F0165-465A-4C28-B3B3-2D753C0C42CA}"/>
              </a:ext>
            </a:extLst>
          </p:cNvPr>
          <p:cNvSpPr txBox="1"/>
          <p:nvPr/>
        </p:nvSpPr>
        <p:spPr>
          <a:xfrm>
            <a:off x="436880" y="6484618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19142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924E16-8806-4B83-9F40-F743C160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yksityisyyteen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31644C-CEC4-44FC-A7FE-B20CDE6FC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118001"/>
            <a:ext cx="5526468" cy="4192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Oikeus</a:t>
            </a:r>
            <a:r>
              <a:rPr lang="en-US" b="1" dirty="0"/>
              <a:t> </a:t>
            </a:r>
            <a:r>
              <a:rPr lang="en-US" b="1" dirty="0" err="1"/>
              <a:t>päättää</a:t>
            </a:r>
            <a:r>
              <a:rPr lang="en-US" b="1" dirty="0"/>
              <a:t> </a:t>
            </a:r>
          </a:p>
          <a:p>
            <a:r>
              <a:rPr lang="en-US" dirty="0" err="1"/>
              <a:t>tietoisesti</a:t>
            </a:r>
            <a:r>
              <a:rPr lang="en-US" dirty="0"/>
              <a:t> ja </a:t>
            </a:r>
            <a:r>
              <a:rPr lang="en-US" dirty="0" err="1"/>
              <a:t>vastuullisesti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seksuaalisuuteensa</a:t>
            </a:r>
            <a:r>
              <a:rPr lang="en-US" dirty="0"/>
              <a:t> </a:t>
            </a:r>
            <a:r>
              <a:rPr lang="en-US" dirty="0" err="1"/>
              <a:t>liittyvistä</a:t>
            </a:r>
            <a:r>
              <a:rPr lang="en-US" dirty="0"/>
              <a:t> </a:t>
            </a:r>
            <a:r>
              <a:rPr lang="en-US" dirty="0" err="1"/>
              <a:t>asioista</a:t>
            </a:r>
            <a:endParaRPr lang="en-US" dirty="0"/>
          </a:p>
          <a:p>
            <a:r>
              <a:rPr lang="en-US" dirty="0" err="1"/>
              <a:t>kumppanista</a:t>
            </a:r>
            <a:r>
              <a:rPr lang="en-US" dirty="0"/>
              <a:t> ja </a:t>
            </a:r>
            <a:r>
              <a:rPr lang="en-US" dirty="0" err="1"/>
              <a:t>naimisiinmenosta</a:t>
            </a:r>
            <a:endParaRPr lang="en-US" dirty="0"/>
          </a:p>
          <a:p>
            <a:r>
              <a:rPr lang="en-US" dirty="0" err="1"/>
              <a:t>lastenhankinnasta</a:t>
            </a:r>
            <a:r>
              <a:rPr lang="en-US" dirty="0"/>
              <a:t>, </a:t>
            </a:r>
            <a:r>
              <a:rPr lang="en-US" dirty="0" err="1"/>
              <a:t>lapsiluvusta</a:t>
            </a:r>
            <a:r>
              <a:rPr lang="en-US" dirty="0"/>
              <a:t> ja </a:t>
            </a:r>
            <a:r>
              <a:rPr lang="en-US" dirty="0" err="1"/>
              <a:t>lastensaannin</a:t>
            </a:r>
            <a:r>
              <a:rPr lang="en-US" dirty="0"/>
              <a:t> </a:t>
            </a:r>
            <a:r>
              <a:rPr lang="en-US" dirty="0" err="1"/>
              <a:t>ajankohdasta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CA39D7-9048-4807-9D5D-56ACEE91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94F06E-5B49-4AE7-93DC-0C931DCA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 descr="Kuva, joka sisältää kohteen teksti, ulko, rakennus, punainen&#10;&#10;Kuvaus luotu automaattisesti">
            <a:extLst>
              <a:ext uri="{FF2B5EF4-FFF2-40B4-BE49-F238E27FC236}">
                <a16:creationId xmlns:a16="http://schemas.microsoft.com/office/drawing/2014/main" id="{B33435F5-D720-4DE5-98EC-EF2815B39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77" y="1054700"/>
            <a:ext cx="5618437" cy="5000660"/>
          </a:xfr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F1E58CEC-7F36-4F6D-8AFA-6ED1C1BBEB3F}"/>
              </a:ext>
            </a:extLst>
          </p:cNvPr>
          <p:cNvSpPr txBox="1"/>
          <p:nvPr/>
        </p:nvSpPr>
        <p:spPr>
          <a:xfrm>
            <a:off x="7000837" y="6075971"/>
            <a:ext cx="409578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Unsplash.com/Dayne </a:t>
            </a:r>
            <a:r>
              <a:rPr lang="en-US" sz="1400" dirty="0" err="1">
                <a:latin typeface="Abadi Extra Light" panose="020B0604020202020204" pitchFamily="34" charset="0"/>
              </a:rPr>
              <a:t>Topkin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0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0A831A-B593-44D0-B0E5-5E9D069B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286285"/>
            <a:ext cx="4391024" cy="1030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Oikeus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näkyä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maski&#10;&#10;Kuvaus luotu automaattisesti">
            <a:extLst>
              <a:ext uri="{FF2B5EF4-FFF2-40B4-BE49-F238E27FC236}">
                <a16:creationId xmlns:a16="http://schemas.microsoft.com/office/drawing/2014/main" id="{3C655E01-3A88-4A2C-BA4B-BEF7F24E3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1" b="16993"/>
          <a:stretch/>
        </p:blipFill>
        <p:spPr>
          <a:xfrm>
            <a:off x="-24318" y="-31748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6FC80-DFF0-4D72-A0F5-763A1A319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160" y="2316481"/>
            <a:ext cx="5273040" cy="35119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Tulla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nähdyksi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kuulluksi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Ilmaista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omia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mielipiteitään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Olla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turvassa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syrjinnältä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häirinnältä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väkivallata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CAD17D-64C3-4E4E-903D-619F9959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9F5037-8944-41F0-8BF0-055705781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F5620FE9-CB5B-4B6B-A688-F5D8500242C6}"/>
              </a:ext>
            </a:extLst>
          </p:cNvPr>
          <p:cNvSpPr txBox="1"/>
          <p:nvPr/>
        </p:nvSpPr>
        <p:spPr>
          <a:xfrm>
            <a:off x="1939290" y="-544"/>
            <a:ext cx="354711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bari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abikar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B2D2F-F421-468A-9230-D7648E7CE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E5B12F-70FE-43E6-A7B0-E69537B734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591B54-E632-4E20-83DC-75999D8428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275</Words>
  <Application>Microsoft Office PowerPoint</Application>
  <PresentationFormat>Laajakuva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Office-teema</vt:lpstr>
      <vt:lpstr>Seksuaali- ja lisääntymisoikeudet</vt:lpstr>
      <vt:lpstr>Kaikilla on oikeus tietoon</vt:lpstr>
      <vt:lpstr>Oikeus saada ehkäisyneuvontaa</vt:lpstr>
      <vt:lpstr>Vastuullinen ehkäisy</vt:lpstr>
      <vt:lpstr>Oikeus saada seksitautien testausta ja hoitoa</vt:lpstr>
      <vt:lpstr>Oikeus suojella itseään  ja tulla suojelluksi</vt:lpstr>
      <vt:lpstr>Seksuaalinen häirintä loukkaa koskemattomuutta</vt:lpstr>
      <vt:lpstr>Oikeus yksityisyyteen</vt:lpstr>
      <vt:lpstr>Oikeus näkyä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lisääntymisoikeudet</dc:title>
  <dc:creator>Paula</dc:creator>
  <cp:lastModifiedBy>Siltovuori Kati</cp:lastModifiedBy>
  <cp:revision>10</cp:revision>
  <dcterms:created xsi:type="dcterms:W3CDTF">2020-12-23T11:18:55Z</dcterms:created>
  <dcterms:modified xsi:type="dcterms:W3CDTF">2024-03-10T20:39:43Z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