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71" r:id="rId5"/>
    <p:sldId id="258" r:id="rId6"/>
    <p:sldId id="272" r:id="rId7"/>
    <p:sldId id="267" r:id="rId8"/>
    <p:sldId id="261" r:id="rId9"/>
    <p:sldId id="262" r:id="rId10"/>
    <p:sldId id="263" r:id="rId11"/>
    <p:sldId id="270" r:id="rId12"/>
    <p:sldId id="265" r:id="rId13"/>
    <p:sldId id="273" r:id="rId14"/>
    <p:sldId id="269" r:id="rId1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528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2/6/2024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344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786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27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565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367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2/6/2024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062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2/6/2024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20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2/6/2024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001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2/6/2024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648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2/6/2024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534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2/6/2024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067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2/6/2024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939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1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CE1AED4-C7FF-4468-BF54-4470A0A3E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Sisällön paikkamerkki 4" descr="Kuva, joka sisältää kohteen vuode, asettaminen, sisä, henkilö&#10;&#10;Kuvaus luotu automaattisesti">
            <a:extLst>
              <a:ext uri="{FF2B5EF4-FFF2-40B4-BE49-F238E27FC236}">
                <a16:creationId xmlns:a16="http://schemas.microsoft.com/office/drawing/2014/main" id="{7C3D275E-9081-475A-8789-8B3CAFACD5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25" r="-1" b="35618"/>
          <a:stretch/>
        </p:blipFill>
        <p:spPr>
          <a:xfrm>
            <a:off x="20" y="10"/>
            <a:ext cx="12188932" cy="67055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DE94FAB-AA60-43B4-A2C3-3A940B9A9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44000">
                <a:schemeClr val="tx1">
                  <a:alpha val="40000"/>
                </a:schemeClr>
              </a:gs>
              <a:gs pos="100000">
                <a:schemeClr val="tx1">
                  <a:alpha val="7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EDD5FF9-FE92-4D81-8634-0D857FB16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4815840"/>
            <a:ext cx="12074652" cy="177545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i="1" dirty="0">
                <a:solidFill>
                  <a:schemeClr val="bg1"/>
                </a:solidFill>
              </a:rPr>
              <a:t>UNI JA TERVEYS</a:t>
            </a:r>
            <a:br>
              <a:rPr lang="en-US" sz="4800" i="1" dirty="0">
                <a:solidFill>
                  <a:schemeClr val="bg1"/>
                </a:solidFill>
              </a:rPr>
            </a:br>
            <a:r>
              <a:rPr lang="en-US" sz="4800" i="1" dirty="0">
                <a:solidFill>
                  <a:schemeClr val="bg1"/>
                </a:solidFill>
              </a:rPr>
              <a:t>									</a:t>
            </a:r>
            <a:endParaRPr lang="en-US" sz="1400" i="1" dirty="0">
              <a:solidFill>
                <a:schemeClr val="bg1"/>
              </a:solidFill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065E2225-BEB6-4524-B76B-E47890044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5F146E63-8C57-4D39-B503-EAAC92E286B1}"/>
              </a:ext>
            </a:extLst>
          </p:cNvPr>
          <p:cNvSpPr txBox="1"/>
          <p:nvPr/>
        </p:nvSpPr>
        <p:spPr>
          <a:xfrm>
            <a:off x="304800" y="6340672"/>
            <a:ext cx="6197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/>
            <a:r>
              <a:rPr lang="en-US" sz="1400" dirty="0">
                <a:solidFill>
                  <a:schemeClr val="bg1"/>
                </a:solidFill>
              </a:rPr>
              <a:t>Kuva: Unsplash.com/Danir Spanic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B7B39D5-62BD-454B-9805-BE02DA91B1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837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CA9898-4A8C-4EE0-A049-4457A72E4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65125"/>
            <a:ext cx="11049000" cy="1325563"/>
          </a:xfrm>
        </p:spPr>
        <p:txBody>
          <a:bodyPr>
            <a:normAutofit/>
          </a:bodyPr>
          <a:lstStyle/>
          <a:p>
            <a:r>
              <a:rPr lang="en-US" sz="3200" b="1" dirty="0"/>
              <a:t>Säännöllinen uni-valverytmi </a:t>
            </a:r>
            <a:br>
              <a:rPr lang="en-US" sz="3200" b="1" dirty="0"/>
            </a:br>
            <a:r>
              <a:rPr lang="en-US" sz="3200" b="1" dirty="0"/>
              <a:t>ehkäisee uniongelmia</a:t>
            </a:r>
            <a:endParaRPr lang="fi-FI" sz="3200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524EAA18-F300-4598-A95A-54119A5F56C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0" y="1793877"/>
            <a:ext cx="5689600" cy="4830044"/>
          </a:xfrm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7B766B0-E99D-482F-A5D1-C6F51801C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99920"/>
            <a:ext cx="5689600" cy="4272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Vuorokausirytmin ja unipaineen käyrät kaukana toisistaan</a:t>
            </a:r>
          </a:p>
          <a:p>
            <a:r>
              <a:rPr lang="fi-FI" dirty="0"/>
              <a:t>Nukahtamisen tarve on suuri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Vuorokausirytmin ja unipaineen käyrät lähellä toisiaan </a:t>
            </a:r>
          </a:p>
          <a:p>
            <a:r>
              <a:rPr lang="fi-FI" dirty="0"/>
              <a:t>Ihminen tuntee itsensä virkeäksi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BEE1214-2624-4774-90DA-6FBA988EC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E097CE79-B866-408C-AA1A-3046BE1521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661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718681-A12E-49D6-9925-DD7C68176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rgbClr val="C34DA7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257C99B-D83D-4CBC-AB9E-31A4DE71F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312"/>
            <a:ext cx="3461084" cy="5431376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rgbClr val="FFFFFF"/>
                </a:solidFill>
              </a:rPr>
              <a:t>Miten seuraavat tekijät vaikuttavat uneen?</a:t>
            </a:r>
            <a:br>
              <a:rPr lang="fi-FI" dirty="0">
                <a:solidFill>
                  <a:srgbClr val="FFFFFF"/>
                </a:solidFill>
              </a:rPr>
            </a:br>
            <a:r>
              <a:rPr lang="fi-FI" dirty="0">
                <a:solidFill>
                  <a:srgbClr val="FFFFFF"/>
                </a:solidFill>
              </a:rPr>
              <a:t>* </a:t>
            </a:r>
            <a:r>
              <a:rPr lang="fi-FI" sz="3200" dirty="0">
                <a:solidFill>
                  <a:srgbClr val="FFFFFF"/>
                </a:solidFill>
              </a:rPr>
              <a:t>Perustele</a:t>
            </a:r>
            <a:br>
              <a:rPr lang="fi-FI" sz="3200" dirty="0">
                <a:solidFill>
                  <a:srgbClr val="FFFFFF"/>
                </a:solidFill>
              </a:rPr>
            </a:br>
            <a:r>
              <a:rPr lang="fi-FI" sz="3200" dirty="0">
                <a:solidFill>
                  <a:srgbClr val="FFFFFF"/>
                </a:solidFill>
              </a:rPr>
              <a:t>* Anna esimerkkejä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3860E46-D91D-4E4E-A736-2195ABB93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713313"/>
            <a:ext cx="5257801" cy="5431376"/>
          </a:xfrm>
        </p:spPr>
        <p:txBody>
          <a:bodyPr anchor="ctr">
            <a:normAutofit fontScale="85000" lnSpcReduction="20000"/>
          </a:bodyPr>
          <a:lstStyle/>
          <a:p>
            <a:endParaRPr lang="fi-FI" dirty="0"/>
          </a:p>
          <a:p>
            <a:endParaRPr lang="fi-FI" dirty="0"/>
          </a:p>
          <a:p>
            <a:endParaRPr lang="fi-FI" sz="3200" dirty="0"/>
          </a:p>
          <a:p>
            <a:r>
              <a:rPr lang="fi-FI" sz="3200" dirty="0"/>
              <a:t>Nukkumisympäristö</a:t>
            </a:r>
          </a:p>
          <a:p>
            <a:r>
              <a:rPr lang="fi-FI" sz="3200" dirty="0"/>
              <a:t>Ikä</a:t>
            </a:r>
          </a:p>
          <a:p>
            <a:r>
              <a:rPr lang="fi-FI" sz="3200" dirty="0"/>
              <a:t>Liikunta</a:t>
            </a:r>
          </a:p>
          <a:p>
            <a:r>
              <a:rPr lang="fi-FI" sz="3200" dirty="0"/>
              <a:t>Tupakka</a:t>
            </a:r>
          </a:p>
          <a:p>
            <a:r>
              <a:rPr lang="fi-FI" sz="3200" dirty="0"/>
              <a:t>Sinivalo</a:t>
            </a:r>
          </a:p>
          <a:p>
            <a:r>
              <a:rPr lang="fi-FI" sz="3200" dirty="0"/>
              <a:t>Stressi</a:t>
            </a:r>
          </a:p>
          <a:p>
            <a:r>
              <a:rPr lang="fi-FI" sz="3200" dirty="0"/>
              <a:t>Kofeiini</a:t>
            </a:r>
          </a:p>
          <a:p>
            <a:r>
              <a:rPr lang="fi-FI" sz="3200" dirty="0"/>
              <a:t>Uniapnea</a:t>
            </a:r>
          </a:p>
          <a:p>
            <a:r>
              <a:rPr lang="fi-FI" sz="3200" dirty="0"/>
              <a:t>Unilääkkeet</a:t>
            </a:r>
          </a:p>
          <a:p>
            <a:endParaRPr lang="fi-FI" dirty="0"/>
          </a:p>
          <a:p>
            <a:endParaRPr lang="fi-FI" dirty="0"/>
          </a:p>
          <a:p>
            <a:endParaRPr lang="fi-FI" sz="2000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B3C1D30-052F-43FA-9439-35D071241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D9F92BE1-1427-4205-A334-D1FEDFB0BA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534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1501743-3A16-457D-B0E7-D4A8D36DE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67775" cy="1325563"/>
          </a:xfrm>
        </p:spPr>
        <p:txBody>
          <a:bodyPr/>
          <a:lstStyle/>
          <a:p>
            <a:br>
              <a:rPr lang="fi-FI" b="1" dirty="0"/>
            </a:br>
            <a:r>
              <a:rPr lang="fi-FI" b="1" dirty="0"/>
              <a:t>Mistä tietää nukkuuko riittävästi?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88F68A2-4370-4A9F-8EAE-C4920050601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fi-FI" dirty="0"/>
          </a:p>
          <a:p>
            <a:r>
              <a:rPr lang="fi-FI" dirty="0"/>
              <a:t>Jos oma </a:t>
            </a:r>
            <a:r>
              <a:rPr lang="fi-FI" b="1" dirty="0"/>
              <a:t>unentarve</a:t>
            </a:r>
            <a:r>
              <a:rPr lang="fi-FI" dirty="0"/>
              <a:t> jää saavuttamatta, ihmiselle kertyy </a:t>
            </a:r>
            <a:r>
              <a:rPr lang="fi-FI" b="1" dirty="0"/>
              <a:t>univajetta</a:t>
            </a:r>
            <a:r>
              <a:rPr lang="fi-FI" dirty="0"/>
              <a:t>.</a:t>
            </a:r>
          </a:p>
          <a:p>
            <a:r>
              <a:rPr lang="fi-FI" dirty="0"/>
              <a:t>Jos väsymyksestä on tullut normaali olotila, univajeen merkit jäävät usein huomaamatta.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039CE34-22EA-42CD-8A75-AB815B902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13" name="Sisällön paikkamerkki 12">
            <a:extLst>
              <a:ext uri="{FF2B5EF4-FFF2-40B4-BE49-F238E27FC236}">
                <a16:creationId xmlns:a16="http://schemas.microsoft.com/office/drawing/2014/main" id="{307C975B-FC50-420C-A43C-117013F69C1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6000" y="1828800"/>
            <a:ext cx="5791200" cy="4767263"/>
          </a:xfr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41C9ABEA-7866-4CCF-9B3C-EAFACB3108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127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4C5663A-0CE3-4AEE-B47E-FB68D9EB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Sisällön paikkamerkki 5" descr="Kuva, joka sisältää kohteen henkilö, vuode, sisä, vaatetus&#10;&#10;Kuvaus luotu automaattisesti">
            <a:extLst>
              <a:ext uri="{FF2B5EF4-FFF2-40B4-BE49-F238E27FC236}">
                <a16:creationId xmlns:a16="http://schemas.microsoft.com/office/drawing/2014/main" id="{8ACAD4EF-474B-4B76-8BB7-9D60D7C72A5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22"/>
          <a:stretch/>
        </p:blipFill>
        <p:spPr>
          <a:xfrm>
            <a:off x="4716571" y="0"/>
            <a:ext cx="7472381" cy="6857990"/>
          </a:xfrm>
          <a:custGeom>
            <a:avLst/>
            <a:gdLst/>
            <a:ahLst/>
            <a:cxnLst/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945EA8BF-083A-4580-B515-9D34F7229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261937"/>
            <a:ext cx="7488851" cy="93821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i="1" dirty="0"/>
              <a:t>Minkälaista on virkistävä uni?</a:t>
            </a:r>
            <a:endParaRPr lang="en-US" i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9AE6ED7-58EF-43EE-94A9-E14D7380F3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9369" y="1540268"/>
            <a:ext cx="5496791" cy="5002621"/>
          </a:xfr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fontAlgn="auto"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4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Unen määrä </a:t>
            </a:r>
          </a:p>
          <a:p>
            <a:pPr marL="228600" marR="0" lvl="0" fontAlgn="auto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/>
              <a:t>T</a:t>
            </a:r>
            <a:r>
              <a:rPr kumimoji="0" 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yydyttää sen hetkisen unen tarpeen</a:t>
            </a:r>
            <a:endParaRPr lang="en-US" sz="2400" dirty="0"/>
          </a:p>
          <a:p>
            <a:pPr marL="228600" marR="0" lvl="0" fontAlgn="auto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/>
              <a:t>A</a:t>
            </a:r>
            <a:r>
              <a:rPr kumimoji="0" 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ikuisella keskimäärin noin 8 tuntia yössä</a:t>
            </a:r>
          </a:p>
          <a:p>
            <a:pPr marL="0" marR="0" lvl="0" indent="0" fontAlgn="auto"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9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0" fontAlgn="auto"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4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Unen laatu</a:t>
            </a:r>
            <a:endParaRPr lang="en-US" sz="2400" b="1" dirty="0"/>
          </a:p>
          <a:p>
            <a:pPr marL="228600" marR="0" lvl="0" fontAlgn="auto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/>
              <a:t>U</a:t>
            </a:r>
            <a:r>
              <a:rPr kumimoji="0" 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nisyklit toistuvat 4–6 kertaa yössä</a:t>
            </a:r>
            <a:endParaRPr lang="en-US" sz="2400" dirty="0"/>
          </a:p>
          <a:p>
            <a:pPr marL="228600" marR="0" lvl="0" fontAlgn="auto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/>
              <a:t>J</a:t>
            </a:r>
            <a:r>
              <a:rPr kumimoji="0" 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okaiselle unen vaiheelle jää riittävästi aikaa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F5FC16D8-84A4-40FF-8FE6-CE2E75D05F9B}"/>
              </a:ext>
            </a:extLst>
          </p:cNvPr>
          <p:cNvSpPr txBox="1"/>
          <p:nvPr/>
        </p:nvSpPr>
        <p:spPr>
          <a:xfrm rot="5400000">
            <a:off x="3768853" y="6260326"/>
            <a:ext cx="641984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8">
              <a:spcAft>
                <a:spcPts val="600"/>
              </a:spcAft>
              <a:defRPr/>
            </a:pPr>
            <a:r>
              <a:rPr lang="fi-FI" sz="1200" dirty="0">
                <a:solidFill>
                  <a:srgbClr val="000000"/>
                </a:solidFill>
                <a:latin typeface="Century Gothic"/>
              </a:rPr>
              <a:t>Kuva: Unsplash/Alexandra Gorm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376A7B2A-5E22-4DED-B466-1E3CE45C01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4925" y="6141650"/>
            <a:ext cx="2000250" cy="514350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A95FAF1E-621E-466E-874F-1ABCA52DFA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sp>
        <p:nvSpPr>
          <p:cNvPr id="13" name="Tekstiruutu 12">
            <a:extLst>
              <a:ext uri="{FF2B5EF4-FFF2-40B4-BE49-F238E27FC236}">
                <a16:creationId xmlns:a16="http://schemas.microsoft.com/office/drawing/2014/main" id="{0A8E462A-DB82-44BA-A8C7-2649F54DCA90}"/>
              </a:ext>
            </a:extLst>
          </p:cNvPr>
          <p:cNvSpPr txBox="1"/>
          <p:nvPr/>
        </p:nvSpPr>
        <p:spPr>
          <a:xfrm rot="5400000">
            <a:off x="9353435" y="3300635"/>
            <a:ext cx="5303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/>
              <a:t>Kuva: Unsplash.com/Alexandra Gorm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1384181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864492A-526D-4320-8520-16B35859B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7198360" cy="949324"/>
          </a:xfrm>
        </p:spPr>
        <p:txBody>
          <a:bodyPr>
            <a:normAutofit/>
          </a:bodyPr>
          <a:lstStyle/>
          <a:p>
            <a:r>
              <a:rPr lang="fi-FI" sz="3200" b="1" dirty="0"/>
              <a:t>Unisyklit toistuvat yön aikana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54B0E71-2861-485F-9000-5072589AB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10515600" cy="4749799"/>
          </a:xfrm>
        </p:spPr>
        <p:txBody>
          <a:bodyPr/>
          <a:lstStyle/>
          <a:p>
            <a:r>
              <a:rPr lang="fi-FI" dirty="0"/>
              <a:t>Yksi unisykli kestää noin 90 min</a:t>
            </a:r>
          </a:p>
          <a:p>
            <a:r>
              <a:rPr lang="fi-FI" dirty="0"/>
              <a:t>Unisykli jakautuu neljään vaiheeseen</a:t>
            </a:r>
          </a:p>
          <a:p>
            <a:pPr lvl="1"/>
            <a:r>
              <a:rPr lang="fi-FI" b="1" dirty="0"/>
              <a:t>Kevyt uni</a:t>
            </a:r>
            <a:r>
              <a:rPr lang="fi-FI" dirty="0"/>
              <a:t> </a:t>
            </a:r>
            <a:r>
              <a:rPr lang="fi-FI" b="1" dirty="0"/>
              <a:t>N1</a:t>
            </a:r>
            <a:r>
              <a:rPr lang="fi-FI" dirty="0"/>
              <a:t> eli torke ja </a:t>
            </a:r>
            <a:r>
              <a:rPr lang="fi-FI" b="1" dirty="0"/>
              <a:t>N2</a:t>
            </a:r>
            <a:r>
              <a:rPr lang="fi-FI" dirty="0"/>
              <a:t> varsinainen kevyt uni</a:t>
            </a:r>
          </a:p>
          <a:p>
            <a:pPr lvl="1"/>
            <a:r>
              <a:rPr lang="fi-FI" b="1" dirty="0"/>
              <a:t>Syvä uni N3</a:t>
            </a:r>
          </a:p>
          <a:p>
            <a:pPr lvl="2"/>
            <a:r>
              <a:rPr lang="fi-FI" sz="2400" dirty="0"/>
              <a:t>Keho rentoutuu</a:t>
            </a:r>
          </a:p>
          <a:p>
            <a:pPr lvl="2"/>
            <a:r>
              <a:rPr lang="fi-FI" sz="2400" dirty="0"/>
              <a:t>Kudokset rakentuvat ja uudistuvat</a:t>
            </a:r>
          </a:p>
          <a:p>
            <a:pPr lvl="2"/>
            <a:r>
              <a:rPr lang="fi-FI" sz="2400" dirty="0"/>
              <a:t>Aivoja huolletaan ja opittuja tietoja käsitellään</a:t>
            </a:r>
          </a:p>
          <a:p>
            <a:pPr lvl="1"/>
            <a:r>
              <a:rPr lang="fi-FI" b="1" dirty="0"/>
              <a:t>REM-uni </a:t>
            </a:r>
          </a:p>
          <a:p>
            <a:pPr lvl="2"/>
            <a:r>
              <a:rPr lang="fi-FI" sz="2400" dirty="0"/>
              <a:t>Tärkeää oppimiselle, luovuudelle ja mielenterveydelle</a:t>
            </a:r>
          </a:p>
          <a:p>
            <a:pPr lvl="2"/>
            <a:r>
              <a:rPr lang="fi-FI" sz="2400" dirty="0"/>
              <a:t>Unien näkeminen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662B03E-C764-44DF-A3F5-1751C10E1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8A3A506A-53B6-48D9-8744-6E73E9E96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6950" y="6172199"/>
            <a:ext cx="2000250" cy="51435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8FA06AB7-66FB-49DA-8B62-73DBADE45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502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E5A3C11-0A82-4C57-A43B-328ED599A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3960" cy="1025525"/>
          </a:xfrm>
        </p:spPr>
        <p:txBody>
          <a:bodyPr>
            <a:normAutofit/>
          </a:bodyPr>
          <a:lstStyle/>
          <a:p>
            <a:r>
              <a:rPr lang="fi-FI" sz="3600" b="1" dirty="0"/>
              <a:t>Aivot ja keho tarvitsevat unta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36F84E6-6736-46D5-BD89-F79010BDE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5900"/>
            <a:ext cx="10515600" cy="4686300"/>
          </a:xfrm>
        </p:spPr>
        <p:txBody>
          <a:bodyPr>
            <a:normAutofit/>
          </a:bodyPr>
          <a:lstStyle/>
          <a:p>
            <a:r>
              <a:rPr lang="fi-FI" b="1" dirty="0"/>
              <a:t>Aivot</a:t>
            </a:r>
          </a:p>
          <a:p>
            <a:pPr lvl="1"/>
            <a:r>
              <a:rPr lang="fi-FI" sz="2800" dirty="0"/>
              <a:t>Energiavarastot täydentyvät</a:t>
            </a:r>
          </a:p>
          <a:p>
            <a:pPr lvl="1"/>
            <a:r>
              <a:rPr lang="fi-FI" sz="2800" dirty="0"/>
              <a:t>”Aivopesu” - haitallisten kuona-aineiden poistoa </a:t>
            </a:r>
          </a:p>
          <a:p>
            <a:pPr lvl="1"/>
            <a:r>
              <a:rPr lang="fi-FI" sz="2800" dirty="0"/>
              <a:t>Tarpeellisia hermoyhteyksiä vahvistetaan, vähänkäytettyjä poistetaan käytöstä</a:t>
            </a:r>
          </a:p>
          <a:p>
            <a:r>
              <a:rPr lang="fi-FI" b="1" dirty="0"/>
              <a:t>Keho</a:t>
            </a:r>
          </a:p>
          <a:p>
            <a:pPr lvl="1"/>
            <a:r>
              <a:rPr lang="fi-FI" sz="2800" dirty="0"/>
              <a:t>Palautumien</a:t>
            </a:r>
          </a:p>
          <a:p>
            <a:pPr lvl="1"/>
            <a:r>
              <a:rPr lang="fi-FI" sz="2800" dirty="0"/>
              <a:t>Pituuskasvu, lihastenkasvu, </a:t>
            </a:r>
          </a:p>
          <a:p>
            <a:pPr lvl="1"/>
            <a:r>
              <a:rPr lang="fi-FI" sz="2800" dirty="0"/>
              <a:t>Vammojen paraneminen</a:t>
            </a:r>
            <a:endParaRPr lang="fi-FI" sz="2800" b="1" dirty="0"/>
          </a:p>
          <a:p>
            <a:pPr lvl="1"/>
            <a:endParaRPr lang="fi-FI" sz="2000" b="1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CBD03E2F-7BB5-4D41-8EC3-77A772FA0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3DB11AC2-7E9A-45BD-BD94-8F1D3A4406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823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4119CE3-9043-4FB1-8074-DB3764B83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8" y="365126"/>
            <a:ext cx="8603675" cy="11450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Uni on oppimisen edellytys</a:t>
            </a:r>
          </a:p>
        </p:txBody>
      </p:sp>
      <p:pic>
        <p:nvPicPr>
          <p:cNvPr id="10" name="Sisällön paikkamerkki 9">
            <a:extLst>
              <a:ext uri="{FF2B5EF4-FFF2-40B4-BE49-F238E27FC236}">
                <a16:creationId xmlns:a16="http://schemas.microsoft.com/office/drawing/2014/main" id="{27FCFF59-6255-4C6E-BDF2-02A6DECC416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2" r="33749"/>
          <a:stretch/>
        </p:blipFill>
        <p:spPr>
          <a:xfrm>
            <a:off x="6296026" y="62345"/>
            <a:ext cx="5954438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500C792-52AF-49A3-8F54-C3123D56E4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4799" y="1510146"/>
            <a:ext cx="7239002" cy="4936406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b="1" dirty="0"/>
              <a:t>Syvässä unessa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Tarpeetonta tietoa poistetaan väliaikaisesta muistista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Tärkeä tieto siirretään säilömuistiin</a:t>
            </a:r>
            <a:endParaRPr lang="en-US" sz="2400" b="1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400" b="1" dirty="0"/>
              <a:t>REM-unessa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Uusia muistijälkiä yhdistetään aikaisempiin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Uudet motoriset taidot painuvat liikemuistiin</a:t>
            </a:r>
            <a:endParaRPr lang="en-US" sz="2400" b="1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400" b="1" dirty="0"/>
              <a:t>Hyvin nukuttu yö tehostaa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Tarkkaavaisuutta, keskittymiskykyä, ongelmanratkaisukykyä, loogista ajattelua, luovuutta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1400" dirty="0"/>
          </a:p>
          <a:p>
            <a:pPr marL="457200" lvl="1" indent="0">
              <a:lnSpc>
                <a:spcPct val="90000"/>
              </a:lnSpc>
              <a:buNone/>
            </a:pPr>
            <a:endParaRPr lang="en-US" sz="1400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47CE16E0-6369-4F16-8A2E-8ADC8D6410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3E832E2F-6CA3-44CA-8E34-E78FED7CD1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sp>
        <p:nvSpPr>
          <p:cNvPr id="13" name="Tekstiruutu 12">
            <a:extLst>
              <a:ext uri="{FF2B5EF4-FFF2-40B4-BE49-F238E27FC236}">
                <a16:creationId xmlns:a16="http://schemas.microsoft.com/office/drawing/2014/main" id="{98992192-C827-4450-A492-B093D7207D99}"/>
              </a:ext>
            </a:extLst>
          </p:cNvPr>
          <p:cNvSpPr txBox="1"/>
          <p:nvPr/>
        </p:nvSpPr>
        <p:spPr>
          <a:xfrm>
            <a:off x="4085083" y="6446552"/>
            <a:ext cx="61772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/>
            <a:r>
              <a:rPr lang="en-US" sz="1400" dirty="0"/>
              <a:t>Kuva: Unsplash.com/ Glenn Carstens-Peters</a:t>
            </a:r>
          </a:p>
        </p:txBody>
      </p:sp>
    </p:spTree>
    <p:extLst>
      <p:ext uri="{BB962C8B-B14F-4D97-AF65-F5344CB8AC3E}">
        <p14:creationId xmlns:p14="http://schemas.microsoft.com/office/powerpoint/2010/main" val="1293985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94C5663A-0CE3-4AEE-B47E-FB68D9EB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A86269E-77D6-432A-A31B-32CA5D823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1" y="365126"/>
            <a:ext cx="6057900" cy="12827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Univaje vaarantaa terveyden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BD4C609-E2EF-49D0-983E-F165E65C0E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1810093"/>
            <a:ext cx="5740528" cy="484628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600" dirty="0"/>
              <a:t>Tapaturma- ja onnettomuusriski kasvaa</a:t>
            </a:r>
          </a:p>
          <a:p>
            <a:r>
              <a:rPr lang="en-US" sz="2600" dirty="0"/>
              <a:t>Immuunivaste heikkenee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sz="2400" dirty="0"/>
              <a:t>Muutoksia aineenvaihdunnassa</a:t>
            </a:r>
          </a:p>
          <a:p>
            <a:pPr lvl="1"/>
            <a:r>
              <a:rPr lang="en-US" dirty="0"/>
              <a:t>Lisää matala-asteisen tulehduksen riskiä</a:t>
            </a:r>
          </a:p>
          <a:p>
            <a:pPr lvl="1"/>
            <a:r>
              <a:rPr lang="en-US" dirty="0"/>
              <a:t>Riski sairastua tyypin 2 diabetekseen, sydän- ja verisuonitauteihin sekä syöpään kasvaa</a:t>
            </a:r>
          </a:p>
          <a:p>
            <a:pPr marL="228600" lvl="1" indent="0">
              <a:buNone/>
            </a:pPr>
            <a:endParaRPr lang="en-US" sz="2000" dirty="0"/>
          </a:p>
          <a:p>
            <a:pPr marL="0"/>
            <a:endParaRPr lang="en-US" sz="1600" dirty="0"/>
          </a:p>
          <a:p>
            <a:pPr marL="0"/>
            <a:endParaRPr lang="en-US" sz="1600" dirty="0"/>
          </a:p>
        </p:txBody>
      </p:sp>
      <p:pic>
        <p:nvPicPr>
          <p:cNvPr id="19" name="Sisällön paikkamerkki 18" descr="Kuva, joka sisältää kohteen henkilö, mies, ulko, puhelin&#10;&#10;Kuvaus luotu automaattisesti">
            <a:extLst>
              <a:ext uri="{FF2B5EF4-FFF2-40B4-BE49-F238E27FC236}">
                <a16:creationId xmlns:a16="http://schemas.microsoft.com/office/drawing/2014/main" id="{4F1CE841-BC61-4F01-A35E-D29CC66A61A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4" r="-2" b="23243"/>
          <a:stretch/>
        </p:blipFill>
        <p:spPr>
          <a:xfrm>
            <a:off x="5425674" y="237870"/>
            <a:ext cx="6763278" cy="6319293"/>
          </a:xfrm>
          <a:custGeom>
            <a:avLst/>
            <a:gdLst/>
            <a:ahLst/>
            <a:cxnLst/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</p:spPr>
      </p:pic>
      <p:pic>
        <p:nvPicPr>
          <p:cNvPr id="21" name="Kuva 20">
            <a:extLst>
              <a:ext uri="{FF2B5EF4-FFF2-40B4-BE49-F238E27FC236}">
                <a16:creationId xmlns:a16="http://schemas.microsoft.com/office/drawing/2014/main" id="{B14401A3-2945-4776-BC85-6DAE55FBC7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950" y="6086475"/>
            <a:ext cx="2000250" cy="470689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B363B9F2-D0B4-4C91-AD0D-7B18F5CD0C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sp>
        <p:nvSpPr>
          <p:cNvPr id="35" name="Tekstiruutu 34">
            <a:extLst>
              <a:ext uri="{FF2B5EF4-FFF2-40B4-BE49-F238E27FC236}">
                <a16:creationId xmlns:a16="http://schemas.microsoft.com/office/drawing/2014/main" id="{9085C41E-691D-44A5-AA1D-36C89B2045B4}"/>
              </a:ext>
            </a:extLst>
          </p:cNvPr>
          <p:cNvSpPr txBox="1"/>
          <p:nvPr/>
        </p:nvSpPr>
        <p:spPr>
          <a:xfrm>
            <a:off x="6815138" y="6503130"/>
            <a:ext cx="61436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/>
            <a:r>
              <a:rPr lang="en-US" sz="1400" dirty="0"/>
              <a:t>Kuva: Unsplash.com/NathanDumlao</a:t>
            </a:r>
          </a:p>
        </p:txBody>
      </p:sp>
    </p:spTree>
    <p:extLst>
      <p:ext uri="{BB962C8B-B14F-4D97-AF65-F5344CB8AC3E}">
        <p14:creationId xmlns:p14="http://schemas.microsoft.com/office/powerpoint/2010/main" val="1144269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39609E-A024-4675-A590-AA0FDD9DD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889240" cy="1325563"/>
          </a:xfrm>
        </p:spPr>
        <p:txBody>
          <a:bodyPr/>
          <a:lstStyle/>
          <a:p>
            <a:r>
              <a:rPr lang="fi-FI" b="1" dirty="0"/>
              <a:t>Univaje lisää ylipainonriskiä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1E2B3133-1A21-421E-8BA6-3B26E678A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32617569-8142-4991-AC84-B6AEBD60D4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120" y="1690689"/>
            <a:ext cx="12120880" cy="4905374"/>
          </a:xfr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4BD58510-E6A3-4240-8C4B-D46695A05F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440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7BFFEA-626D-467D-8C8F-1E4F99064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65125"/>
            <a:ext cx="9032240" cy="911225"/>
          </a:xfrm>
        </p:spPr>
        <p:txBody>
          <a:bodyPr>
            <a:normAutofit/>
          </a:bodyPr>
          <a:lstStyle/>
          <a:p>
            <a:r>
              <a:rPr lang="fi-FI" sz="3200" b="1" dirty="0"/>
              <a:t>Uni-valverytmin kaksi säätelyjärjestelmää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4F3B036-F8E7-4CA2-9745-042FCD8F9F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1695450"/>
            <a:ext cx="5471160" cy="45053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/>
              <a:t>Vuorokausirytmi</a:t>
            </a:r>
          </a:p>
          <a:p>
            <a:pPr>
              <a:buFontTx/>
              <a:buChar char="-"/>
            </a:pPr>
            <a:r>
              <a:rPr lang="fi-FI" sz="2400" dirty="0"/>
              <a:t>Aivoissa oleva </a:t>
            </a:r>
            <a:r>
              <a:rPr lang="fi-FI" sz="2400" b="1" dirty="0"/>
              <a:t>keskuskello</a:t>
            </a:r>
            <a:r>
              <a:rPr lang="fi-FI" sz="2400" dirty="0"/>
              <a:t> luo aikaikkunat, jolloin nukahtaminen ja herääminen on helpointa</a:t>
            </a:r>
          </a:p>
          <a:p>
            <a:pPr marL="0" indent="0">
              <a:buNone/>
            </a:pPr>
            <a:endParaRPr lang="fi-FI" sz="800" dirty="0"/>
          </a:p>
          <a:p>
            <a:pPr>
              <a:buFontTx/>
              <a:buChar char="-"/>
            </a:pPr>
            <a:r>
              <a:rPr lang="fi-FI" sz="2400" dirty="0"/>
              <a:t>Valon määrä on tärkein keskuskellon tahdistaja</a:t>
            </a:r>
          </a:p>
          <a:p>
            <a:pPr marL="0" indent="0">
              <a:buNone/>
            </a:pPr>
            <a:endParaRPr lang="fi-FI" sz="800" dirty="0"/>
          </a:p>
          <a:p>
            <a:pPr>
              <a:buFontTx/>
              <a:buChar char="-"/>
            </a:pPr>
            <a:r>
              <a:rPr lang="fi-FI" sz="2400" dirty="0"/>
              <a:t>Hämärässä käpylisäke erittää </a:t>
            </a:r>
            <a:r>
              <a:rPr lang="fi-FI" sz="2400" b="1" dirty="0"/>
              <a:t>melatoniinia</a:t>
            </a:r>
            <a:r>
              <a:rPr lang="fi-FI" sz="2400" dirty="0"/>
              <a:t> </a:t>
            </a:r>
            <a:r>
              <a:rPr lang="fi-FI" sz="2400" dirty="0">
                <a:sym typeface="Wingdings" panose="05000000000000000000" pitchFamily="2" charset="2"/>
              </a:rPr>
              <a:t> uneliaisuus</a:t>
            </a:r>
            <a:endParaRPr lang="fi-FI" sz="2400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14A412F-D534-4FB3-9DC3-8254FAABFE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6042" y="1695450"/>
            <a:ext cx="5471158" cy="44100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/>
              <a:t>Unipaine</a:t>
            </a:r>
          </a:p>
          <a:p>
            <a:pPr marL="0" indent="0">
              <a:buNone/>
            </a:pPr>
            <a:r>
              <a:rPr lang="fi-FI" sz="2400" dirty="0"/>
              <a:t>= Valveilla karttuva unentarve</a:t>
            </a:r>
          </a:p>
          <a:p>
            <a:pPr>
              <a:buFontTx/>
              <a:buChar char="-"/>
            </a:pPr>
            <a:r>
              <a:rPr lang="fi-FI" sz="2400" dirty="0"/>
              <a:t>Valveilla unipaine kasvaa ja nukkuessa vähenee</a:t>
            </a:r>
          </a:p>
          <a:p>
            <a:pPr>
              <a:buFontTx/>
              <a:buChar char="-"/>
            </a:pPr>
            <a:r>
              <a:rPr lang="fi-FI" sz="2400" dirty="0"/>
              <a:t>Mitä pidempään ihminen on yhtäjaksoisesti hereillä sitä suuremmaksi unipaine kasvaa.</a:t>
            </a:r>
          </a:p>
          <a:p>
            <a:pPr>
              <a:buFontTx/>
              <a:buChar char="-"/>
            </a:pPr>
            <a:r>
              <a:rPr lang="fi-FI" sz="2400" dirty="0"/>
              <a:t>Unipaineen aiheuttaa aivoihin valveilla kerääntyvät kuona-aineet.</a:t>
            </a:r>
          </a:p>
          <a:p>
            <a:pPr>
              <a:buFontTx/>
              <a:buChar char="-"/>
            </a:pPr>
            <a:endParaRPr lang="fi-FI" sz="2400" dirty="0"/>
          </a:p>
          <a:p>
            <a:pPr marL="0" indent="0">
              <a:buNone/>
            </a:pPr>
            <a:endParaRPr lang="fi-FI" sz="2400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4C2E5309-4BC6-4072-964C-1D5059856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65FC7E00-1416-45F9-B823-152174DE8E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637277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DarkSeedLeftStep">
      <a:dk1>
        <a:srgbClr val="000000"/>
      </a:dk1>
      <a:lt1>
        <a:srgbClr val="FFFFFF"/>
      </a:lt1>
      <a:dk2>
        <a:srgbClr val="243041"/>
      </a:dk2>
      <a:lt2>
        <a:srgbClr val="E2E8E3"/>
      </a:lt2>
      <a:accent1>
        <a:srgbClr val="C34DA7"/>
      </a:accent1>
      <a:accent2>
        <a:srgbClr val="9C3BB1"/>
      </a:accent2>
      <a:accent3>
        <a:srgbClr val="7D4DC3"/>
      </a:accent3>
      <a:accent4>
        <a:srgbClr val="5051BA"/>
      </a:accent4>
      <a:accent5>
        <a:srgbClr val="4D7FC3"/>
      </a:accent5>
      <a:accent6>
        <a:srgbClr val="3B9FB1"/>
      </a:accent6>
      <a:hlink>
        <a:srgbClr val="5875C7"/>
      </a:hlink>
      <a:folHlink>
        <a:srgbClr val="7F7F7F"/>
      </a:folHlink>
    </a:clrScheme>
    <a:fontScheme name="Custom 3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FA0A3B0D7763A428C603A9965B631F3" ma:contentTypeVersion="6" ma:contentTypeDescription="Luo uusi asiakirja." ma:contentTypeScope="" ma:versionID="4a8bbc26c5cc5824105f433547159ee9">
  <xsd:schema xmlns:xsd="http://www.w3.org/2001/XMLSchema" xmlns:xs="http://www.w3.org/2001/XMLSchema" xmlns:p="http://schemas.microsoft.com/office/2006/metadata/properties" xmlns:ns2="48e8df33-a090-4ce7-a58b-5234ff1e67e3" targetNamespace="http://schemas.microsoft.com/office/2006/metadata/properties" ma:root="true" ma:fieldsID="b7d92d9d93991043241f38e60141b2fa" ns2:_="">
    <xsd:import namespace="48e8df33-a090-4ce7-a58b-5234ff1e67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8df33-a090-4ce7-a58b-5234ff1e6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95BECA-4962-4BAF-831C-FCE59F67AD1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A745E70-96F4-4D60-AE2F-B5D3CE5D39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E6C2BE9-29AE-4459-9AC1-3C0904F4F0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e8df33-a090-4ce7-a58b-5234ff1e67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361</Words>
  <Application>Microsoft Office PowerPoint</Application>
  <PresentationFormat>Laajakuva</PresentationFormat>
  <Paragraphs>88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4" baseType="lpstr">
      <vt:lpstr>Arial</vt:lpstr>
      <vt:lpstr>Century Gothic</vt:lpstr>
      <vt:lpstr>BrushVTI</vt:lpstr>
      <vt:lpstr>UNI JA TERVEYS          </vt:lpstr>
      <vt:lpstr> Mistä tietää nukkuuko riittävästi?</vt:lpstr>
      <vt:lpstr>Minkälaista on virkistävä uni?</vt:lpstr>
      <vt:lpstr>Unisyklit toistuvat yön aikana</vt:lpstr>
      <vt:lpstr>Aivot ja keho tarvitsevat unta</vt:lpstr>
      <vt:lpstr>Uni on oppimisen edellytys</vt:lpstr>
      <vt:lpstr>Univaje vaarantaa terveyden</vt:lpstr>
      <vt:lpstr>Univaje lisää ylipainonriskiä</vt:lpstr>
      <vt:lpstr>Uni-valverytmin kaksi säätelyjärjestelmää</vt:lpstr>
      <vt:lpstr>Säännöllinen uni-valverytmi  ehkäisee uniongelmia</vt:lpstr>
      <vt:lpstr>Miten seuraavat tekijät vaikuttavat uneen? * Perustele * Anna esimerkkejä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 JA TERVEYS          Kuva: Unsplash.com/Danir Spanic</dc:title>
  <dc:creator>Paula</dc:creator>
  <cp:lastModifiedBy>Siltovuori Kati</cp:lastModifiedBy>
  <cp:revision>15</cp:revision>
  <dcterms:created xsi:type="dcterms:W3CDTF">2020-10-05T12:14:12Z</dcterms:created>
  <dcterms:modified xsi:type="dcterms:W3CDTF">2024-02-06T12:30:45Z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0x010100BFA0A3B0D7763A428C603A9965B631F3</vt:lpwstr>
  </property>
</Properties>
</file>