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sldIdLst>
    <p:sldId id="256" r:id="rId5"/>
    <p:sldId id="260" r:id="rId6"/>
    <p:sldId id="257" r:id="rId7"/>
    <p:sldId id="261" r:id="rId8"/>
    <p:sldId id="269" r:id="rId9"/>
    <p:sldId id="270" r:id="rId10"/>
    <p:sldId id="263" r:id="rId11"/>
    <p:sldId id="271" r:id="rId12"/>
    <p:sldId id="273" r:id="rId13"/>
    <p:sldId id="265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A4EE9-FE38-94C9-2661-E037A0CD4597}" v="4" dt="2021-01-14T08:01:25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Sunday, March 10,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Sunday, March 10,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Sunday, March 10,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4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Sunday, March 10,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5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Sunday, March 10,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3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Sunday, March 10,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8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Sunday, March 10,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1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Sunday, March 10,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Sunday, March 10,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Sunday, March 10,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4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Sunday, March 10,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8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Sunday, March 10,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4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8">
            <a:extLst>
              <a:ext uri="{FF2B5EF4-FFF2-40B4-BE49-F238E27FC236}">
                <a16:creationId xmlns:a16="http://schemas.microsoft.com/office/drawing/2014/main" id="{75955B3A-C08D-43E6-ABEF-A4F616FB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C719694A-8B4E-4127-9C08-9B8F39B6F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52D36E6B-D7EF-409B-B48D-1628C06EE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D2A4E4-894E-4D0F-A381-1A78F83AD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3854831"/>
            <a:ext cx="10433415" cy="2156581"/>
          </a:xfrm>
        </p:spPr>
        <p:txBody>
          <a:bodyPr anchor="t">
            <a:normAutofit/>
          </a:bodyPr>
          <a:lstStyle/>
          <a:p>
            <a:pPr algn="l"/>
            <a:r>
              <a:rPr lang="fi-FI" sz="4800" dirty="0"/>
              <a:t>		</a:t>
            </a:r>
            <a:br>
              <a:rPr lang="fi-FI" sz="4800" dirty="0"/>
            </a:br>
            <a:r>
              <a:rPr lang="fi-FI" sz="4800" dirty="0"/>
              <a:t>			Terveyskulttuurin ilmiöitä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241BF47-E653-4B81-AF47-331BD9D15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182" y="3854830"/>
            <a:ext cx="4700133" cy="2156579"/>
          </a:xfrm>
        </p:spPr>
        <p:txBody>
          <a:bodyPr anchor="t">
            <a:normAutofit/>
          </a:bodyPr>
          <a:lstStyle/>
          <a:p>
            <a:pPr algn="l"/>
            <a:endParaRPr lang="fi-FI" sz="2200"/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816D2053-BB10-4615-A38D-86EEC0D8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422144" cy="359902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52AFC-B000-4632-98C1-21981759C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2" r="-1" b="19013"/>
          <a:stretch/>
        </p:blipFill>
        <p:spPr>
          <a:xfrm>
            <a:off x="422145" y="10"/>
            <a:ext cx="11082529" cy="3599011"/>
          </a:xfrm>
          <a:prstGeom prst="rect">
            <a:avLst/>
          </a:prstGeom>
        </p:spPr>
      </p:pic>
      <p:cxnSp>
        <p:nvCxnSpPr>
          <p:cNvPr id="54" name="Straight Connector 46">
            <a:extLst>
              <a:ext uri="{FF2B5EF4-FFF2-40B4-BE49-F238E27FC236}">
                <a16:creationId xmlns:a16="http://schemas.microsoft.com/office/drawing/2014/main" id="{CF2CC60F-C99A-48C5-856F-3C79856E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A2ED1C-4B10-41E7-9BF6-7447B99B9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uva 1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5AC3336-378D-471F-BE6C-79B122A4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F5BE561-AEC2-42C1-8FDD-E2B76178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AA9D7C9-0452-4338-840E-1F41073B5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D28149-A976-4FDF-A0AD-7E066FF7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0536FF-D2DD-47A6-BB60-E22DD2FEF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1F8DDB-EA8D-452A-8707-5AB8C8AB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575"/>
            <a:ext cx="6863561" cy="1316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Elintapoihin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puuttumalla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pyritään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suojelemaan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terveyttä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F31395-0696-470D-A704-E277612A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73199"/>
            <a:ext cx="6644251" cy="4693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800" b="1" u="sng" dirty="0" err="1">
                <a:solidFill>
                  <a:schemeClr val="tx1"/>
                </a:solidFill>
              </a:rPr>
              <a:t>Ohjeet</a:t>
            </a:r>
            <a:r>
              <a:rPr lang="en-US" sz="2800" b="1" u="sng" dirty="0">
                <a:solidFill>
                  <a:schemeClr val="tx1"/>
                </a:solidFill>
              </a:rPr>
              <a:t> ja </a:t>
            </a:r>
            <a:r>
              <a:rPr lang="en-US" sz="2800" b="1" u="sng" dirty="0" err="1">
                <a:solidFill>
                  <a:schemeClr val="tx1"/>
                </a:solidFill>
              </a:rPr>
              <a:t>suositukset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Yleisin</a:t>
            </a:r>
            <a:r>
              <a:rPr lang="en-US" dirty="0">
                <a:solidFill>
                  <a:schemeClr val="tx1"/>
                </a:solidFill>
              </a:rPr>
              <a:t> tapa, </a:t>
            </a:r>
            <a:r>
              <a:rPr lang="en-US" dirty="0" err="1">
                <a:solidFill>
                  <a:schemeClr val="tx1"/>
                </a:solidFill>
              </a:rPr>
              <a:t>periaatteena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itsemääräämisoikeuden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kunnioittaminen</a:t>
            </a:r>
            <a:endParaRPr lang="en-US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Esim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ruoka</a:t>
            </a:r>
            <a:r>
              <a:rPr lang="en-US" dirty="0">
                <a:solidFill>
                  <a:schemeClr val="tx1"/>
                </a:solidFill>
              </a:rPr>
              <a:t>- ja </a:t>
            </a:r>
            <a:r>
              <a:rPr lang="en-US" dirty="0" err="1">
                <a:solidFill>
                  <a:schemeClr val="tx1"/>
                </a:solidFill>
              </a:rPr>
              <a:t>liikuntasuositukset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sz="2800" b="1" u="sng" dirty="0" err="1">
                <a:solidFill>
                  <a:schemeClr val="tx1"/>
                </a:solidFill>
              </a:rPr>
              <a:t>Määräykset</a:t>
            </a:r>
            <a:r>
              <a:rPr lang="en-US" sz="2800" b="1" u="sng" dirty="0">
                <a:solidFill>
                  <a:schemeClr val="tx1"/>
                </a:solidFill>
              </a:rPr>
              <a:t> ja lait </a:t>
            </a: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Selkeä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terveys</a:t>
            </a:r>
            <a:r>
              <a:rPr lang="en-US" dirty="0">
                <a:solidFill>
                  <a:schemeClr val="tx1"/>
                </a:solidFill>
              </a:rPr>
              <a:t>- tai </a:t>
            </a:r>
            <a:r>
              <a:rPr lang="en-US" dirty="0" err="1">
                <a:solidFill>
                  <a:schemeClr val="tx1"/>
                </a:solidFill>
              </a:rPr>
              <a:t>turvallisuusriski</a:t>
            </a:r>
            <a:endParaRPr lang="en-US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Esim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tupakointikielto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alkoholin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myyntirajoitukset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sz="2800" b="1" u="sng" dirty="0" err="1">
                <a:solidFill>
                  <a:schemeClr val="tx1"/>
                </a:solidFill>
              </a:rPr>
              <a:t>Sanktiot</a:t>
            </a:r>
            <a:r>
              <a:rPr lang="en-US" sz="2800" b="1" u="sng" dirty="0">
                <a:solidFill>
                  <a:schemeClr val="tx1"/>
                </a:solidFill>
              </a:rPr>
              <a:t> ja </a:t>
            </a:r>
            <a:r>
              <a:rPr lang="en-US" sz="2800" b="1" u="sng" dirty="0" err="1">
                <a:solidFill>
                  <a:schemeClr val="tx1"/>
                </a:solidFill>
              </a:rPr>
              <a:t>rangaistukset</a:t>
            </a:r>
            <a:endParaRPr lang="en-US" sz="2800" b="1" u="sng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Toisten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ihmisten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terveyden</a:t>
            </a:r>
            <a:r>
              <a:rPr lang="en-US" dirty="0">
                <a:solidFill>
                  <a:schemeClr val="tx1"/>
                </a:solidFill>
              </a:rPr>
              <a:t> tai </a:t>
            </a:r>
            <a:r>
              <a:rPr lang="en-US" dirty="0" err="1">
                <a:solidFill>
                  <a:schemeClr val="tx1"/>
                </a:solidFill>
              </a:rPr>
              <a:t>turvallisuuden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vaarantaminen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ts val="28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392873-A54A-4077-810F-3AFC8F44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6183" y="685801"/>
            <a:ext cx="702496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7CAC88-B0CB-4E8A-916D-9CB905259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2C2666-64A2-43AB-B2DB-267B04A07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BD3165A-FBFA-4F3D-9EAA-BBF96FA1A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95250"/>
            <a:ext cx="1947863" cy="56104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495BA64-E9A1-43A9-9122-B48FC948A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69849C95-8C1C-412D-9764-6B4124B44ADF}"/>
              </a:ext>
            </a:extLst>
          </p:cNvPr>
          <p:cNvSpPr txBox="1"/>
          <p:nvPr/>
        </p:nvSpPr>
        <p:spPr>
          <a:xfrm>
            <a:off x="7253851" y="6278249"/>
            <a:ext cx="3633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Unsplash.com/Matthew Waring</a:t>
            </a:r>
          </a:p>
        </p:txBody>
      </p:sp>
      <p:pic>
        <p:nvPicPr>
          <p:cNvPr id="12" name="Sisällön paikkamerkki 11" descr="Kuva, joka sisältää kohteen rakennus, henkilö, ulko&#10;&#10;Kuvaus luotu automaattisesti">
            <a:extLst>
              <a:ext uri="{FF2B5EF4-FFF2-40B4-BE49-F238E27FC236}">
                <a16:creationId xmlns:a16="http://schemas.microsoft.com/office/drawing/2014/main" id="{D5827000-75AD-4C87-85B7-0DF5EB3C15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04" y="697588"/>
            <a:ext cx="4588895" cy="5462825"/>
          </a:xfr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D79C491B-85E4-433C-B2EC-04E0ED57C1D6}"/>
              </a:ext>
            </a:extLst>
          </p:cNvPr>
          <p:cNvSpPr txBox="1"/>
          <p:nvPr/>
        </p:nvSpPr>
        <p:spPr>
          <a:xfrm rot="739143">
            <a:off x="10051199" y="2767281"/>
            <a:ext cx="18671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HOME</a:t>
            </a:r>
          </a:p>
        </p:txBody>
      </p:sp>
    </p:spTree>
    <p:extLst>
      <p:ext uri="{BB962C8B-B14F-4D97-AF65-F5344CB8AC3E}">
        <p14:creationId xmlns:p14="http://schemas.microsoft.com/office/powerpoint/2010/main" val="325391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9D62F4B-698C-4A3E-B150-8D32AEC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33D699-F972-442A-9111-79DD65A42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CB0E37-DA39-43FD-AA53-B5F23D89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3" y="-5610"/>
            <a:ext cx="692763" cy="699899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C4A765-D564-4CAD-8AAD-184C71DA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8DDE8A8-7F5D-494E-B2B6-5AC89B96F0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5" y="715307"/>
            <a:ext cx="5527348" cy="546250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883B197-9FA0-4C9F-877D-A2A0B3B2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812" y="715307"/>
            <a:ext cx="4816589" cy="19607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E22D211-BB2E-4249-8543-E426DD28BC20}"/>
              </a:ext>
            </a:extLst>
          </p:cNvPr>
          <p:cNvSpPr txBox="1"/>
          <p:nvPr/>
        </p:nvSpPr>
        <p:spPr>
          <a:xfrm>
            <a:off x="5759420" y="709375"/>
            <a:ext cx="6127780" cy="5977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endParaRPr lang="en-US" sz="3600" b="1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5100" b="1" dirty="0" err="1"/>
              <a:t>Terveyskulttuuri</a:t>
            </a:r>
            <a:endParaRPr lang="en-US" sz="5100" b="1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Kaikki</a:t>
            </a:r>
            <a:r>
              <a:rPr lang="en-US" sz="2800" dirty="0"/>
              <a:t> </a:t>
            </a:r>
            <a:r>
              <a:rPr lang="en-US" sz="2800" dirty="0" err="1"/>
              <a:t>tietylle</a:t>
            </a:r>
            <a:r>
              <a:rPr lang="en-US" sz="2800" dirty="0"/>
              <a:t> </a:t>
            </a:r>
            <a:r>
              <a:rPr lang="en-US" sz="2800" dirty="0" err="1"/>
              <a:t>kulttuurille</a:t>
            </a:r>
            <a:r>
              <a:rPr lang="en-US" sz="2800" dirty="0"/>
              <a:t> </a:t>
            </a:r>
            <a:r>
              <a:rPr lang="en-US" sz="2800" dirty="0" err="1"/>
              <a:t>tyypilliset</a:t>
            </a:r>
            <a:r>
              <a:rPr lang="en-US" sz="2800" dirty="0"/>
              <a:t> </a:t>
            </a:r>
            <a:r>
              <a:rPr lang="en-US" sz="2800" dirty="0" err="1"/>
              <a:t>tekijät</a:t>
            </a:r>
            <a:r>
              <a:rPr lang="en-US" sz="2800" dirty="0"/>
              <a:t>, </a:t>
            </a:r>
            <a:r>
              <a:rPr lang="en-US" sz="2800" dirty="0" err="1"/>
              <a:t>joilla</a:t>
            </a:r>
            <a:r>
              <a:rPr lang="en-US" sz="2800" dirty="0"/>
              <a:t> on </a:t>
            </a:r>
            <a:r>
              <a:rPr lang="en-US" sz="2800" dirty="0" err="1"/>
              <a:t>joko</a:t>
            </a:r>
            <a:r>
              <a:rPr lang="en-US" sz="2800" dirty="0"/>
              <a:t> </a:t>
            </a:r>
            <a:r>
              <a:rPr lang="en-US" sz="2800" dirty="0" err="1"/>
              <a:t>suoria</a:t>
            </a:r>
            <a:r>
              <a:rPr lang="en-US" sz="2800" dirty="0"/>
              <a:t> tai </a:t>
            </a:r>
            <a:r>
              <a:rPr lang="en-US" sz="2800" dirty="0" err="1"/>
              <a:t>epäsuoria</a:t>
            </a:r>
            <a:r>
              <a:rPr lang="en-US" sz="2800" dirty="0"/>
              <a:t> </a:t>
            </a:r>
            <a:r>
              <a:rPr lang="en-US" sz="2800" dirty="0" err="1"/>
              <a:t>vaikutuksia</a:t>
            </a:r>
            <a:r>
              <a:rPr lang="en-US" sz="2800" dirty="0"/>
              <a:t> </a:t>
            </a:r>
            <a:r>
              <a:rPr lang="en-US" sz="2800" dirty="0" err="1"/>
              <a:t>terveyteen</a:t>
            </a: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Opitaan</a:t>
            </a:r>
            <a:r>
              <a:rPr lang="en-US" sz="2800" dirty="0"/>
              <a:t> </a:t>
            </a:r>
            <a:r>
              <a:rPr lang="en-US" sz="2800" dirty="0" err="1"/>
              <a:t>ihmisiltä</a:t>
            </a:r>
            <a:r>
              <a:rPr lang="en-US" sz="2800" dirty="0"/>
              <a:t>, </a:t>
            </a:r>
            <a:r>
              <a:rPr lang="en-US" sz="2800" dirty="0" err="1"/>
              <a:t>jotka</a:t>
            </a:r>
            <a:r>
              <a:rPr lang="en-US" sz="2800" dirty="0"/>
              <a:t> </a:t>
            </a:r>
            <a:r>
              <a:rPr lang="en-US" sz="2800" dirty="0" err="1"/>
              <a:t>elävät</a:t>
            </a:r>
            <a:r>
              <a:rPr lang="en-US" sz="2800" dirty="0"/>
              <a:t> </a:t>
            </a:r>
            <a:r>
              <a:rPr lang="en-US" sz="2800" dirty="0" err="1"/>
              <a:t>samassa</a:t>
            </a:r>
            <a:r>
              <a:rPr lang="en-US" sz="2800" dirty="0"/>
              <a:t> </a:t>
            </a:r>
            <a:r>
              <a:rPr lang="en-US" sz="2800" dirty="0" err="1"/>
              <a:t>sosiaalisessa</a:t>
            </a:r>
            <a:r>
              <a:rPr lang="en-US" sz="2800" dirty="0"/>
              <a:t> </a:t>
            </a:r>
            <a:r>
              <a:rPr lang="en-US" sz="2800" dirty="0" err="1"/>
              <a:t>ympäristössä</a:t>
            </a: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800" dirty="0"/>
              <a:t>- </a:t>
            </a:r>
            <a:r>
              <a:rPr lang="en-US" sz="2800" dirty="0" err="1"/>
              <a:t>Tietyn</a:t>
            </a:r>
            <a:r>
              <a:rPr lang="en-US" sz="2800" dirty="0"/>
              <a:t> </a:t>
            </a:r>
            <a:r>
              <a:rPr lang="en-US" sz="2800" dirty="0" err="1"/>
              <a:t>ihmisryhmän</a:t>
            </a:r>
            <a:r>
              <a:rPr lang="en-US" sz="2800" dirty="0"/>
              <a:t> </a:t>
            </a:r>
            <a:r>
              <a:rPr lang="en-US" sz="2800" dirty="0" err="1"/>
              <a:t>omaksumat</a:t>
            </a:r>
            <a:r>
              <a:rPr lang="en-US" sz="2800" dirty="0"/>
              <a:t> </a:t>
            </a:r>
            <a:r>
              <a:rPr lang="en-US" sz="2800" dirty="0" err="1"/>
              <a:t>arvot</a:t>
            </a:r>
            <a:r>
              <a:rPr lang="en-US" sz="2800" dirty="0"/>
              <a:t>, </a:t>
            </a:r>
            <a:r>
              <a:rPr lang="en-US" sz="2800" dirty="0" err="1"/>
              <a:t>tavat</a:t>
            </a:r>
            <a:r>
              <a:rPr lang="en-US" sz="2800" dirty="0"/>
              <a:t> ja </a:t>
            </a:r>
            <a:r>
              <a:rPr lang="en-US" sz="2800" dirty="0" err="1"/>
              <a:t>käyttäytymismallit</a:t>
            </a: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800" dirty="0"/>
              <a:t>- </a:t>
            </a:r>
            <a:r>
              <a:rPr lang="en-US" sz="2800" dirty="0" err="1"/>
              <a:t>Liittyvät</a:t>
            </a:r>
            <a:r>
              <a:rPr lang="en-US" sz="2800" dirty="0"/>
              <a:t> </a:t>
            </a:r>
            <a:r>
              <a:rPr lang="en-US" sz="2800" dirty="0" err="1"/>
              <a:t>esimerkiksi</a:t>
            </a:r>
            <a:r>
              <a:rPr lang="en-US" sz="2800" dirty="0"/>
              <a:t> </a:t>
            </a:r>
            <a:r>
              <a:rPr lang="en-US" sz="2800" dirty="0" err="1"/>
              <a:t>elämäntapoihin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A28B1DC-0672-4B37-99C8-1A33D3D31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DB89D3-7786-4CAE-BB16-92D36C82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FE50BCB-AD5A-4475-95A2-87D8B152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A523B61-D831-4D15-B977-971011E9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Background Gray Rectangle">
            <a:extLst>
              <a:ext uri="{FF2B5EF4-FFF2-40B4-BE49-F238E27FC236}">
                <a16:creationId xmlns:a16="http://schemas.microsoft.com/office/drawing/2014/main" id="{BE1B9A16-0615-4149-BED7-47C9B7F33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C0567D1-FF61-4CA6-B81F-B2B4F04AF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C7D284-9813-43B2-A68C-63FA34499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46AAB8-B486-472B-AD2F-10C5149A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36" y="261938"/>
            <a:ext cx="5783580" cy="20335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Ruokakulttuuri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perinteet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tavat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arvot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asenteet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uskomukset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tiedot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taidot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käsitykset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terveydestä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säännöt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mainonta</a:t>
            </a:r>
            <a:r>
              <a:rPr lang="en-US" sz="2800" dirty="0">
                <a:solidFill>
                  <a:schemeClr val="tx1"/>
                </a:solidFill>
              </a:rPr>
              <a:t>…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651722-96CB-4B54-9E4A-377FF2FB3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490683" y="680190"/>
            <a:ext cx="2452419" cy="205914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Kuva 13" descr="Kuva, joka sisältää kohteen henkilö, pöytä, sisä, istuminen&#10;&#10;Kuvaus luotu automaattisesti">
            <a:extLst>
              <a:ext uri="{FF2B5EF4-FFF2-40B4-BE49-F238E27FC236}">
                <a16:creationId xmlns:a16="http://schemas.microsoft.com/office/drawing/2014/main" id="{FA3EE9CE-6136-4198-9EAE-0BD37ACF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9419"/>
          <a:stretch/>
        </p:blipFill>
        <p:spPr>
          <a:xfrm>
            <a:off x="6076219" y="3251145"/>
            <a:ext cx="2893893" cy="2923714"/>
          </a:xfrm>
          <a:prstGeom prst="rect">
            <a:avLst/>
          </a:prstGeom>
        </p:spPr>
      </p:pic>
      <p:pic>
        <p:nvPicPr>
          <p:cNvPr id="24" name="Kuva 23" descr="Kuva, joka sisältää kohteen astia, ruoka, kakku, sushi&#10;&#10;Kuvaus luotu automaattisesti">
            <a:extLst>
              <a:ext uri="{FF2B5EF4-FFF2-40B4-BE49-F238E27FC236}">
                <a16:creationId xmlns:a16="http://schemas.microsoft.com/office/drawing/2014/main" id="{DC8A0461-C20C-4A33-B8CE-6BA4777D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0" r="-3" b="21901"/>
          <a:stretch/>
        </p:blipFill>
        <p:spPr>
          <a:xfrm>
            <a:off x="6094476" y="680189"/>
            <a:ext cx="2896940" cy="2454977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607D3502-2989-4F0A-B67A-393F02EEA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55868" y="5895713"/>
            <a:ext cx="2427899" cy="270875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F24F96-F1D5-4161-BEAA-16B363B4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4FEA98-0254-4DFB-BD46-4F0FA81EA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65FDC1-374E-45D8-B3B0-89704FC5D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203AB4B-4B60-490B-ACAB-3536E1688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36" name="Sisällön paikkamerkki 35">
            <a:extLst>
              <a:ext uri="{FF2B5EF4-FFF2-40B4-BE49-F238E27FC236}">
                <a16:creationId xmlns:a16="http://schemas.microsoft.com/office/drawing/2014/main" id="{2B216DFF-D289-497E-9630-565E20D7B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2" y="1226646"/>
            <a:ext cx="2977897" cy="4948213"/>
          </a:xfrm>
        </p:spPr>
      </p:pic>
      <p:sp>
        <p:nvSpPr>
          <p:cNvPr id="55" name="Tekstiruutu 54">
            <a:extLst>
              <a:ext uri="{FF2B5EF4-FFF2-40B4-BE49-F238E27FC236}">
                <a16:creationId xmlns:a16="http://schemas.microsoft.com/office/drawing/2014/main" id="{98628B1F-ADC8-4205-BA9D-C26ADAF786FF}"/>
              </a:ext>
            </a:extLst>
          </p:cNvPr>
          <p:cNvSpPr txBox="1"/>
          <p:nvPr/>
        </p:nvSpPr>
        <p:spPr>
          <a:xfrm>
            <a:off x="304800" y="6180469"/>
            <a:ext cx="42617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Unsplash.com/Avel </a:t>
            </a:r>
            <a:r>
              <a:rPr lang="en-US" sz="1400" dirty="0" err="1"/>
              <a:t>Chuklanov</a:t>
            </a:r>
            <a:endParaRPr lang="en-US" sz="1400" dirty="0"/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2F1DF3F9-7CD0-44D9-BBC0-EBDEB6A97C1D}"/>
              </a:ext>
            </a:extLst>
          </p:cNvPr>
          <p:cNvSpPr txBox="1"/>
          <p:nvPr/>
        </p:nvSpPr>
        <p:spPr>
          <a:xfrm>
            <a:off x="9088414" y="917412"/>
            <a:ext cx="2966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</a:t>
            </a:r>
            <a:r>
              <a:rPr lang="en-US" sz="1400" dirty="0" err="1"/>
              <a:t>ViktorTalash</a:t>
            </a:r>
            <a:r>
              <a:rPr lang="en-US" sz="1200" dirty="0" err="1"/>
              <a:t>uk</a:t>
            </a:r>
            <a:endParaRPr lang="en-US" sz="1200" dirty="0"/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F95061B9-BE2C-4283-8A77-A3A8FBF21542}"/>
              </a:ext>
            </a:extLst>
          </p:cNvPr>
          <p:cNvSpPr txBox="1"/>
          <p:nvPr/>
        </p:nvSpPr>
        <p:spPr>
          <a:xfrm>
            <a:off x="6005528" y="6135154"/>
            <a:ext cx="29769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Unsplash.com/Sebastien </a:t>
            </a:r>
            <a:r>
              <a:rPr lang="en-US" sz="1400" dirty="0" err="1"/>
              <a:t>Coman</a:t>
            </a:r>
            <a:endParaRPr lang="en-US" sz="1400" dirty="0"/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B468A461-CEC1-405E-9AC8-34C8921B8183}"/>
              </a:ext>
            </a:extLst>
          </p:cNvPr>
          <p:cNvSpPr txBox="1"/>
          <p:nvPr/>
        </p:nvSpPr>
        <p:spPr>
          <a:xfrm>
            <a:off x="6093714" y="636891"/>
            <a:ext cx="3103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Unsplash.com/Marina </a:t>
            </a:r>
            <a:r>
              <a:rPr lang="en-US" sz="1400" dirty="0" err="1"/>
              <a:t>Grynykha</a:t>
            </a:r>
            <a:endParaRPr lang="en-US" sz="1400" dirty="0"/>
          </a:p>
        </p:txBody>
      </p:sp>
      <p:pic>
        <p:nvPicPr>
          <p:cNvPr id="45" name="Kuva 44" descr="Kuva, joka sisältää kohteen astia, useat&#10;&#10;Kuvaus luotu automaattisesti">
            <a:extLst>
              <a:ext uri="{FF2B5EF4-FFF2-40B4-BE49-F238E27FC236}">
                <a16:creationId xmlns:a16="http://schemas.microsoft.com/office/drawing/2014/main" id="{CD3004A9-446B-45E7-B3F6-0BA8BCA27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2" y="2088856"/>
            <a:ext cx="5789676" cy="41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49E4B2-1313-4E2A-9E73-A72F486C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84" y="365125"/>
            <a:ext cx="10605872" cy="1325563"/>
          </a:xfrm>
        </p:spPr>
        <p:txBody>
          <a:bodyPr>
            <a:normAutofit/>
          </a:bodyPr>
          <a:lstStyle/>
          <a:p>
            <a:r>
              <a:rPr lang="fi-FI" sz="4400" b="1" dirty="0">
                <a:solidFill>
                  <a:schemeClr val="tx1"/>
                </a:solidFill>
              </a:rPr>
              <a:t>Arvojen ja käyttäytymisen välinen ristiriita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AF0F53-6CEB-4EC2-BD61-E81484425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84" y="2105025"/>
            <a:ext cx="5549697" cy="585811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Terveyttä arvostetaan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D0253F-CC01-4ECA-A9D6-4F73C5052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3" y="2819759"/>
            <a:ext cx="4993336" cy="3352441"/>
          </a:xfrm>
        </p:spPr>
        <p:txBody>
          <a:bodyPr>
            <a:normAutofit lnSpcReduction="10000"/>
          </a:bodyPr>
          <a:lstStyle/>
          <a:p>
            <a:r>
              <a:rPr lang="fi-FI" sz="2800" dirty="0">
                <a:solidFill>
                  <a:srgbClr val="FF0000"/>
                </a:solidFill>
              </a:rPr>
              <a:t>Monille yksi tärkeimmistä arvoista</a:t>
            </a:r>
          </a:p>
          <a:p>
            <a:r>
              <a:rPr lang="fi-FI" sz="2800" dirty="0">
                <a:solidFill>
                  <a:srgbClr val="FF0000"/>
                </a:solidFill>
              </a:rPr>
              <a:t>Terveyteen liittyvää tietoa paljon saatavilla</a:t>
            </a:r>
          </a:p>
          <a:p>
            <a:r>
              <a:rPr lang="fi-FI" sz="2800" dirty="0">
                <a:solidFill>
                  <a:srgbClr val="FF0000"/>
                </a:solidFill>
              </a:rPr>
              <a:t>Ymmärretään vaikutukset omaan ja läheisten hyvinvointiin</a:t>
            </a:r>
          </a:p>
          <a:p>
            <a:r>
              <a:rPr lang="fi-FI" sz="2800" dirty="0">
                <a:solidFill>
                  <a:srgbClr val="FF0000"/>
                </a:solidFill>
              </a:rPr>
              <a:t>Vastuullisuus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46BF809-435C-4489-B9D2-1F185EB22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2105025"/>
            <a:ext cx="4993335" cy="585811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Käyttäytymistä ohjaavat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6831BAD-B2DF-4300-AF7D-5273CCA5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819759"/>
            <a:ext cx="5398719" cy="3352441"/>
          </a:xfrm>
        </p:spPr>
        <p:txBody>
          <a:bodyPr>
            <a:normAutofit lnSpcReduction="10000"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Muutkin arvot tai halut ja mieliteot</a:t>
            </a:r>
          </a:p>
          <a:p>
            <a:r>
              <a:rPr lang="fi-FI" sz="2800" dirty="0">
                <a:solidFill>
                  <a:srgbClr val="0070C0"/>
                </a:solidFill>
              </a:rPr>
              <a:t>Välitön, selkeä palkkio, esim. mielihyvä, houkuttelee enemmän kuin epämääräiseltä tuntuva terveysriski</a:t>
            </a:r>
          </a:p>
          <a:p>
            <a:r>
              <a:rPr lang="fi-FI" sz="2800" dirty="0">
                <a:solidFill>
                  <a:srgbClr val="0070C0"/>
                </a:solidFill>
              </a:rPr>
              <a:t>Läheisten ja ystävien mielipiteet</a:t>
            </a:r>
          </a:p>
          <a:p>
            <a:r>
              <a:rPr lang="fi-FI" sz="2800" dirty="0">
                <a:solidFill>
                  <a:srgbClr val="0070C0"/>
                </a:solidFill>
              </a:rPr>
              <a:t>Taloudelliset tekijät</a:t>
            </a:r>
          </a:p>
          <a:p>
            <a:endParaRPr lang="fi-FI" sz="28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9DB727C-D5EE-4FC6-A5E5-66855AB0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5C98EC6-06F7-456C-800D-51E5E5558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22E3B20-E229-45BB-8D0E-E80708649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3" y="1417505"/>
            <a:ext cx="11095101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47EB8-D87E-4516-B8D5-31DE960E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66631"/>
            <a:ext cx="7975601" cy="783471"/>
          </a:xfrm>
        </p:spPr>
        <p:txBody>
          <a:bodyPr>
            <a:noAutofit/>
          </a:bodyPr>
          <a:lstStyle/>
          <a:p>
            <a:br>
              <a:rPr lang="fi-FI" sz="3600" dirty="0">
                <a:solidFill>
                  <a:schemeClr val="tx1"/>
                </a:solidFill>
              </a:rPr>
            </a:br>
            <a:r>
              <a:rPr lang="fi-FI" sz="3200" b="1" dirty="0">
                <a:solidFill>
                  <a:schemeClr val="tx1"/>
                </a:solidFill>
              </a:rPr>
              <a:t>Medikalisaatio eli lääketieteellistyminen</a:t>
            </a:r>
            <a:br>
              <a:rPr lang="fi-FI" sz="3200" b="1" dirty="0"/>
            </a:b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C99425-0DCE-4850-979F-152629C4D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19" y="1045409"/>
            <a:ext cx="6426017" cy="512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* Aikaisemmin </a:t>
            </a:r>
            <a:r>
              <a:rPr lang="fi-FI" b="1" dirty="0"/>
              <a:t>tavallisia elämään kuuluvia asioita aletaan tutkia ja hoitaa </a:t>
            </a:r>
            <a:r>
              <a:rPr lang="fi-FI" dirty="0"/>
              <a:t>lääketieteellisin menetelmin esim. suru, hikoilu, kaljuuntuminen</a:t>
            </a:r>
          </a:p>
          <a:p>
            <a:pPr marL="0" indent="0">
              <a:buNone/>
            </a:pPr>
            <a:endParaRPr lang="fi-FI" sz="800" b="1" dirty="0"/>
          </a:p>
          <a:p>
            <a:pPr marL="0" indent="0">
              <a:buNone/>
            </a:pPr>
            <a:r>
              <a:rPr lang="fi-FI" b="1" dirty="0"/>
              <a:t>Syitä ilmiön taustalla</a:t>
            </a:r>
          </a:p>
          <a:p>
            <a:r>
              <a:rPr lang="fi-FI" dirty="0"/>
              <a:t>Lääketieteen ja teknologian nopea kehitys</a:t>
            </a:r>
          </a:p>
          <a:p>
            <a:r>
              <a:rPr lang="fi-FI" dirty="0"/>
              <a:t>Lisääntynyt kiinnostus terveyttä kohtaan</a:t>
            </a:r>
          </a:p>
          <a:p>
            <a:r>
              <a:rPr lang="fi-FI" dirty="0"/>
              <a:t>Media ylläpitää ja ruokkii kiinnostusta</a:t>
            </a:r>
          </a:p>
          <a:p>
            <a:r>
              <a:rPr lang="fi-FI" dirty="0"/>
              <a:t>Ihmiset ovat valmiita investoimaan terveyteen</a:t>
            </a:r>
          </a:p>
          <a:p>
            <a:r>
              <a:rPr lang="fi-FI" dirty="0"/>
              <a:t>Terveysmarkkinoilla pyörii suuret rahat, monet tahot kiinnostuneita saamaan oman osansa</a:t>
            </a:r>
          </a:p>
          <a:p>
            <a:endParaRPr lang="fi-FI" dirty="0"/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D611120-1BFD-4B3D-AC93-9353423B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59DB0C5-5D5B-45F5-94F8-E904A6DE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78A8D21E-5225-4814-A884-16F2D3CF2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36" y="1045408"/>
            <a:ext cx="5031487" cy="5031486"/>
          </a:xfr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210E9A5B-7FF4-4BA9-96DC-E232811CA19A}"/>
              </a:ext>
            </a:extLst>
          </p:cNvPr>
          <p:cNvSpPr txBox="1"/>
          <p:nvPr/>
        </p:nvSpPr>
        <p:spPr>
          <a:xfrm rot="5400000">
            <a:off x="9766399" y="4003774"/>
            <a:ext cx="4543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316781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4" descr="Kuva, joka sisältää kohteen hammasharja, sulje&#10;&#10;Kuvaus luotu automaattisesti">
            <a:extLst>
              <a:ext uri="{FF2B5EF4-FFF2-40B4-BE49-F238E27FC236}">
                <a16:creationId xmlns:a16="http://schemas.microsoft.com/office/drawing/2014/main" id="{CD9117AD-4174-47EA-91D9-4694AF910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5" r="20051" b="2"/>
          <a:stretch/>
        </p:blipFill>
        <p:spPr>
          <a:xfrm>
            <a:off x="406899" y="679868"/>
            <a:ext cx="4073933" cy="546282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395682-06D2-43A1-83B0-FA73B549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23576"/>
            <a:ext cx="10538258" cy="737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Medikaalisaation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aiheuttamat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haitat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00DBDC-1765-4D74-859B-A1CCC940B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765" y="1304925"/>
            <a:ext cx="7028420" cy="4837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Käsitykset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terveydestä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sairaudesta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muuttuvat</a:t>
            </a:r>
            <a:endParaRPr lang="en-US" sz="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Kun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normaalit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asiat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koetaan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häiriöinä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huoli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terveydentilasta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kasvaa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Turhat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hoidot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kuormittavat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terveydenhuoltoa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aiheuttavat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kustannuksia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Uskomus</a:t>
            </a:r>
            <a:r>
              <a:rPr lang="en-US" sz="2800" dirty="0">
                <a:solidFill>
                  <a:schemeClr val="tx1"/>
                </a:solidFill>
              </a:rPr>
              <a:t> ”</a:t>
            </a:r>
            <a:r>
              <a:rPr lang="en-US" sz="2800" dirty="0" err="1">
                <a:solidFill>
                  <a:schemeClr val="tx1"/>
                </a:solidFill>
              </a:rPr>
              <a:t>terveys</a:t>
            </a:r>
            <a:r>
              <a:rPr lang="en-US" sz="2800" dirty="0">
                <a:solidFill>
                  <a:schemeClr val="tx1"/>
                </a:solidFill>
              </a:rPr>
              <a:t> on </a:t>
            </a:r>
            <a:r>
              <a:rPr lang="en-US" sz="2800" dirty="0" err="1">
                <a:solidFill>
                  <a:schemeClr val="tx1"/>
                </a:solidFill>
              </a:rPr>
              <a:t>ostettavissa</a:t>
            </a:r>
            <a:r>
              <a:rPr lang="en-US" sz="2800" dirty="0">
                <a:solidFill>
                  <a:schemeClr val="tx1"/>
                </a:solidFill>
              </a:rPr>
              <a:t>” </a:t>
            </a:r>
            <a:r>
              <a:rPr lang="en-US" sz="2800" dirty="0" err="1">
                <a:solidFill>
                  <a:schemeClr val="tx1"/>
                </a:solidFill>
              </a:rPr>
              <a:t>voi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heikentää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omaa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vastuunottokykyä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Epärealistiset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odotukset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pettymys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Terveysriskit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0AB1164D-6D55-4319-89D0-807DA5102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AE56125-6381-4947-B177-DAAAD4A80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0442D04F-83A0-499A-BC40-DF7B66639ADE}"/>
              </a:ext>
            </a:extLst>
          </p:cNvPr>
          <p:cNvSpPr txBox="1"/>
          <p:nvPr/>
        </p:nvSpPr>
        <p:spPr>
          <a:xfrm>
            <a:off x="409951" y="5819794"/>
            <a:ext cx="40739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Kuva: Unsplash.com/Michael Longmire</a:t>
            </a:r>
          </a:p>
        </p:txBody>
      </p:sp>
    </p:spTree>
    <p:extLst>
      <p:ext uri="{BB962C8B-B14F-4D97-AF65-F5344CB8AC3E}">
        <p14:creationId xmlns:p14="http://schemas.microsoft.com/office/powerpoint/2010/main" val="336296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DF6F21-6997-41B7-A9C9-25B63396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11771377" cy="825993"/>
          </a:xfrm>
        </p:spPr>
        <p:txBody>
          <a:bodyPr>
            <a:normAutofit fontScale="90000"/>
          </a:bodyPr>
          <a:lstStyle/>
          <a:p>
            <a:br>
              <a:rPr lang="fi-FI" sz="4000" dirty="0"/>
            </a:br>
            <a:br>
              <a:rPr lang="fi-FI" sz="4000" dirty="0"/>
            </a:br>
            <a:r>
              <a:rPr lang="fi-FI" sz="4900" dirty="0"/>
              <a:t>Terveyteen sairastuminen</a:t>
            </a:r>
            <a:br>
              <a:rPr lang="fi-FI" sz="4900" dirty="0"/>
            </a:br>
            <a:r>
              <a:rPr lang="fi-FI" sz="4000" dirty="0"/>
              <a:t>					    </a:t>
            </a:r>
            <a:r>
              <a:rPr lang="fi-FI" sz="3100" b="1" dirty="0"/>
              <a:t>Terveyden tavoittelu muuttuu pakonomaiseksi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957FCA-FA40-41BE-BDA2-191BD18D3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554480"/>
            <a:ext cx="4984496" cy="4477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Syitä ilmiön taustalla</a:t>
            </a:r>
          </a:p>
          <a:p>
            <a:pPr lvl="1"/>
            <a:r>
              <a:rPr lang="fi-FI" sz="2400" dirty="0"/>
              <a:t>Terveyden ihannointi</a:t>
            </a:r>
          </a:p>
          <a:p>
            <a:pPr lvl="1"/>
            <a:r>
              <a:rPr lang="fi-FI" sz="2400" dirty="0"/>
              <a:t>Ulkonäköön kohdistuvat paineet</a:t>
            </a:r>
          </a:p>
          <a:p>
            <a:pPr lvl="1"/>
            <a:r>
              <a:rPr lang="fi-FI" sz="2400" dirty="0"/>
              <a:t>Suorituskeskeisyys</a:t>
            </a:r>
          </a:p>
          <a:p>
            <a:pPr marL="0" indent="0">
              <a:buNone/>
            </a:pPr>
            <a:r>
              <a:rPr lang="fi-FI" b="1" dirty="0"/>
              <a:t>Haittoja</a:t>
            </a:r>
          </a:p>
          <a:p>
            <a:pPr lvl="1"/>
            <a:r>
              <a:rPr lang="fi-FI" sz="2400" dirty="0"/>
              <a:t>Muut arvokkaat asiat omassa elämässä muuttuvat toissijaisiksi</a:t>
            </a:r>
          </a:p>
          <a:p>
            <a:pPr lvl="1"/>
            <a:r>
              <a:rPr lang="fi-FI" sz="2400" dirty="0"/>
              <a:t>Jatkuva itsenä tarkkailu</a:t>
            </a:r>
          </a:p>
          <a:p>
            <a:pPr lvl="1"/>
            <a:r>
              <a:rPr lang="fi-FI" sz="2400" dirty="0"/>
              <a:t>Suhteet ystäviin ja läheisiin heikkenevät</a:t>
            </a:r>
          </a:p>
          <a:p>
            <a:pPr lvl="1"/>
            <a:r>
              <a:rPr lang="fi-FI" sz="2400" dirty="0"/>
              <a:t>Syyllisyyden tunteet</a:t>
            </a:r>
          </a:p>
          <a:p>
            <a:pPr lvl="1"/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Sisällön paikkamerkki 7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70B2AB62-2BA2-4379-819E-7E4526073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20" y="1593215"/>
            <a:ext cx="6593840" cy="4836160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5487B4E-6344-4FAE-9EC0-D13BE04F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B7096E0-5CD5-40EF-B22C-869BD451A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D3AE9EE2-3DE9-49D0-A58A-F077C1A4AE2A}"/>
              </a:ext>
            </a:extLst>
          </p:cNvPr>
          <p:cNvSpPr txBox="1"/>
          <p:nvPr/>
        </p:nvSpPr>
        <p:spPr>
          <a:xfrm>
            <a:off x="6014720" y="6429375"/>
            <a:ext cx="3219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Unsplash.com/Marcos Paulo Prado</a:t>
            </a:r>
          </a:p>
        </p:txBody>
      </p:sp>
    </p:spTree>
    <p:extLst>
      <p:ext uri="{BB962C8B-B14F-4D97-AF65-F5344CB8AC3E}">
        <p14:creationId xmlns:p14="http://schemas.microsoft.com/office/powerpoint/2010/main" val="116782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0CCF9E-1242-4C49-8027-8D5B3F0A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63" y="703765"/>
            <a:ext cx="6035795" cy="620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/>
              <a:t>Lääketieteen</a:t>
            </a:r>
            <a:r>
              <a:rPr lang="en-US" sz="3600" b="1" dirty="0"/>
              <a:t> </a:t>
            </a:r>
            <a:r>
              <a:rPr lang="en-US" sz="3600" b="1" dirty="0" err="1"/>
              <a:t>ulkopuoliset</a:t>
            </a:r>
            <a:r>
              <a:rPr lang="en-US" sz="3600" b="1" dirty="0"/>
              <a:t> </a:t>
            </a:r>
            <a:r>
              <a:rPr lang="en-US" sz="3600" b="1" dirty="0" err="1"/>
              <a:t>hoidot</a:t>
            </a:r>
            <a:endParaRPr lang="en-US" sz="36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D4F933-CB27-485F-ABEB-34BB2591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24" y="1685924"/>
            <a:ext cx="6035794" cy="45042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800" b="1" dirty="0" err="1"/>
              <a:t>Voivat</a:t>
            </a:r>
            <a:r>
              <a:rPr lang="en-US" sz="2800" b="1" dirty="0"/>
              <a:t> </a:t>
            </a:r>
            <a:r>
              <a:rPr lang="en-US" sz="2800" b="1" dirty="0" err="1"/>
              <a:t>aiheuttaa</a:t>
            </a:r>
            <a:r>
              <a:rPr lang="en-US" sz="2800" b="1" dirty="0"/>
              <a:t> </a:t>
            </a:r>
            <a:r>
              <a:rPr lang="en-US" sz="2800" b="1" dirty="0" err="1"/>
              <a:t>vakavia</a:t>
            </a:r>
            <a:r>
              <a:rPr lang="en-US" sz="2800" b="1" dirty="0"/>
              <a:t> </a:t>
            </a:r>
            <a:r>
              <a:rPr lang="en-US" sz="2800" b="1" dirty="0" err="1"/>
              <a:t>haittoja</a:t>
            </a:r>
            <a:endParaRPr lang="en-US" sz="2800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Vaikutuksista</a:t>
            </a:r>
            <a:r>
              <a:rPr lang="en-US" dirty="0"/>
              <a:t> ja </a:t>
            </a:r>
            <a:r>
              <a:rPr lang="en-US" dirty="0" err="1"/>
              <a:t>toimivuudesta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lääketieteellistä</a:t>
            </a:r>
            <a:r>
              <a:rPr lang="en-US" dirty="0"/>
              <a:t> </a:t>
            </a:r>
            <a:r>
              <a:rPr lang="en-US" dirty="0" err="1"/>
              <a:t>näyttöä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käytetä</a:t>
            </a:r>
            <a:r>
              <a:rPr lang="en-US" dirty="0"/>
              <a:t> </a:t>
            </a:r>
            <a:r>
              <a:rPr lang="en-US" dirty="0" err="1"/>
              <a:t>terveydenhuollossa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valvota</a:t>
            </a:r>
            <a:r>
              <a:rPr lang="en-US" dirty="0"/>
              <a:t> </a:t>
            </a: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Hoitojen</a:t>
            </a:r>
            <a:r>
              <a:rPr lang="en-US" dirty="0"/>
              <a:t> </a:t>
            </a:r>
            <a:r>
              <a:rPr lang="en-US" dirty="0" err="1"/>
              <a:t>antajat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tavallisesti</a:t>
            </a:r>
            <a:r>
              <a:rPr lang="en-US" dirty="0"/>
              <a:t> ole </a:t>
            </a:r>
            <a:r>
              <a:rPr lang="en-US" dirty="0" err="1"/>
              <a:t>terveydenhuollon</a:t>
            </a:r>
            <a:r>
              <a:rPr lang="en-US" dirty="0"/>
              <a:t> </a:t>
            </a:r>
            <a:r>
              <a:rPr lang="en-US" dirty="0" err="1"/>
              <a:t>ammattilaisia</a:t>
            </a:r>
            <a:endParaRPr lang="en-US" sz="800" dirty="0"/>
          </a:p>
          <a:p>
            <a:pPr marL="0" indent="0">
              <a:lnSpc>
                <a:spcPts val="2800"/>
              </a:lnSpc>
              <a:buNone/>
            </a:pPr>
            <a:r>
              <a:rPr lang="en-US" sz="2800" b="1" dirty="0" err="1"/>
              <a:t>Paljon</a:t>
            </a:r>
            <a:r>
              <a:rPr lang="en-US" sz="2800" b="1" dirty="0"/>
              <a:t> </a:t>
            </a:r>
            <a:r>
              <a:rPr lang="en-US" sz="2800" b="1" dirty="0" err="1"/>
              <a:t>erilaisia</a:t>
            </a:r>
            <a:r>
              <a:rPr lang="en-US" sz="2800" b="1" dirty="0"/>
              <a:t> </a:t>
            </a:r>
            <a:r>
              <a:rPr lang="en-US" sz="2800" b="1" dirty="0" err="1"/>
              <a:t>nimityksiä</a:t>
            </a:r>
            <a:endParaRPr lang="en-US" sz="2800" b="1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Vaihtoehtohoidot</a:t>
            </a:r>
            <a:r>
              <a:rPr lang="en-US" dirty="0"/>
              <a:t>, </a:t>
            </a:r>
            <a:r>
              <a:rPr lang="en-US" dirty="0" err="1"/>
              <a:t>uskomushoidot</a:t>
            </a:r>
            <a:r>
              <a:rPr lang="en-US" dirty="0"/>
              <a:t>, </a:t>
            </a:r>
            <a:r>
              <a:rPr lang="en-US" dirty="0" err="1"/>
              <a:t>luontaishoidot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87692" y="685801"/>
            <a:ext cx="704300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Sisällön paikkamerkki 1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FD1A96A-91F8-4C37-90DB-3CC17E0B93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r="7174"/>
          <a:stretch/>
        </p:blipFill>
        <p:spPr>
          <a:xfrm>
            <a:off x="7060826" y="714971"/>
            <a:ext cx="4780026" cy="546843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EAD9EB-B6CF-44C7-85AF-2B7D2E86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16852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98C7AA9-5C05-4184-8EFB-B2CC15B08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61BC5991-4E43-4444-8161-F660B9F41949}"/>
              </a:ext>
            </a:extLst>
          </p:cNvPr>
          <p:cNvSpPr txBox="1"/>
          <p:nvPr/>
        </p:nvSpPr>
        <p:spPr>
          <a:xfrm>
            <a:off x="7063540" y="6249891"/>
            <a:ext cx="3631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Unsplash.com/Katherine Hanlon</a:t>
            </a:r>
          </a:p>
        </p:txBody>
      </p:sp>
    </p:spTree>
    <p:extLst>
      <p:ext uri="{BB962C8B-B14F-4D97-AF65-F5344CB8AC3E}">
        <p14:creationId xmlns:p14="http://schemas.microsoft.com/office/powerpoint/2010/main" val="222971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8F0079-8BA9-45A8-8943-6C38EEA2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4" y="802783"/>
            <a:ext cx="7264395" cy="11987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Lääketieteen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ulkopuoliset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hoidot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houkuttelevat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asiakkaita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monilla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keinoilla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" name="Sisällön paikkamerkki 9" descr="Kuva, joka sisältää kohteen sisä, laskuri, minibaari&#10;&#10;Kuvaus luotu automaattisesti">
            <a:extLst>
              <a:ext uri="{FF2B5EF4-FFF2-40B4-BE49-F238E27FC236}">
                <a16:creationId xmlns:a16="http://schemas.microsoft.com/office/drawing/2014/main" id="{0963D256-8CC1-449C-A8FE-7E5F669BEE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r="11265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8673DA-667D-4D67-8F90-EF1235DBC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5" y="2286000"/>
            <a:ext cx="6870330" cy="3856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Korostetaan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luonnonmukaisuutta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err="1">
                <a:solidFill>
                  <a:schemeClr val="tx1"/>
                </a:solidFill>
              </a:rPr>
              <a:t>vaikka</a:t>
            </a:r>
            <a:r>
              <a:rPr lang="en-US" sz="2800" dirty="0">
                <a:solidFill>
                  <a:schemeClr val="tx1"/>
                </a:solidFill>
              </a:rPr>
              <a:t> se </a:t>
            </a:r>
            <a:r>
              <a:rPr lang="en-US" sz="2800" dirty="0" err="1">
                <a:solidFill>
                  <a:schemeClr val="tx1"/>
                </a:solidFill>
              </a:rPr>
              <a:t>ei</a:t>
            </a:r>
            <a:r>
              <a:rPr lang="en-US" sz="2800" dirty="0">
                <a:solidFill>
                  <a:schemeClr val="tx1"/>
                </a:solidFill>
              </a:rPr>
              <a:t> ole </a:t>
            </a:r>
            <a:r>
              <a:rPr lang="en-US" sz="2800" dirty="0" err="1">
                <a:solidFill>
                  <a:schemeClr val="tx1"/>
                </a:solidFill>
              </a:rPr>
              <a:t>tae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terveellisyydestä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Kuvaillaan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yksittäisten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ihmisten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kokemuksia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err="1">
                <a:solidFill>
                  <a:schemeClr val="tx1"/>
                </a:solidFill>
              </a:rPr>
              <a:t>vaikka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vaikutuksia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pystytä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selittämään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tieteellisesti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Kerrotaan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että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keksintö</a:t>
            </a:r>
            <a:r>
              <a:rPr lang="en-US" sz="2800" dirty="0">
                <a:solidFill>
                  <a:schemeClr val="tx1"/>
                </a:solidFill>
              </a:rPr>
              <a:t> on </a:t>
            </a:r>
            <a:r>
              <a:rPr lang="en-US" sz="2800" dirty="0" err="1">
                <a:solidFill>
                  <a:schemeClr val="tx1"/>
                </a:solidFill>
              </a:rPr>
              <a:t>joko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uusi</a:t>
            </a:r>
            <a:r>
              <a:rPr lang="en-US" sz="2800" dirty="0">
                <a:solidFill>
                  <a:schemeClr val="tx1"/>
                </a:solidFill>
              </a:rPr>
              <a:t> tai </a:t>
            </a:r>
            <a:r>
              <a:rPr lang="en-US" sz="2800" dirty="0" err="1">
                <a:solidFill>
                  <a:schemeClr val="tx1"/>
                </a:solidFill>
              </a:rPr>
              <a:t>muinainen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perinne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Luvataan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tuloksia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paljon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nopesti</a:t>
            </a:r>
            <a:r>
              <a:rPr lang="en-US" sz="2800" dirty="0">
                <a:solidFill>
                  <a:schemeClr val="tx1"/>
                </a:solidFill>
              </a:rPr>
              <a:t> tai </a:t>
            </a:r>
            <a:r>
              <a:rPr lang="en-US" sz="2800" dirty="0" err="1">
                <a:solidFill>
                  <a:schemeClr val="tx1"/>
                </a:solidFill>
              </a:rPr>
              <a:t>edellytetään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pitkää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hoitoa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96E51D5-7CCC-471F-AD97-FE35636A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F382E86-FA2D-46B1-B90B-FE5180D44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6B89D900-FD6F-4104-B422-5E7ECAF96166}"/>
              </a:ext>
            </a:extLst>
          </p:cNvPr>
          <p:cNvSpPr txBox="1"/>
          <p:nvPr/>
        </p:nvSpPr>
        <p:spPr>
          <a:xfrm>
            <a:off x="413003" y="6226731"/>
            <a:ext cx="4073933" cy="369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Kuva: Unsplash.com/</a:t>
            </a:r>
            <a:r>
              <a:rPr lang="en-US" dirty="0"/>
              <a:t>Jan </a:t>
            </a:r>
            <a:r>
              <a:rPr lang="en-US" dirty="0" err="1"/>
              <a:t>Ranft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773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AnalogousFromRegularSeedRightStep">
      <a:dk1>
        <a:srgbClr val="000000"/>
      </a:dk1>
      <a:lt1>
        <a:srgbClr val="FFFFFF"/>
      </a:lt1>
      <a:dk2>
        <a:srgbClr val="31201C"/>
      </a:dk2>
      <a:lt2>
        <a:srgbClr val="F3F0F0"/>
      </a:lt2>
      <a:accent1>
        <a:srgbClr val="20B2B6"/>
      </a:accent1>
      <a:accent2>
        <a:srgbClr val="1781D5"/>
      </a:accent2>
      <a:accent3>
        <a:srgbClr val="2944E7"/>
      </a:accent3>
      <a:accent4>
        <a:srgbClr val="5928D8"/>
      </a:accent4>
      <a:accent5>
        <a:srgbClr val="AC29E7"/>
      </a:accent5>
      <a:accent6>
        <a:srgbClr val="D517C0"/>
      </a:accent6>
      <a:hlink>
        <a:srgbClr val="BF423F"/>
      </a:hlink>
      <a:folHlink>
        <a:srgbClr val="7F7F7F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A61B28-A90D-4452-8E46-395A849CA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177256-8D6D-470E-8800-EAD8E61809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C32DCE-53A2-4140-AB73-63C8AD46128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477</Words>
  <Application>Microsoft Office PowerPoint</Application>
  <PresentationFormat>Laajakuva</PresentationFormat>
  <Paragraphs>81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Dante</vt:lpstr>
      <vt:lpstr>Dante (Headings)2</vt:lpstr>
      <vt:lpstr>Helvetica Neue Medium</vt:lpstr>
      <vt:lpstr>Wingdings 2</vt:lpstr>
      <vt:lpstr>OffsetVTI</vt:lpstr>
      <vt:lpstr>      Terveyskulttuurin ilmiöitä</vt:lpstr>
      <vt:lpstr>           </vt:lpstr>
      <vt:lpstr>Ruokakulttuuri perinteet, tavat, arvot, asenteet, uskomukset, tiedot, taidot, käsitykset terveydestä, säännöt, mainonta… </vt:lpstr>
      <vt:lpstr>Arvojen ja käyttäytymisen välinen ristiriita</vt:lpstr>
      <vt:lpstr> Medikalisaatio eli lääketieteellistyminen </vt:lpstr>
      <vt:lpstr>Medikaalisaation aiheuttamat haitat</vt:lpstr>
      <vt:lpstr>  Terveyteen sairastuminen          Terveyden tavoittelu muuttuu pakonomaiseksi</vt:lpstr>
      <vt:lpstr>Lääketieteen ulkopuoliset hoidot</vt:lpstr>
      <vt:lpstr>Lääketieteen ulkopuoliset hoidot houkuttelevat asiakkaita monilla keinoilla</vt:lpstr>
      <vt:lpstr>Elintapoihin puuttumalla pyritään suojelemaan terveyttä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Terveyskulttuurin ilmiöitä</dc:title>
  <dc:creator>Paula</dc:creator>
  <cp:lastModifiedBy>Siltovuori Kati</cp:lastModifiedBy>
  <cp:revision>14</cp:revision>
  <dcterms:created xsi:type="dcterms:W3CDTF">2021-01-13T15:33:47Z</dcterms:created>
  <dcterms:modified xsi:type="dcterms:W3CDTF">2024-03-10T20:47:09Z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