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62" r:id="rId9"/>
    <p:sldId id="271" r:id="rId10"/>
    <p:sldId id="264" r:id="rId11"/>
    <p:sldId id="265" r:id="rId12"/>
    <p:sldId id="266" r:id="rId13"/>
    <p:sldId id="273" r:id="rId14"/>
    <p:sldId id="268" r:id="rId15"/>
    <p:sldId id="269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Reinikkala" initials="PR" lastIdx="9" clrIdx="0">
    <p:extLst>
      <p:ext uri="{19B8F6BF-5375-455C-9EA6-DF929625EA0E}">
        <p15:presenceInfo xmlns:p15="http://schemas.microsoft.com/office/powerpoint/2012/main" userId="S::paula.reinikkala_kolumbus.fi#ext#@sanoma.onmicrosoft.com::74617740-c4c6-4708-b4d0-021b7f4c02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6FE"/>
    <a:srgbClr val="E1E4DD"/>
    <a:srgbClr val="9DA796"/>
    <a:srgbClr val="D19866"/>
    <a:srgbClr val="222411"/>
    <a:srgbClr val="D1B239"/>
    <a:srgbClr val="E5F1EF"/>
    <a:srgbClr val="D5EDFC"/>
    <a:srgbClr val="54B8AC"/>
    <a:srgbClr val="52B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50B0F-C346-0838-C6C3-123F4FFF1192}" v="6" dt="2021-01-15T11:37:35.318"/>
    <p1510:client id="{9D7489E0-3279-5392-D03B-830BFB228C7F}" v="12" dt="2021-01-14T09:10:48.537"/>
    <p1510:client id="{C1A46B50-9326-68B0-831A-DD45AE131AD8}" v="566" dt="2021-01-15T11:25:41.813"/>
    <p1510:client id="{F2BCD530-3B37-28A3-BFD1-2E23F735CB90}" v="31" dt="2021-01-15T11:32:55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4T01:03:38.015" idx="5">
    <p:pos x="10" y="10"/>
    <p:text>logot
</p:text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A30709-7E8B-4C5A-9288-724590943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13524DB-3D03-4650-A104-DBAA8325F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3CFAC1-CFA5-4D3E-89D5-96C7ADB3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99882E-A9A6-4100-A764-9D7D5C77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2F6945-628F-4156-8F1E-A096D70D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03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9A8624-FB39-4304-B7D4-4240AD57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0875A4D-24C7-4A02-B101-4C203108F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6E6C06-8F19-4F69-95B3-47BFB9D6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061790-A117-426E-BC92-9CB138EA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594564-A7D8-4223-963E-BC149565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41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CD2270C-3D10-4FDA-96E1-26EA9E3F0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B59CA89-5770-486C-A5F2-01DA20F41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7C9E6D-4426-46AE-B2A8-12BA5B9B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E8EB9-D8C7-4ED8-AC2F-ABDCFE51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6CE626-633A-4254-BE22-B235B153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87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1AEC9A-7F99-4FAD-992C-836AB9BE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B75D8C-B70F-449B-9A52-AA848E4C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6B0190-8F9D-45D6-B713-5A9FECC1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05FEE8-17DF-453B-82AD-31E2A5DD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59A0A5-7FD2-4C37-9BD9-20F0646A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622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635295-D67A-44E7-B252-9EEBF925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9B7701-E72D-4CEE-BAB2-97CEFF31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3ECF70-031F-4972-BF5A-3FA64CC4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683FC6-FAC6-4C6E-8C10-F8CE8A586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007398-A9FE-4F46-8B70-481111F8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54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1D920E-1637-4D9A-825D-F76D6B32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EFA29-22BA-4AFB-9DFF-5DE505687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7913614-0E3B-40E3-A263-8E54F2846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E05B18-6172-4530-A5F0-3FAD74CE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E9BFD1-9E8C-437C-BFF0-4638D222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67E4E85-E2BE-4D96-860D-E8F120BE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08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D300CA-AA9D-49D1-865C-1E6415F2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C8D1EA-7FE0-4F36-80E0-58AE434F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4B6D5-1E00-4A81-A543-93B1950BE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C35BB8C-FA80-4F9A-80DB-93068ED4C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3E32893-0A46-418E-90BB-672B7C9A0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7E984E1-4B3F-4634-A011-3AC7870F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AD130D2-020F-4FF1-9760-8B85F521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F28ED53-EF23-4B4D-8718-D46DFE27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15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CF66DB-31CC-4385-926F-AB17F6BA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80AEF4-3378-4596-A144-43B104325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3745501-8732-4514-989E-73830168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0ACF20-0FA1-4D60-9333-F8B7DE69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736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9A236A1-40D3-4766-A059-A53A2AC4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D8C9FC0-8619-49FC-9F33-59DAA9F4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01554A8-6340-4018-8FEE-E772356A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98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11B2D-0D66-49CE-A910-C5149E46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9CE3C3-02FC-49B4-9637-151535EAF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D0F5D7-2ECF-4197-B214-E98ED3049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7448B7-7473-48D3-9703-370BEA9F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D2D7B60-58C0-404C-BF05-671DA2E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722684-48D1-401D-8595-775471A9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38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DD3035-3C3B-4C94-BFC5-4EBB2CBE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C16A419-7266-49DE-B708-FBEA31C6C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DB2CDA9-AF78-489B-BAEE-547CEED50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9E8244C-C8C8-48BD-955C-B96E5FA4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1899886-B034-4370-8751-F8914F9E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88F0236-D65E-49E9-B6B0-0ADBB26F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92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4D8BEA2-0CEA-4561-9A61-3C9F3DD7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B47DAC-1C9A-478D-879E-77F7A4C10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634020-CA34-4F38-9012-497B1A04D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D6AC-F3FC-4CE8-8BD4-D26569657B41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514B34-5215-49C6-A4CD-BDA0407B5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868DAD-1C27-461F-B931-92710006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86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rock, ulko, taivas, rakennus&#10;&#10;Kuvaus luotu automaattisesti">
            <a:extLst>
              <a:ext uri="{FF2B5EF4-FFF2-40B4-BE49-F238E27FC236}">
                <a16:creationId xmlns:a16="http://schemas.microsoft.com/office/drawing/2014/main" id="{6EBBDEB2-6461-45F8-ACFC-EE1D69AA9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6" b="27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1291895-E267-41B5-A785-2589D0CA5DCA}"/>
              </a:ext>
            </a:extLst>
          </p:cNvPr>
          <p:cNvSpPr txBox="1"/>
          <p:nvPr/>
        </p:nvSpPr>
        <p:spPr>
          <a:xfrm>
            <a:off x="1866507" y="556181"/>
            <a:ext cx="8814062" cy="1200329"/>
          </a:xfrm>
          <a:prstGeom prst="rect">
            <a:avLst/>
          </a:prstGeom>
          <a:solidFill>
            <a:srgbClr val="E5F1EF"/>
          </a:solidFill>
        </p:spPr>
        <p:txBody>
          <a:bodyPr wrap="square" rtlCol="0">
            <a:spAutoFit/>
          </a:bodyPr>
          <a:lstStyle/>
          <a:p>
            <a:r>
              <a:rPr lang="fi-FI" sz="7200" dirty="0"/>
              <a:t>12 </a:t>
            </a:r>
            <a:r>
              <a:rPr lang="fi-FI" sz="6000" dirty="0"/>
              <a:t>Mielen kuormittuminen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F620409-B3A3-47F9-BAAF-FE81EBD205E2}"/>
              </a:ext>
            </a:extLst>
          </p:cNvPr>
          <p:cNvSpPr txBox="1"/>
          <p:nvPr/>
        </p:nvSpPr>
        <p:spPr>
          <a:xfrm>
            <a:off x="223520" y="6390640"/>
            <a:ext cx="191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222411"/>
                </a:solidFill>
              </a:rPr>
              <a:t>Kuva: P Orkovaara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6F4D79A-9CA2-4C30-BCF0-C0BBF5E58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162" y="159068"/>
            <a:ext cx="2276662" cy="63214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C499B6F-4994-4FBB-8EDB-E536E3271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5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2" descr="Kuva, joka sisältää kohteen ulko, vesi, järvi, mies&#10;&#10;Kuvaus luotu automaattisesti">
            <a:extLst>
              <a:ext uri="{FF2B5EF4-FFF2-40B4-BE49-F238E27FC236}">
                <a16:creationId xmlns:a16="http://schemas.microsoft.com/office/drawing/2014/main" id="{A55F8F61-C3B1-4D0B-82B4-DC23175E9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kstiruutu 1">
            <a:extLst>
              <a:ext uri="{FF2B5EF4-FFF2-40B4-BE49-F238E27FC236}">
                <a16:creationId xmlns:a16="http://schemas.microsoft.com/office/drawing/2014/main" id="{90E3F262-18CC-43C3-A85F-C6A5A22BE08E}"/>
              </a:ext>
            </a:extLst>
          </p:cNvPr>
          <p:cNvSpPr txBox="1"/>
          <p:nvPr/>
        </p:nvSpPr>
        <p:spPr>
          <a:xfrm>
            <a:off x="1142922" y="1225729"/>
            <a:ext cx="6585444" cy="440120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</a:rPr>
              <a:t>vähitellen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tieto tapahtuneesta lisääntyy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sokkivaiheen oireet voivat jatkua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usein painajaisia tai flashbackeja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syyttämistä tai syyllisyyden tunteita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myöhemmin lisää tunteita, kuten surua, tyhjyyttä, epätoivoa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F974E7A1-D5DC-4E04-A27D-1328281D7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3798" y="112886"/>
            <a:ext cx="2276662" cy="63214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E2BF3C0-AFED-49E6-A069-F5FF78728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947" y="6201901"/>
            <a:ext cx="2000239" cy="514348"/>
          </a:xfrm>
          <a:prstGeom prst="rect">
            <a:avLst/>
          </a:prstGeom>
        </p:spPr>
      </p:pic>
      <p:sp>
        <p:nvSpPr>
          <p:cNvPr id="9" name="Tekstiruutu 3">
            <a:extLst>
              <a:ext uri="{FF2B5EF4-FFF2-40B4-BE49-F238E27FC236}">
                <a16:creationId xmlns:a16="http://schemas.microsoft.com/office/drawing/2014/main" id="{0AB9D757-0154-4BFB-A03E-F6CEC1B3669C}"/>
              </a:ext>
            </a:extLst>
          </p:cNvPr>
          <p:cNvSpPr txBox="1"/>
          <p:nvPr/>
        </p:nvSpPr>
        <p:spPr>
          <a:xfrm>
            <a:off x="1302915" y="259444"/>
            <a:ext cx="3666835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 b="1">
                <a:solidFill>
                  <a:schemeClr val="bg1"/>
                </a:solidFill>
              </a:rPr>
              <a:t>2. Reaktiovaihe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FD04FAA-DFF3-4875-8BD1-A5EC0B1AB523}"/>
              </a:ext>
            </a:extLst>
          </p:cNvPr>
          <p:cNvSpPr txBox="1"/>
          <p:nvPr/>
        </p:nvSpPr>
        <p:spPr>
          <a:xfrm>
            <a:off x="2309" y="6467765"/>
            <a:ext cx="30549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EAF6FE"/>
                </a:solidFill>
              </a:rPr>
              <a:t>kuva: Unsplash  Joshua Sukoff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1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Kuva 18" descr="Kuva, joka sisältää kohteen henkilö, ulko, nainen, nuori&#10;&#10;Kuvaus luotu automaattisesti">
            <a:extLst>
              <a:ext uri="{FF2B5EF4-FFF2-40B4-BE49-F238E27FC236}">
                <a16:creationId xmlns:a16="http://schemas.microsoft.com/office/drawing/2014/main" id="{90514235-A41C-459B-B72D-D4B0A5099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2" r="1" b="261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B52EC8B-41DD-43AE-813F-488FAA2A3642}"/>
              </a:ext>
            </a:extLst>
          </p:cNvPr>
          <p:cNvSpPr txBox="1"/>
          <p:nvPr/>
        </p:nvSpPr>
        <p:spPr>
          <a:xfrm>
            <a:off x="5051911" y="407987"/>
            <a:ext cx="6496621" cy="13124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3. reaktio- ja työstymisvaihe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E49557A-1737-4E66-A564-0E8929986989}"/>
              </a:ext>
            </a:extLst>
          </p:cNvPr>
          <p:cNvSpPr txBox="1"/>
          <p:nvPr/>
        </p:nvSpPr>
        <p:spPr>
          <a:xfrm>
            <a:off x="5170152" y="1553175"/>
            <a:ext cx="7140379" cy="42330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200" dirty="0"/>
              <a:t>tapahtuneen ymmärrys lisääntyy</a:t>
            </a:r>
            <a:endParaRPr lang="fi-FI" sz="32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200" dirty="0"/>
              <a:t>hyviä ja huonoja päiviä</a:t>
            </a:r>
            <a:endParaRPr lang="fi-FI" sz="32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200" dirty="0"/>
              <a:t>trauman työstäminen väsyttää</a:t>
            </a:r>
            <a:endParaRPr lang="fi-FI" sz="32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200" dirty="0"/>
              <a:t>keskittymis- ja muistivaikeudet tyypillisiä, samoin ärtyneisyys ja halu olla yksin</a:t>
            </a:r>
            <a:endParaRPr lang="fi-FI" sz="32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200" dirty="0"/>
              <a:t>elämänilo ja arjenhallinta palautuvat hiljalleen</a:t>
            </a:r>
            <a:endParaRPr lang="fi-FI" sz="32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200" dirty="0"/>
              <a:t>monet löytävät itsestään uusia voimavaroja ja selviytymisen keinoja</a:t>
            </a:r>
            <a:endParaRPr lang="fi-FI" sz="3200" dirty="0">
              <a:cs typeface="Calibri"/>
            </a:endParaRPr>
          </a:p>
        </p:txBody>
      </p:sp>
      <p:pic>
        <p:nvPicPr>
          <p:cNvPr id="3" name="Kuva 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8B0DB202-D2AA-45EE-8468-6378062FF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3798" y="112886"/>
            <a:ext cx="2276662" cy="6321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5D69CE4-C014-4A4A-82FA-5C1FB9EC5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947" y="6201901"/>
            <a:ext cx="2000239" cy="51434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4AA1D5A-66DC-4FD0-B48C-31D1997942AE}"/>
              </a:ext>
            </a:extLst>
          </p:cNvPr>
          <p:cNvSpPr txBox="1"/>
          <p:nvPr/>
        </p:nvSpPr>
        <p:spPr>
          <a:xfrm>
            <a:off x="400827" y="6349920"/>
            <a:ext cx="3378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kuva: </a:t>
            </a:r>
            <a:r>
              <a:rPr lang="fi-FI" dirty="0" err="1">
                <a:solidFill>
                  <a:schemeClr val="bg1"/>
                </a:solidFill>
              </a:rPr>
              <a:t>Unsplash</a:t>
            </a:r>
            <a:r>
              <a:rPr lang="fi-FI" dirty="0">
                <a:solidFill>
                  <a:schemeClr val="bg1"/>
                </a:solidFill>
              </a:rPr>
              <a:t> </a:t>
            </a:r>
            <a:r>
              <a:rPr lang="fi-FI" dirty="0" err="1">
                <a:solidFill>
                  <a:schemeClr val="bg1"/>
                </a:solidFill>
              </a:rPr>
              <a:t>Kilian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Seiler</a:t>
            </a:r>
            <a:endParaRPr lang="fi-FI" dirty="0" err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83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 women lying on hammock">
            <a:extLst>
              <a:ext uri="{FF2B5EF4-FFF2-40B4-BE49-F238E27FC236}">
                <a16:creationId xmlns:a16="http://schemas.microsoft.com/office/drawing/2014/main" id="{F4513424-25B1-4DC0-A7CE-0E814D00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7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E546D58-DF24-401F-B381-29D02C7E65C2}"/>
              </a:ext>
            </a:extLst>
          </p:cNvPr>
          <p:cNvSpPr txBox="1"/>
          <p:nvPr/>
        </p:nvSpPr>
        <p:spPr>
          <a:xfrm>
            <a:off x="171450" y="6329363"/>
            <a:ext cx="368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EAF6FE"/>
                </a:solidFill>
              </a:rPr>
              <a:t>Kuva: </a:t>
            </a:r>
            <a:r>
              <a:rPr lang="fi-FI" sz="1600">
                <a:solidFill>
                  <a:srgbClr val="EAF6FE"/>
                </a:solidFill>
              </a:rPr>
              <a:t>Unsplash</a:t>
            </a:r>
            <a:r>
              <a:rPr lang="fi-FI" sz="1600" dirty="0">
                <a:solidFill>
                  <a:srgbClr val="EAF6FE"/>
                </a:solidFill>
              </a:rPr>
              <a:t> Janko </a:t>
            </a:r>
            <a:r>
              <a:rPr lang="fi-FI" sz="1600" dirty="0" err="1">
                <a:solidFill>
                  <a:srgbClr val="EAF6FE"/>
                </a:solidFill>
              </a:rPr>
              <a:t>Ferlic</a:t>
            </a:r>
            <a:endParaRPr lang="fi-FI" sz="1600" dirty="0">
              <a:solidFill>
                <a:srgbClr val="EAF6FE"/>
              </a:solidFill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9527712-248B-442F-A613-07EC8984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720" y="365125"/>
            <a:ext cx="4831080" cy="1325563"/>
          </a:xfrm>
        </p:spPr>
        <p:txBody>
          <a:bodyPr>
            <a:normAutofit/>
          </a:bodyPr>
          <a:lstStyle/>
          <a:p>
            <a:r>
              <a:rPr lang="fi-FI" sz="6000" dirty="0"/>
              <a:t>Kriisiapu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DD88D15B-80C7-45B3-B9BE-825A713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460" y="1896745"/>
            <a:ext cx="55279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pyritään helpottamaan tunteiden tunnistamista ja ilmaisemista</a:t>
            </a:r>
          </a:p>
          <a:p>
            <a:r>
              <a:rPr lang="fi-FI" dirty="0">
                <a:solidFill>
                  <a:srgbClr val="000000"/>
                </a:solidFill>
                <a:latin typeface="KAGITY+SourceSerifPro-Regular"/>
              </a:rPr>
              <a:t>t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avoitteena </a:t>
            </a:r>
            <a:r>
              <a:rPr lang="fi-FI" dirty="0">
                <a:solidFill>
                  <a:srgbClr val="000000"/>
                </a:solidFill>
                <a:latin typeface="KAGITY+SourceSerifPro-Regular"/>
              </a:rPr>
              <a:t>yrittää yhdessä 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ymmärtää koettua</a:t>
            </a:r>
          </a:p>
          <a:p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periaatteena ihmisen olemassa olevien 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luonteenvahvuuksien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 ja selviytymiskeinojen säilyttäminen ja parantaminen.</a:t>
            </a:r>
            <a:endParaRPr lang="fi-FI" dirty="0"/>
          </a:p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BD75D0B-A0AE-4183-ABE5-5C241901E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162" y="159068"/>
            <a:ext cx="2276662" cy="63214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BC70DA7-33C1-4FC7-AC2F-F4FE0BD0A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865A346-036E-45DF-8DF4-0FCC9FAC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44" y="643467"/>
            <a:ext cx="828411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320B2D6-EA91-4FA8-AB78-C9027B7DD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162" y="159068"/>
            <a:ext cx="2276662" cy="63214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27CEDA8-22FB-4028-8E89-84C4660F0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0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710BDB0-2983-4F1C-B4AC-4598DF870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64" y="1482151"/>
            <a:ext cx="5497921" cy="4206240"/>
          </a:xfrm>
          <a:prstGeom prst="rect">
            <a:avLst/>
          </a:prstGeom>
        </p:spPr>
      </p:pic>
      <p:sp>
        <p:nvSpPr>
          <p:cNvPr id="5" name="Puhekupla: Suorakulmio, kulmat pyöristettu 4">
            <a:extLst>
              <a:ext uri="{FF2B5EF4-FFF2-40B4-BE49-F238E27FC236}">
                <a16:creationId xmlns:a16="http://schemas.microsoft.com/office/drawing/2014/main" id="{190DD513-845E-4BFA-825F-F155A118B0B1}"/>
              </a:ext>
            </a:extLst>
          </p:cNvPr>
          <p:cNvSpPr/>
          <p:nvPr/>
        </p:nvSpPr>
        <p:spPr>
          <a:xfrm>
            <a:off x="8784406" y="4131339"/>
            <a:ext cx="2813859" cy="2017336"/>
          </a:xfrm>
          <a:prstGeom prst="wedgeRoundRectCallout">
            <a:avLst>
              <a:gd name="adj1" fmla="val -88204"/>
              <a:gd name="adj2" fmla="val -41421"/>
              <a:gd name="adj3" fmla="val 16667"/>
            </a:avLst>
          </a:prstGeom>
          <a:solidFill>
            <a:srgbClr val="A1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i-FI" sz="2400" b="1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Lait ja säädökset </a:t>
            </a:r>
            <a:r>
              <a:rPr lang="fi-FI" sz="2400" b="1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Sosiaali- ja terveysjärjestelmä </a:t>
            </a:r>
          </a:p>
        </p:txBody>
      </p:sp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531C904E-FA64-4D70-8F92-C6D5A44FD212}"/>
              </a:ext>
            </a:extLst>
          </p:cNvPr>
          <p:cNvSpPr/>
          <p:nvPr/>
        </p:nvSpPr>
        <p:spPr>
          <a:xfrm>
            <a:off x="7273964" y="438604"/>
            <a:ext cx="4751110" cy="2707060"/>
          </a:xfrm>
          <a:prstGeom prst="wedgeRoundRectCallout">
            <a:avLst>
              <a:gd name="adj1" fmla="val -63839"/>
              <a:gd name="adj2" fmla="val 12284"/>
              <a:gd name="adj3" fmla="val 16667"/>
            </a:avLst>
          </a:prstGeom>
          <a:solidFill>
            <a:srgbClr val="52B8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i-FI" sz="2400" b="1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Terveet elämäntavat</a:t>
            </a:r>
          </a:p>
          <a:p>
            <a:pPr algn="l"/>
            <a:r>
              <a:rPr lang="fi-FI" sz="2400" b="1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Opiskelu </a:t>
            </a:r>
          </a:p>
          <a:p>
            <a:pPr algn="l"/>
            <a:r>
              <a:rPr lang="fi-FI" sz="2400" b="1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Stressin hallinta</a:t>
            </a:r>
          </a:p>
          <a:p>
            <a:pPr algn="l"/>
            <a:r>
              <a:rPr lang="fi-FI" sz="2400" b="1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Tunne- ja vuorovaikutustaidot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Koherenssi ja Resilienssi</a:t>
            </a:r>
          </a:p>
        </p:txBody>
      </p:sp>
      <p:sp>
        <p:nvSpPr>
          <p:cNvPr id="7" name="Puhekupla: Suorakulmio, kulmat pyöristettu 6">
            <a:extLst>
              <a:ext uri="{FF2B5EF4-FFF2-40B4-BE49-F238E27FC236}">
                <a16:creationId xmlns:a16="http://schemas.microsoft.com/office/drawing/2014/main" id="{BB7A3A16-ADD2-4706-82CF-54F1D9C36E60}"/>
              </a:ext>
            </a:extLst>
          </p:cNvPr>
          <p:cNvSpPr/>
          <p:nvPr/>
        </p:nvSpPr>
        <p:spPr>
          <a:xfrm>
            <a:off x="95153" y="763572"/>
            <a:ext cx="3050660" cy="2498102"/>
          </a:xfrm>
          <a:prstGeom prst="wedgeRoundRectCallout">
            <a:avLst>
              <a:gd name="adj1" fmla="val 81355"/>
              <a:gd name="adj2" fmla="val 74004"/>
              <a:gd name="adj3" fmla="val 16667"/>
            </a:avLst>
          </a:prstGeom>
          <a:solidFill>
            <a:srgbClr val="3033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i-FI" sz="18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Sosiaalinen tuki</a:t>
            </a:r>
          </a:p>
          <a:p>
            <a:pPr algn="l"/>
            <a:r>
              <a:rPr lang="fi-FI" sz="24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Perhe ja ystävät </a:t>
            </a:r>
          </a:p>
          <a:p>
            <a:pPr algn="l"/>
            <a:r>
              <a:rPr lang="fi-FI" sz="24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Oppilaitos</a:t>
            </a:r>
          </a:p>
          <a:p>
            <a:pPr algn="l"/>
            <a:r>
              <a:rPr lang="fi-FI" sz="24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Työpaikka </a:t>
            </a:r>
          </a:p>
          <a:p>
            <a:pPr algn="l"/>
            <a:r>
              <a:rPr lang="fi-FI" sz="24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Harrastukset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2225C5E-3666-4DD7-B527-F619EC017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100" y="5954579"/>
            <a:ext cx="2276662" cy="63214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7B0B18F-873E-4556-9341-8B41CF3D8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311" y="6343119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2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9EB449F-C83A-40DE-92CE-133CF5B87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75139"/>
            <a:ext cx="10905066" cy="3707720"/>
          </a:xfrm>
          <a:prstGeom prst="rect">
            <a:avLst/>
          </a:prstGeom>
          <a:ln>
            <a:noFill/>
          </a:ln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EC34948E-93BC-4838-96EC-451DC957D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162" y="159068"/>
            <a:ext cx="2276662" cy="63214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DA596BE-757E-4433-9C9D-9276CE5FF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4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110716C-5400-4577-AF0C-CF32C92738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73843" y="603050"/>
            <a:ext cx="6551437" cy="589935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D526FD8-E8E4-4317-95EB-A0AD4E2D6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162" y="159068"/>
            <a:ext cx="2276662" cy="63214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A8008AC-F3AC-4F51-867F-7BA2E0FDA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7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54162839-C416-419C-B420-FA0D3573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46" y="793557"/>
            <a:ext cx="4498635" cy="5571067"/>
          </a:xfrm>
          <a:prstGeom prst="rect">
            <a:avLst/>
          </a:prstGeom>
        </p:spPr>
      </p:pic>
      <p:pic>
        <p:nvPicPr>
          <p:cNvPr id="4" name="Kuva 4" descr="Kuva, joka sisältää kohteen henkilö, ulko, penkki, aita&#10;&#10;Kuvaus luotu automaattisesti">
            <a:extLst>
              <a:ext uri="{FF2B5EF4-FFF2-40B4-BE49-F238E27FC236}">
                <a16:creationId xmlns:a16="http://schemas.microsoft.com/office/drawing/2014/main" id="{F40AFDB1-66FD-4AE4-9167-1867A2CE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310" y="1113029"/>
            <a:ext cx="5756562" cy="5059123"/>
          </a:xfrm>
          <a:prstGeom prst="rect">
            <a:avLst/>
          </a:prstGeom>
        </p:spPr>
      </p:pic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068677-8B6E-4043-AD10-B0F77655E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162" y="159068"/>
            <a:ext cx="2276662" cy="63214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FF89544-57AE-4A21-9D1D-FC91444EF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5DE3ABC-7EFC-4B9C-B2AA-E1DB091EDC9B}"/>
              </a:ext>
            </a:extLst>
          </p:cNvPr>
          <p:cNvSpPr txBox="1"/>
          <p:nvPr/>
        </p:nvSpPr>
        <p:spPr>
          <a:xfrm>
            <a:off x="5971310" y="6179127"/>
            <a:ext cx="3378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kuva: Unsplash Clem Ononeghuo</a:t>
            </a:r>
          </a:p>
        </p:txBody>
      </p:sp>
    </p:spTree>
    <p:extLst>
      <p:ext uri="{BB962C8B-B14F-4D97-AF65-F5344CB8AC3E}">
        <p14:creationId xmlns:p14="http://schemas.microsoft.com/office/powerpoint/2010/main" val="71991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796C1950-37F2-4FBF-9B53-1473263548B0}"/>
              </a:ext>
            </a:extLst>
          </p:cNvPr>
          <p:cNvSpPr txBox="1"/>
          <p:nvPr/>
        </p:nvSpPr>
        <p:spPr>
          <a:xfrm>
            <a:off x="452487" y="396868"/>
            <a:ext cx="5375791" cy="5570756"/>
          </a:xfrm>
          <a:prstGeom prst="rect">
            <a:avLst/>
          </a:prstGeom>
          <a:solidFill>
            <a:srgbClr val="D5EDFC"/>
          </a:solidFill>
        </p:spPr>
        <p:txBody>
          <a:bodyPr wrap="square" rtlCol="0">
            <a:spAutoFit/>
          </a:bodyPr>
          <a:lstStyle/>
          <a:p>
            <a:pPr algn="r"/>
            <a:endParaRPr lang="fi-FI" sz="1800" b="1" i="0" u="none" strike="noStrike" baseline="0" dirty="0">
              <a:latin typeface="Source Sans Pro" panose="020B0503030403020204" pitchFamily="34" charset="0"/>
            </a:endParaRPr>
          </a:p>
          <a:p>
            <a:r>
              <a:rPr lang="fi-FI" sz="4000" b="1" dirty="0">
                <a:latin typeface="Source Sans Pro" panose="020B0503030403020204" pitchFamily="34" charset="0"/>
              </a:rPr>
              <a:t>Kehityskriisit</a:t>
            </a:r>
          </a:p>
          <a:p>
            <a:endParaRPr lang="fi-FI" sz="2800" b="1" i="0" u="none" strike="noStrike" baseline="0" dirty="0">
              <a:latin typeface="Source Sans Pro" panose="020B0503030403020204" pitchFamily="34" charset="0"/>
            </a:endParaRPr>
          </a:p>
          <a:p>
            <a:r>
              <a:rPr lang="fi-FI" sz="2400" b="1" i="0" u="none" strike="noStrike" baseline="0" dirty="0">
                <a:latin typeface="Source Sans Pro" panose="020B0503030403020204" pitchFamily="34" charset="0"/>
              </a:rPr>
              <a:t>Psykososiaalisen kasvun kynnys</a:t>
            </a:r>
          </a:p>
          <a:p>
            <a:endParaRPr lang="fi-FI" sz="1800" b="1" i="0" u="none" strike="noStrike" baseline="0" dirty="0"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voivat olla myönteisiä tai kielteisiä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eivät tapahdu yhtäkkiä, jolloin niihin voidaan usein varautua etukäteen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aikaisemmat kokemukset samantyyppisestä tilanteesta auttavat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voivat tarkoittaa luopumista, mikä vaatii sopeutumista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	</a:t>
            </a: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8ACFD38-F8BA-43B9-AAA2-42B21C77E098}"/>
              </a:ext>
            </a:extLst>
          </p:cNvPr>
          <p:cNvSpPr txBox="1"/>
          <p:nvPr/>
        </p:nvSpPr>
        <p:spPr>
          <a:xfrm>
            <a:off x="6304022" y="396868"/>
            <a:ext cx="5375791" cy="5786199"/>
          </a:xfrm>
          <a:prstGeom prst="rect">
            <a:avLst/>
          </a:prstGeom>
          <a:solidFill>
            <a:srgbClr val="E5F1EF"/>
          </a:solidFill>
        </p:spPr>
        <p:txBody>
          <a:bodyPr wrap="square" rtlCol="0">
            <a:spAutoFit/>
          </a:bodyPr>
          <a:lstStyle/>
          <a:p>
            <a:endParaRPr lang="fi-FI" sz="1800" b="1" i="0" u="none" strike="noStrike" baseline="0" dirty="0">
              <a:latin typeface="Source Sans Pro" panose="020B0503030403020204" pitchFamily="34" charset="0"/>
            </a:endParaRPr>
          </a:p>
          <a:p>
            <a:r>
              <a:rPr lang="fi-FI" sz="4000" b="1" i="0" u="none" strike="noStrike" baseline="0" dirty="0">
                <a:latin typeface="Source Sans Pro" panose="020B0503030403020204" pitchFamily="34" charset="0"/>
              </a:rPr>
              <a:t>Elämän kriisit</a:t>
            </a:r>
          </a:p>
          <a:p>
            <a:endParaRPr lang="fi-FI" b="1" dirty="0">
              <a:latin typeface="Source Sans Pro" panose="020B0503030403020204" pitchFamily="34" charset="0"/>
            </a:endParaRPr>
          </a:p>
          <a:p>
            <a:r>
              <a:rPr lang="fi-FI" sz="2400" b="1" i="0" u="none" strike="noStrike" baseline="0" dirty="0">
                <a:latin typeface="Source Sans Pro" panose="020B0503030403020204" pitchFamily="34" charset="0"/>
              </a:rPr>
              <a:t>Elämään kuuluva pitkäaikainen mielen kuormitustila</a:t>
            </a:r>
          </a:p>
          <a:p>
            <a:endParaRPr lang="fi-FI" sz="1800" b="1" i="0" u="none" strike="noStrike" baseline="0" dirty="0"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voivat olla myönteisiä tai kielteisiä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eivät tapahdu yhtäkkiä, jolloin niihin voidaan usein varautua etukäteen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aikaisemmat kokemukset samantyyppisestä tilanteesta auttavat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voivat tarkoittaa luopumista, mikä vaatii sopeutumista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	</a:t>
            </a:r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BA21B0D-545E-43F1-AD81-134011965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3798" y="112886"/>
            <a:ext cx="2276662" cy="63214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2CDD03E-5156-4447-903F-4E124C0B7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947" y="6201901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 woman rests her head on another person's shoulder">
            <a:extLst>
              <a:ext uri="{FF2B5EF4-FFF2-40B4-BE49-F238E27FC236}">
                <a16:creationId xmlns:a16="http://schemas.microsoft.com/office/drawing/2014/main" id="{100A0406-51EA-44BE-A6F7-DE7390EA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978080B-5048-49EC-A347-8B7A58F8F3C7}"/>
              </a:ext>
            </a:extLst>
          </p:cNvPr>
          <p:cNvSpPr txBox="1"/>
          <p:nvPr/>
        </p:nvSpPr>
        <p:spPr>
          <a:xfrm>
            <a:off x="5630873" y="157164"/>
            <a:ext cx="6391373" cy="2554545"/>
          </a:xfrm>
          <a:prstGeom prst="rect">
            <a:avLst/>
          </a:prstGeom>
          <a:solidFill>
            <a:srgbClr val="E1E4DD"/>
          </a:solidFill>
          <a:ln>
            <a:solidFill>
              <a:srgbClr val="D19866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fi-FI" sz="4000" b="1" dirty="0"/>
              <a:t>Äkillisen kriisin vaihemalli</a:t>
            </a:r>
          </a:p>
          <a:p>
            <a:pPr marL="457200" indent="-457200">
              <a:buAutoNum type="arabicPeriod"/>
            </a:pPr>
            <a:r>
              <a:rPr lang="fi-FI" sz="4000" dirty="0"/>
              <a:t>Sokkivaihe</a:t>
            </a:r>
          </a:p>
          <a:p>
            <a:pPr marL="457200" indent="-457200">
              <a:buAutoNum type="arabicPeriod"/>
            </a:pPr>
            <a:r>
              <a:rPr lang="fi-FI" sz="4000" dirty="0"/>
              <a:t>Reaktiovaihe</a:t>
            </a:r>
          </a:p>
          <a:p>
            <a:pPr marL="457200" indent="-457200">
              <a:buAutoNum type="arabicPeriod"/>
            </a:pPr>
            <a:r>
              <a:rPr lang="fi-FI" sz="4000" dirty="0" err="1"/>
              <a:t>Työstymis</a:t>
            </a:r>
            <a:r>
              <a:rPr lang="fi-FI" sz="4000" dirty="0"/>
              <a:t>- ja käsittelyvaihe.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A394776-F012-49AF-AC91-298001956D13}"/>
              </a:ext>
            </a:extLst>
          </p:cNvPr>
          <p:cNvSpPr txBox="1"/>
          <p:nvPr/>
        </p:nvSpPr>
        <p:spPr>
          <a:xfrm>
            <a:off x="171450" y="6329363"/>
            <a:ext cx="368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EAF6FE"/>
                </a:solidFill>
              </a:rPr>
              <a:t>Kuva: </a:t>
            </a:r>
            <a:r>
              <a:rPr lang="fi-FI" sz="1600" dirty="0" err="1">
                <a:solidFill>
                  <a:srgbClr val="EAF6FE"/>
                </a:solidFill>
              </a:rPr>
              <a:t>Unsplash</a:t>
            </a:r>
            <a:r>
              <a:rPr lang="fi-FI" sz="1600" dirty="0">
                <a:solidFill>
                  <a:srgbClr val="EAF6FE"/>
                </a:solidFill>
              </a:rPr>
              <a:t>  Kylli </a:t>
            </a:r>
            <a:r>
              <a:rPr lang="fi-FI" sz="1600" dirty="0" err="1">
                <a:solidFill>
                  <a:srgbClr val="EAF6FE"/>
                </a:solidFill>
              </a:rPr>
              <a:t>Kittus</a:t>
            </a:r>
            <a:endParaRPr lang="fi-FI" sz="1600" dirty="0">
              <a:solidFill>
                <a:srgbClr val="EAF6FE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CF925-8068-4865-B069-99EAA9618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17" y="159068"/>
            <a:ext cx="2276662" cy="63214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A4DAA22-620E-4A58-B9CA-3563524DF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8" descr="Kuva, joka sisältää kohteen henkilö, mies, sisä, katsominen&#10;&#10;Kuvaus luotu automaattisesti">
            <a:extLst>
              <a:ext uri="{FF2B5EF4-FFF2-40B4-BE49-F238E27FC236}">
                <a16:creationId xmlns:a16="http://schemas.microsoft.com/office/drawing/2014/main" id="{5F966694-C16B-43F7-B500-5A58BF66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945" y="5256"/>
            <a:ext cx="12255060" cy="6900041"/>
          </a:xfrm>
          <a:prstGeom prst="rect">
            <a:avLst/>
          </a:prstGeom>
        </p:spPr>
      </p:pic>
      <p:sp>
        <p:nvSpPr>
          <p:cNvPr id="9" name="Tekstiruutu 1">
            <a:extLst>
              <a:ext uri="{FF2B5EF4-FFF2-40B4-BE49-F238E27FC236}">
                <a16:creationId xmlns:a16="http://schemas.microsoft.com/office/drawing/2014/main" id="{82D6FEF3-2B80-4F81-9A70-29E4D29F0AAA}"/>
              </a:ext>
            </a:extLst>
          </p:cNvPr>
          <p:cNvSpPr txBox="1"/>
          <p:nvPr/>
        </p:nvSpPr>
        <p:spPr>
          <a:xfrm>
            <a:off x="5084301" y="1475350"/>
            <a:ext cx="6585444" cy="46474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solidFill>
                  <a:srgbClr val="FFFFFF"/>
                </a:solidFill>
              </a:rPr>
              <a:t>1. Sokkivaihe</a:t>
            </a:r>
            <a:endParaRPr lang="en-US" sz="4400" b="1">
              <a:solidFill>
                <a:srgbClr val="FFFFFF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</a:rPr>
              <a:t>tapahtunutta ei käsitetä tai se kielletään</a:t>
            </a:r>
            <a:endParaRPr lang="en-US" sz="2800">
              <a:solidFill>
                <a:srgbClr val="FFFFFF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</a:rPr>
              <a:t>monia erilaisia yksilöllisiä oireita, esim. </a:t>
            </a:r>
            <a:r>
              <a:rPr lang="en-US" sz="2800" dirty="0">
                <a:solidFill>
                  <a:srgbClr val="FFFFFF"/>
                </a:solidFill>
              </a:rPr>
              <a:t>sydämen hakkaaminen, tärinä, huono olo, tunteettomuus ja/tai voimakkaat tunteet, lamaantuminen ja/tai levottomuus</a:t>
            </a:r>
            <a:endParaRPr lang="en-US" sz="2800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</a:rPr>
              <a:t>ajantaju voi kadota</a:t>
            </a:r>
            <a:endParaRPr lang="en-US" sz="2000">
              <a:solidFill>
                <a:srgbClr val="FFFFFF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</a:rPr>
              <a:t> joillakin voimakkaita aistikokemuksia </a:t>
            </a:r>
            <a:r>
              <a:rPr lang="en-US" sz="2800" dirty="0">
                <a:solidFill>
                  <a:srgbClr val="FFFFFF"/>
                </a:solidFill>
              </a:rPr>
              <a:t>tapahtumasta eli flashbackeja</a:t>
            </a:r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3" name="Kuva 1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9701D45-C869-4EA1-A67C-ADC06DD15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3798" y="112886"/>
            <a:ext cx="2276662" cy="632142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7BFBFE76-66C6-4131-BD14-498DADE6C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947" y="6201901"/>
            <a:ext cx="2000239" cy="514348"/>
          </a:xfrm>
          <a:prstGeom prst="rect">
            <a:avLst/>
          </a:prstGeom>
        </p:spPr>
      </p:pic>
      <p:sp>
        <p:nvSpPr>
          <p:cNvPr id="50" name="Tekstiruutu 49">
            <a:extLst>
              <a:ext uri="{FF2B5EF4-FFF2-40B4-BE49-F238E27FC236}">
                <a16:creationId xmlns:a16="http://schemas.microsoft.com/office/drawing/2014/main" id="{BDFB315B-A595-4EE7-B65A-4F5DE8A758EE}"/>
              </a:ext>
            </a:extLst>
          </p:cNvPr>
          <p:cNvSpPr txBox="1"/>
          <p:nvPr/>
        </p:nvSpPr>
        <p:spPr>
          <a:xfrm>
            <a:off x="2309" y="6467765"/>
            <a:ext cx="30549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EAF6FE"/>
                </a:solidFill>
              </a:rPr>
              <a:t>kuva: Unsplash Darius Pashar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8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C2E782-6BC6-46B9-A2C4-999B7A261D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F703FA-0D0E-42C1-9479-D90953A086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DDE38B-DE32-4E1E-8F51-2AB0ACEBFD9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286</Words>
  <Application>Microsoft Office PowerPoint</Application>
  <PresentationFormat>Laajakuva</PresentationFormat>
  <Paragraphs>69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KAGITY+SourceSerifPro-Regular</vt:lpstr>
      <vt:lpstr>Source Sans Pro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Kriisiapu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Pirjo Orkovaara</dc:creator>
  <cp:lastModifiedBy>Siltovuori Kati</cp:lastModifiedBy>
  <cp:revision>243</cp:revision>
  <dcterms:created xsi:type="dcterms:W3CDTF">2020-12-10T17:56:20Z</dcterms:created>
  <dcterms:modified xsi:type="dcterms:W3CDTF">2024-03-10T20:42:52Z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