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91" r:id="rId5"/>
    <p:sldId id="257" r:id="rId6"/>
    <p:sldId id="287" r:id="rId7"/>
    <p:sldId id="292" r:id="rId8"/>
    <p:sldId id="284" r:id="rId9"/>
    <p:sldId id="288" r:id="rId10"/>
    <p:sldId id="268" r:id="rId11"/>
    <p:sldId id="269" r:id="rId12"/>
    <p:sldId id="270" r:id="rId13"/>
    <p:sldId id="271" r:id="rId14"/>
    <p:sldId id="272" r:id="rId15"/>
    <p:sldId id="290" r:id="rId16"/>
    <p:sldId id="273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6" r:id="rId25"/>
    <p:sldId id="283" r:id="rId2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C628E9-5C40-C9A5-1ADF-A6495D1C542F}" v="1" dt="2022-05-19T11:59:27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11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61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69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781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92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79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613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81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56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60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780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A114C-3C18-4E16-969A-BB0D3DA14EC7}" type="datetimeFigureOut">
              <a:rPr lang="fi-FI" smtClean="0"/>
              <a:t>14.11.2023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08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C6C78D-8EF9-F480-E79B-4335ED46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Luku 14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10E826-8077-7827-3F04-C754D8825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Miten olet käyttänyt/hyödyntänyt  luontoa tänään (suoraan tai epäsuorasti)?</a:t>
            </a:r>
          </a:p>
          <a:p>
            <a:endParaRPr lang="fi-FI" dirty="0"/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8514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99" y="1059178"/>
            <a:ext cx="5879863" cy="437797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1489378" y="5387546"/>
            <a:ext cx="7290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Luonnossa liikkumisella on </a:t>
            </a:r>
          </a:p>
          <a:p>
            <a:r>
              <a:rPr lang="fi-FI" sz="3000" dirty="0"/>
              <a:t>monia hyvinvointivaikutuksia.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1489378" y="554783"/>
            <a:ext cx="5340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14.2. Metsäekosysteemipalvelut</a:t>
            </a:r>
          </a:p>
        </p:txBody>
      </p:sp>
    </p:spTree>
    <p:extLst>
      <p:ext uri="{BB962C8B-B14F-4D97-AF65-F5344CB8AC3E}">
        <p14:creationId xmlns:p14="http://schemas.microsoft.com/office/powerpoint/2010/main" val="995674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8" y="554784"/>
            <a:ext cx="5262923" cy="57484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5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14.3. Talous- ja luonnonmetsän sukkessio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olidFill>
                  <a:srgbClr val="FF0000"/>
                </a:solidFill>
              </a:rPr>
              <a:t>Sukkession määritelmä:</a:t>
            </a:r>
          </a:p>
          <a:p>
            <a:r>
              <a:rPr lang="fi-FI" dirty="0"/>
              <a:t>-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>
                <a:solidFill>
                  <a:srgbClr val="FF0000"/>
                </a:solidFill>
              </a:rPr>
              <a:t>Miksi sukkessio etenee?</a:t>
            </a:r>
          </a:p>
          <a:p>
            <a:r>
              <a:rPr lang="fi-FI" dirty="0"/>
              <a:t>-</a:t>
            </a:r>
          </a:p>
          <a:p>
            <a:r>
              <a:rPr lang="fi-FI" dirty="0"/>
              <a:t>-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50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1704"/>
            <a:ext cx="6057602" cy="436629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26672" y="322910"/>
            <a:ext cx="7290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Haapa on metsäekosysteemin avainlaji. Metsätalouden yleistymisen myötä </a:t>
            </a:r>
            <a:r>
              <a:rPr lang="fi-FI" sz="3000" dirty="0" err="1"/>
              <a:t>haavikoiden</a:t>
            </a:r>
            <a:r>
              <a:rPr lang="fi-FI" sz="3000" dirty="0"/>
              <a:t> määrä on Suomessa</a:t>
            </a:r>
          </a:p>
          <a:p>
            <a:r>
              <a:rPr lang="fi-FI" sz="3000" dirty="0"/>
              <a:t>vähentynyt, koska puun taloudellista arvoa ei ole koettu merkittäväksi. 	</a:t>
            </a:r>
          </a:p>
          <a:p>
            <a:r>
              <a:rPr lang="fi-FI" sz="3000" dirty="0"/>
              <a:t>					Haapojen 						vähenemisen 					vuoksi monet</a:t>
            </a:r>
          </a:p>
          <a:p>
            <a:r>
              <a:rPr lang="fi-FI" sz="3000" dirty="0"/>
              <a:t>					niistä 							riippuvaiset lajit 					ovat tulleet 					uhanalaisiksi.</a:t>
            </a:r>
          </a:p>
        </p:txBody>
      </p:sp>
    </p:spTree>
    <p:extLst>
      <p:ext uri="{BB962C8B-B14F-4D97-AF65-F5344CB8AC3E}">
        <p14:creationId xmlns:p14="http://schemas.microsoft.com/office/powerpoint/2010/main" val="36922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2" y="388767"/>
            <a:ext cx="6837406" cy="453433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88540" y="4923101"/>
            <a:ext cx="7228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Jatkuvan kasvatuksen metsässä kasvaa yhtä aikaa eri-ikäisiä puita. Metsän suurimmat puut kaadetaan noin 15 vuoden välein.</a:t>
            </a:r>
          </a:p>
        </p:txBody>
      </p:sp>
    </p:spTree>
    <p:extLst>
      <p:ext uri="{BB962C8B-B14F-4D97-AF65-F5344CB8AC3E}">
        <p14:creationId xmlns:p14="http://schemas.microsoft.com/office/powerpoint/2010/main" val="2498576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2" y="1437407"/>
            <a:ext cx="7290656" cy="22169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48498" y="494270"/>
            <a:ext cx="68865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Metsän sukkessio jaksollisen kasvatuksen </a:t>
            </a:r>
          </a:p>
          <a:p>
            <a:r>
              <a:rPr lang="fi-FI" sz="3000" b="1" dirty="0">
                <a:solidFill>
                  <a:srgbClr val="00B0F0"/>
                </a:solidFill>
              </a:rPr>
              <a:t>talousmetsässä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745610" y="3902559"/>
            <a:ext cx="74717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Talousmetsässä viljellään yhtä puulajia. Puut kasvatetaan siemenistä tai ihmisen istuttamista taimista. Metsää käsitellään lannoittamalla ja harventamalla. Talousmetsät eivät koskaan saavuta kliimaksivaihetta.</a:t>
            </a:r>
          </a:p>
        </p:txBody>
      </p:sp>
    </p:spTree>
    <p:extLst>
      <p:ext uri="{BB962C8B-B14F-4D97-AF65-F5344CB8AC3E}">
        <p14:creationId xmlns:p14="http://schemas.microsoft.com/office/powerpoint/2010/main" val="610248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28" y="554784"/>
            <a:ext cx="3389349" cy="579541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2" y="1123195"/>
            <a:ext cx="7290656" cy="221228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03104" y="569197"/>
            <a:ext cx="74365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00B0F0"/>
                </a:solidFill>
              </a:rPr>
              <a:t>Metsän sukkessio luonnontilaisessa metsässä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803104" y="3335480"/>
            <a:ext cx="7290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Luonnontilaisessa metsässä on eri puulajeja ja paljon lahopuuta kaikissa sukkession vaiheissa. Kliimaksivaihe on luonnonmetsän</a:t>
            </a:r>
          </a:p>
          <a:p>
            <a:r>
              <a:rPr lang="fi-FI" sz="3000" dirty="0"/>
              <a:t>normaalitila, jossa sukkessiota tapahtuu </a:t>
            </a:r>
            <a:r>
              <a:rPr lang="fi-FI" sz="3000" dirty="0" err="1"/>
              <a:t>laikuttaisesti</a:t>
            </a:r>
            <a:r>
              <a:rPr lang="fi-FI" sz="3000" dirty="0"/>
              <a:t> kaatuneiden puiden jättämissä aukoissa. Puut ovat eri-ikäisiä.</a:t>
            </a:r>
          </a:p>
        </p:txBody>
      </p:sp>
    </p:spTree>
    <p:extLst>
      <p:ext uri="{BB962C8B-B14F-4D97-AF65-F5344CB8AC3E}">
        <p14:creationId xmlns:p14="http://schemas.microsoft.com/office/powerpoint/2010/main" val="706179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3" y="1072799"/>
            <a:ext cx="6759230" cy="438946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10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26672" y="5518955"/>
            <a:ext cx="7477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dirty="0"/>
              <a:t>Lakka ja karpalo ovat terveellisiä supermarjoja.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926672" y="462105"/>
            <a:ext cx="4931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14.4. Suoekosysteemipalvelut</a:t>
            </a:r>
          </a:p>
        </p:txBody>
      </p:sp>
    </p:spTree>
    <p:extLst>
      <p:ext uri="{BB962C8B-B14F-4D97-AF65-F5344CB8AC3E}">
        <p14:creationId xmlns:p14="http://schemas.microsoft.com/office/powerpoint/2010/main" val="248094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79" y="571259"/>
            <a:ext cx="6299503" cy="409135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56734" y="4825888"/>
            <a:ext cx="7360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Turvetta hyödynnetään energiantuotannossa. Kun turve kuivatetaan ja poltetaan, sen sitoma hiili vapautuu ilmakehään hiilidioksidina.</a:t>
            </a:r>
          </a:p>
        </p:txBody>
      </p:sp>
    </p:spTree>
    <p:extLst>
      <p:ext uri="{BB962C8B-B14F-4D97-AF65-F5344CB8AC3E}">
        <p14:creationId xmlns:p14="http://schemas.microsoft.com/office/powerpoint/2010/main" val="59788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73"/>
            <a:ext cx="9144000" cy="6297827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0173"/>
          </a:xfrm>
          <a:prstGeom prst="rect">
            <a:avLst/>
          </a:prstGeom>
        </p:spPr>
      </p:pic>
      <p:pic>
        <p:nvPicPr>
          <p:cNvPr id="30" name="Kuva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06" y="6301984"/>
            <a:ext cx="926694" cy="5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86" y="1071043"/>
            <a:ext cx="5049794" cy="34497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07308" y="4454840"/>
            <a:ext cx="7410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Vesiekosysteemien ravintoketjut alkavat yleensä kasviplanktonista, minkä vuoksi sen merkittävä väheneminen aiheuttaa myös kalakantojen romahtamisen.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807308" y="517045"/>
            <a:ext cx="49870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14.5. Vesiekosysteemipalvelut</a:t>
            </a:r>
          </a:p>
        </p:txBody>
      </p:sp>
    </p:spTree>
    <p:extLst>
      <p:ext uri="{BB962C8B-B14F-4D97-AF65-F5344CB8AC3E}">
        <p14:creationId xmlns:p14="http://schemas.microsoft.com/office/powerpoint/2010/main" val="233536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270642" y="764024"/>
            <a:ext cx="741002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>
                <a:solidFill>
                  <a:srgbClr val="7030A0"/>
                </a:solidFill>
              </a:rPr>
              <a:t>14.6. Ekosysteemipalveluiden turvaaminen</a:t>
            </a:r>
          </a:p>
          <a:p>
            <a:endParaRPr lang="fi-FI" sz="3000" dirty="0"/>
          </a:p>
          <a:p>
            <a:r>
              <a:rPr lang="fi-FI" sz="3000" dirty="0"/>
              <a:t>ekologinen jälleenrakentaminen </a:t>
            </a:r>
          </a:p>
          <a:p>
            <a:r>
              <a:rPr lang="fi-FI" sz="3000" dirty="0"/>
              <a:t>= yhteiskunnissa tapahtuva muutos, joka tähtää kestäviin elintapoihin</a:t>
            </a:r>
          </a:p>
          <a:p>
            <a:endParaRPr lang="fi-FI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lainsäädäntö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maankäytön suunnittelu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tuotannon valvonta ja sertifikaatit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000" dirty="0"/>
              <a:t>kuluttajien valinnat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000" dirty="0"/>
          </a:p>
          <a:p>
            <a:endParaRPr lang="fi-FI" sz="3000" dirty="0"/>
          </a:p>
          <a:p>
            <a:endParaRPr lang="fi-FI" sz="30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7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36" y="348838"/>
            <a:ext cx="6322625" cy="346085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26672" y="4015634"/>
            <a:ext cx="73523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Lohi, taimen ja vaellussiika ovat vaelluskaloja, jotka lisääntyvät jokien yläjuoksulla. Vesivoimalaan rakennettu pato estää niiden nousemisen lisääntymisalueilleen, mikä on johtanut lajien uhanalaistumiseen.</a:t>
            </a:r>
          </a:p>
        </p:txBody>
      </p:sp>
    </p:spTree>
    <p:extLst>
      <p:ext uri="{BB962C8B-B14F-4D97-AF65-F5344CB8AC3E}">
        <p14:creationId xmlns:p14="http://schemas.microsoft.com/office/powerpoint/2010/main" val="93010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Kpl 14 Ekosysteemipalvelut: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Määritelmä:</a:t>
            </a:r>
          </a:p>
          <a:p>
            <a:pPr lvl="1"/>
            <a:r>
              <a:rPr lang="fi-FI" b="1" dirty="0">
                <a:solidFill>
                  <a:srgbClr val="FF0000"/>
                </a:solidFill>
              </a:rPr>
              <a:t>Kaikki mitä ihminen hyödyntää luonnosta suoraan tai epäsuorasti</a:t>
            </a:r>
          </a:p>
          <a:p>
            <a:pPr marL="0" indent="0">
              <a:buNone/>
            </a:pPr>
            <a:r>
              <a:rPr lang="fi-FI" dirty="0"/>
              <a:t>	eli</a:t>
            </a:r>
          </a:p>
          <a:p>
            <a:pPr lvl="1">
              <a:buFontTx/>
              <a:buChar char="-"/>
            </a:pPr>
            <a:r>
              <a:rPr lang="fi-FI" b="1" dirty="0">
                <a:solidFill>
                  <a:srgbClr val="FF0000"/>
                </a:solidFill>
              </a:rPr>
              <a:t>Kaikki aineelliset ja aineettomat hyödyt, joita ihminen saa luonnosta</a:t>
            </a:r>
          </a:p>
          <a:p>
            <a:pPr lvl="1">
              <a:buFontTx/>
              <a:buChar char="-"/>
            </a:pPr>
            <a:endParaRPr lang="fi-FI" dirty="0"/>
          </a:p>
          <a:p>
            <a:pPr lvl="1"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67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01A681-40D0-A848-9B5A-327D7F44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Jaottelutapa nro 1: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68F51F-E320-19FF-2068-9047A0AAB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499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2" y="511922"/>
            <a:ext cx="7290656" cy="5698293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Tarkastelu </a:t>
            </a:r>
            <a:r>
              <a:rPr lang="fi-FI" b="1" dirty="0"/>
              <a:t>ekosysteemeittäin</a:t>
            </a:r>
            <a:r>
              <a:rPr lang="fi-FI" dirty="0"/>
              <a:t>:</a:t>
            </a:r>
            <a:br>
              <a:rPr lang="fi-FI" dirty="0"/>
            </a:br>
            <a:r>
              <a:rPr lang="fi-FI" dirty="0"/>
              <a:t>(jaottelutapa 2)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  <a:p>
            <a:r>
              <a:rPr lang="fi-FI" dirty="0"/>
              <a:t>14.1. Ravinnontuotannon ekosysteemipalvelut</a:t>
            </a:r>
          </a:p>
        </p:txBody>
      </p:sp>
    </p:spTree>
    <p:extLst>
      <p:ext uri="{BB962C8B-B14F-4D97-AF65-F5344CB8AC3E}">
        <p14:creationId xmlns:p14="http://schemas.microsoft.com/office/powerpoint/2010/main" val="166726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78" y="563021"/>
            <a:ext cx="3612376" cy="562478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5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30" y="811346"/>
            <a:ext cx="3952501" cy="381840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926672" y="4998883"/>
            <a:ext cx="7290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Pölytyspalvelun arvoksi koko maapallolla on arvioitu jopa 500 miljardia euroa vuodessa.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96" y="303128"/>
            <a:ext cx="4943582" cy="454072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926672" y="5007142"/>
            <a:ext cx="729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Hyönteispölytteisten viljelykasvien, kuten rypsin, heikko satokehitys on herättänyt epäilyksiä pölyttäjäkadosta myös Suomessa.</a:t>
            </a:r>
          </a:p>
        </p:txBody>
      </p:sp>
    </p:spTree>
    <p:extLst>
      <p:ext uri="{BB962C8B-B14F-4D97-AF65-F5344CB8AC3E}">
        <p14:creationId xmlns:p14="http://schemas.microsoft.com/office/powerpoint/2010/main" val="426789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0 xmlns="3efb82f1-f87d-4fe1-886b-811809992bda" xsi:nil="true"/>
    <Student_Groups xmlns="3efb82f1-f87d-4fe1-886b-811809992bda">
      <UserInfo>
        <DisplayName/>
        <AccountId xsi:nil="true"/>
        <AccountType/>
      </UserInfo>
    </Student_Groups>
    <AppVersion xmlns="3efb82f1-f87d-4fe1-886b-811809992bda" xsi:nil="true"/>
    <DefaultSectionNames xmlns="3efb82f1-f87d-4fe1-886b-811809992bda" xsi:nil="true"/>
    <Math_Settings xmlns="3efb82f1-f87d-4fe1-886b-811809992bda" xsi:nil="true"/>
    <NotebookType xmlns="3efb82f1-f87d-4fe1-886b-811809992bda" xsi:nil="true"/>
    <Students xmlns="3efb82f1-f87d-4fe1-886b-811809992bda">
      <UserInfo>
        <DisplayName/>
        <AccountId xsi:nil="true"/>
        <AccountType/>
      </UserInfo>
    </Students>
    <Is_Collaboration_Space_Locked xmlns="3efb82f1-f87d-4fe1-886b-811809992bda" xsi:nil="true"/>
    <Has_Teacher_Only_SectionGroup xmlns="3efb82f1-f87d-4fe1-886b-811809992bda" xsi:nil="true"/>
    <FolderType xmlns="3efb82f1-f87d-4fe1-886b-811809992bda" xsi:nil="true"/>
    <Owner xmlns="3efb82f1-f87d-4fe1-886b-811809992bda">
      <UserInfo>
        <DisplayName/>
        <AccountId xsi:nil="true"/>
        <AccountType/>
      </UserInfo>
    </Owner>
    <Invited_Teachers xmlns="3efb82f1-f87d-4fe1-886b-811809992bda" xsi:nil="true"/>
    <Invited_Students xmlns="3efb82f1-f87d-4fe1-886b-811809992bda" xsi:nil="true"/>
    <TeamsChannelId xmlns="3efb82f1-f87d-4fe1-886b-811809992bda" xsi:nil="true"/>
    <IsNotebookLocked xmlns="3efb82f1-f87d-4fe1-886b-811809992bda" xsi:nil="true"/>
    <Templates xmlns="3efb82f1-f87d-4fe1-886b-811809992bda" xsi:nil="true"/>
    <Teachers xmlns="3efb82f1-f87d-4fe1-886b-811809992bda">
      <UserInfo>
        <DisplayName/>
        <AccountId xsi:nil="true"/>
        <AccountType/>
      </UserInfo>
    </Teachers>
    <Self_Registration_Enabled xmlns="3efb82f1-f87d-4fe1-886b-811809992bda" xsi:nil="true"/>
    <CultureName xmlns="3efb82f1-f87d-4fe1-886b-811809992bda" xsi:nil="true"/>
    <Distribution_Groups xmlns="3efb82f1-f87d-4fe1-886b-811809992bda" xsi:nil="true"/>
    <LMS_Mappings xmlns="3efb82f1-f87d-4fe1-886b-811809992b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DDA6DD03B9A054F8B655B9E1FA8982C" ma:contentTypeVersion="34" ma:contentTypeDescription="Luo uusi asiakirja." ma:contentTypeScope="" ma:versionID="1034210e044fc9629564ea5238559514">
  <xsd:schema xmlns:xsd="http://www.w3.org/2001/XMLSchema" xmlns:xs="http://www.w3.org/2001/XMLSchema" xmlns:p="http://schemas.microsoft.com/office/2006/metadata/properties" xmlns:ns3="dcb1a8c2-d381-48db-9f0f-970d1d80f202" xmlns:ns4="3efb82f1-f87d-4fe1-886b-811809992bda" targetNamespace="http://schemas.microsoft.com/office/2006/metadata/properties" ma:root="true" ma:fieldsID="ed3b3dbadd03f75d24dd0d0cf87d11d0" ns3:_="" ns4:_="">
    <xsd:import namespace="dcb1a8c2-d381-48db-9f0f-970d1d80f202"/>
    <xsd:import namespace="3efb82f1-f87d-4fe1-886b-811809992b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1a8c2-d381-48db-9f0f-970d1d80f2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Jakamisvihjeen hajautus" ma:internalName="SharingHintHash" ma:readOnly="true">
      <xsd:simpleType>
        <xsd:restriction base="dms:Text"/>
      </xsd:simpleType>
    </xsd:element>
    <xsd:element name="SharedWithDetails" ma:index="10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fb82f1-f87d-4fe1-886b-811809992bda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Templates" ma:index="35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8" nillable="true" ma:displayName="Self Registration Enabled" ma:internalName="Self_Registration_Enabled0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59AE70-1B53-4203-AF4F-C0DC42D4432E}">
  <ds:schemaRefs>
    <ds:schemaRef ds:uri="http://schemas.microsoft.com/office/2006/documentManagement/types"/>
    <ds:schemaRef ds:uri="http://schemas.microsoft.com/office/infopath/2007/PartnerControls"/>
    <ds:schemaRef ds:uri="dcb1a8c2-d381-48db-9f0f-970d1d80f202"/>
    <ds:schemaRef ds:uri="http://purl.org/dc/elements/1.1/"/>
    <ds:schemaRef ds:uri="http://schemas.microsoft.com/office/2006/metadata/properties"/>
    <ds:schemaRef ds:uri="3efb82f1-f87d-4fe1-886b-811809992bda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21D1B3-F16B-4EDA-B48A-BA50783DDB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673A21-C2C7-4A15-89BA-9B6AC262D6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b1a8c2-d381-48db-9f0f-970d1d80f202"/>
    <ds:schemaRef ds:uri="3efb82f1-f87d-4fe1-886b-811809992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365</Words>
  <Application>Microsoft Office PowerPoint</Application>
  <PresentationFormat>Näytössä katseltava diaesitys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Office-teema</vt:lpstr>
      <vt:lpstr>Luku 14</vt:lpstr>
      <vt:lpstr>PowerPoint-esitys</vt:lpstr>
      <vt:lpstr>Kpl 14 Ekosysteemipalvelut:</vt:lpstr>
      <vt:lpstr>Jaottelutapa nro 1:</vt:lpstr>
      <vt:lpstr>PowerPoint-esitys</vt:lpstr>
      <vt:lpstr>Tarkastelu ekosysteemeittäin: (jaottelutapa 2)</vt:lpstr>
      <vt:lpstr>PowerPoint-esitys</vt:lpstr>
      <vt:lpstr>PowerPoint-esitys</vt:lpstr>
      <vt:lpstr>PowerPoint-esitys</vt:lpstr>
      <vt:lpstr>PowerPoint-esitys</vt:lpstr>
      <vt:lpstr>PowerPoint-esitys</vt:lpstr>
      <vt:lpstr>14.3. Talous- ja luonnonmetsän sukkessio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Jari Kolehmainen</dc:creator>
  <cp:lastModifiedBy>Helisvaara Juha</cp:lastModifiedBy>
  <cp:revision>65</cp:revision>
  <dcterms:created xsi:type="dcterms:W3CDTF">2020-10-16T11:07:14Z</dcterms:created>
  <dcterms:modified xsi:type="dcterms:W3CDTF">2023-11-14T14:16:30Z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0x0101002DDA6DD03B9A054F8B655B9E1FA8982C</vt:lpwstr>
  </property>
</Properties>
</file>