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86" r:id="rId6"/>
    <p:sldId id="285" r:id="rId7"/>
    <p:sldId id="281" r:id="rId8"/>
    <p:sldId id="283" r:id="rId9"/>
    <p:sldId id="287" r:id="rId10"/>
    <p:sldId id="267" r:id="rId11"/>
    <p:sldId id="270" r:id="rId12"/>
    <p:sldId id="271" r:id="rId13"/>
    <p:sldId id="272" r:id="rId14"/>
    <p:sldId id="273" r:id="rId15"/>
    <p:sldId id="277" r:id="rId16"/>
    <p:sldId id="274" r:id="rId17"/>
    <p:sldId id="275" r:id="rId18"/>
    <p:sldId id="276" r:id="rId19"/>
    <p:sldId id="284" r:id="rId20"/>
    <p:sldId id="282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6117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7617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1693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7819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3924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0794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6132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081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3566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8608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7808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A114C-3C18-4E16-969A-BB0D3DA14EC7}" type="datetimeFigureOut">
              <a:rPr lang="fi-FI" smtClean="0"/>
              <a:t>11.9.2023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808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mparisto.fi/fi/luonto-vesistot-ja-meri/luonnon-monimuotoisuus/lajien-monimuotoisuus/tulokas-ja-vieraslajit" TargetMode="External"/><Relationship Id="rId2" Type="http://schemas.openxmlformats.org/officeDocument/2006/relationships/hyperlink" Target="https://vieraslajit.fi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ucnredlist.org/" TargetMode="External"/><Relationship Id="rId4" Type="http://schemas.openxmlformats.org/officeDocument/2006/relationships/hyperlink" Target="https://punainenkirja.laji.fi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849"/>
            <a:ext cx="9144000" cy="6209151"/>
          </a:xfrm>
          <a:prstGeom prst="rect">
            <a:avLst/>
          </a:prstGeom>
        </p:spPr>
      </p:pic>
      <p:pic>
        <p:nvPicPr>
          <p:cNvPr id="26" name="Kuva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48849"/>
          </a:xfrm>
          <a:prstGeom prst="rect">
            <a:avLst/>
          </a:prstGeom>
        </p:spPr>
      </p:pic>
      <p:pic>
        <p:nvPicPr>
          <p:cNvPr id="27" name="Kuva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06" y="6301984"/>
            <a:ext cx="926694" cy="55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18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72" y="554784"/>
            <a:ext cx="3711391" cy="509922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4753232" y="486632"/>
            <a:ext cx="34640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 err="1"/>
              <a:t>Punavalkku</a:t>
            </a:r>
            <a:r>
              <a:rPr lang="fi-FI" sz="3000" dirty="0"/>
              <a:t> on äärimmäisen</a:t>
            </a:r>
          </a:p>
          <a:p>
            <a:r>
              <a:rPr lang="fi-FI" sz="3000" dirty="0"/>
              <a:t>uhanalainen laji. Pellonraivaus, kesämökkien rakentaminen</a:t>
            </a:r>
          </a:p>
          <a:p>
            <a:r>
              <a:rPr lang="fi-FI" sz="3000" dirty="0"/>
              <a:t>ja tehometsätalous ovat vähentäneet </a:t>
            </a:r>
            <a:r>
              <a:rPr lang="fi-FI" sz="3000" dirty="0" err="1"/>
              <a:t>punavalkkujen</a:t>
            </a:r>
            <a:endParaRPr lang="fi-FI" sz="3000" dirty="0"/>
          </a:p>
          <a:p>
            <a:r>
              <a:rPr lang="fi-FI" sz="3000" dirty="0"/>
              <a:t>määrää.</a:t>
            </a:r>
          </a:p>
        </p:txBody>
      </p:sp>
    </p:spTree>
    <p:extLst>
      <p:ext uri="{BB962C8B-B14F-4D97-AF65-F5344CB8AC3E}">
        <p14:creationId xmlns:p14="http://schemas.microsoft.com/office/powerpoint/2010/main" val="2724370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72" y="554784"/>
            <a:ext cx="7265773" cy="302052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124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831936" y="3649363"/>
            <a:ext cx="74552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Jättipalsami on haitallinen vieraslaji, joka leviää tehokkaasti ja valtaa elintilaa alkuperäiseltä kasvillisuudelta. Se kilpailee myös pölyttäjistä isoilla, houkuttelevilla kukillaan.</a:t>
            </a:r>
          </a:p>
        </p:txBody>
      </p:sp>
    </p:spTree>
    <p:extLst>
      <p:ext uri="{BB962C8B-B14F-4D97-AF65-F5344CB8AC3E}">
        <p14:creationId xmlns:p14="http://schemas.microsoft.com/office/powerpoint/2010/main" val="3751432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6" y="554785"/>
            <a:ext cx="5449413" cy="305019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757881" y="3526122"/>
            <a:ext cx="74594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Komealupiinin juurinystyräbakteerit sitovat typpeä ilmakehästä, jolloin maaperän typpipitoisuus nousee ja kasvupaikka rehevöityy. Siksi niukkaravinteiseen</a:t>
            </a:r>
          </a:p>
          <a:p>
            <a:r>
              <a:rPr lang="fi-FI" sz="3000" dirty="0"/>
              <a:t>ympäristöön sopeutuneet niitty- ja ketokasvit</a:t>
            </a:r>
          </a:p>
          <a:p>
            <a:r>
              <a:rPr lang="fi-FI" sz="3000" dirty="0"/>
              <a:t>häviävät ja monimuotoisuus hupenee.</a:t>
            </a:r>
          </a:p>
        </p:txBody>
      </p:sp>
    </p:spTree>
    <p:extLst>
      <p:ext uri="{BB962C8B-B14F-4D97-AF65-F5344CB8AC3E}">
        <p14:creationId xmlns:p14="http://schemas.microsoft.com/office/powerpoint/2010/main" val="3377408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42" y="846823"/>
            <a:ext cx="4715262" cy="2963143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1128584" y="4283676"/>
            <a:ext cx="68403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dirty="0"/>
              <a:t>Haitallinen vieraslaji espanjansiruetana on</a:t>
            </a:r>
          </a:p>
          <a:p>
            <a:r>
              <a:rPr lang="fi-FI" sz="3000" dirty="0"/>
              <a:t>todellinen suursyömäri. Se voi syödä oman</a:t>
            </a:r>
          </a:p>
          <a:p>
            <a:r>
              <a:rPr lang="fi-FI" sz="3000" dirty="0"/>
              <a:t>painonsa verran vuorokaudessa.</a:t>
            </a:r>
          </a:p>
        </p:txBody>
      </p:sp>
    </p:spTree>
    <p:extLst>
      <p:ext uri="{BB962C8B-B14F-4D97-AF65-F5344CB8AC3E}">
        <p14:creationId xmlns:p14="http://schemas.microsoft.com/office/powerpoint/2010/main" val="4063801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845" y="571261"/>
            <a:ext cx="6273198" cy="3965806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1124381" y="4633724"/>
            <a:ext cx="74017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 err="1"/>
              <a:t>Aasianrunkojäärä</a:t>
            </a:r>
            <a:r>
              <a:rPr lang="fi-FI" sz="3000" dirty="0"/>
              <a:t> on levinnyt alkuperäiseltä elinalueeltaan Kiinasta pakkausmateriaalien välityksellä. Laji vaurioittaa lehtipuita.</a:t>
            </a:r>
          </a:p>
        </p:txBody>
      </p:sp>
    </p:spTree>
    <p:extLst>
      <p:ext uri="{BB962C8B-B14F-4D97-AF65-F5344CB8AC3E}">
        <p14:creationId xmlns:p14="http://schemas.microsoft.com/office/powerpoint/2010/main" val="3085724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72" y="939113"/>
            <a:ext cx="4411029" cy="500036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5568778" y="853974"/>
            <a:ext cx="264855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Valkokuono-syndroomana tunnettu sienitauti on</a:t>
            </a:r>
          </a:p>
          <a:p>
            <a:r>
              <a:rPr lang="fi-FI" sz="3000" dirty="0"/>
              <a:t>aiheuttanut lepakkojen joukkokuolemia Pohjois-Amerikassa</a:t>
            </a:r>
          </a:p>
          <a:p>
            <a:r>
              <a:rPr lang="fi-FI" sz="3000" dirty="0"/>
              <a:t>vuodesta 2006 alkaen.</a:t>
            </a:r>
          </a:p>
        </p:txBody>
      </p:sp>
    </p:spTree>
    <p:extLst>
      <p:ext uri="{BB962C8B-B14F-4D97-AF65-F5344CB8AC3E}">
        <p14:creationId xmlns:p14="http://schemas.microsoft.com/office/powerpoint/2010/main" val="3568789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72" y="1076776"/>
            <a:ext cx="7232822" cy="4091653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838073" y="463216"/>
            <a:ext cx="62512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b="1" dirty="0">
                <a:solidFill>
                  <a:srgbClr val="00B0F0"/>
                </a:solidFill>
              </a:rPr>
              <a:t>Maapallon monimuotoisuuskeskukset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838073" y="5287553"/>
            <a:ext cx="7410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Monimuotoisuuskeskukset ovat alueita, joiden </a:t>
            </a:r>
            <a:r>
              <a:rPr lang="fi-FI" sz="3000" dirty="0" err="1"/>
              <a:t>biodiversiteetti</a:t>
            </a:r>
            <a:r>
              <a:rPr lang="fi-FI" sz="3000" dirty="0"/>
              <a:t> on poikkeuksellisen runsasta.</a:t>
            </a:r>
          </a:p>
        </p:txBody>
      </p:sp>
    </p:spTree>
    <p:extLst>
      <p:ext uri="{BB962C8B-B14F-4D97-AF65-F5344CB8AC3E}">
        <p14:creationId xmlns:p14="http://schemas.microsoft.com/office/powerpoint/2010/main" val="1475178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655" y="554783"/>
            <a:ext cx="6223771" cy="366465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1025725" y="4364224"/>
            <a:ext cx="73523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Pullonkaulailmiössä jäljelle jääneen populaation perinnölliset ominaisuudet ovat peräisin vain katastrofista selvinneistä muutamista yksilöistä.</a:t>
            </a:r>
          </a:p>
        </p:txBody>
      </p:sp>
    </p:spTree>
    <p:extLst>
      <p:ext uri="{BB962C8B-B14F-4D97-AF65-F5344CB8AC3E}">
        <p14:creationId xmlns:p14="http://schemas.microsoft.com/office/powerpoint/2010/main" val="2768471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309" y="618857"/>
            <a:ext cx="3955498" cy="3745367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741405" y="4364224"/>
            <a:ext cx="7385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Tehotuotetun karjan keskuudessa virusten leviäminen on helppoa, sillä yksilöillä on ahtaat tilat ja eläinten perinnöllinen monimuotoisuus on niukkaa.</a:t>
            </a:r>
          </a:p>
        </p:txBody>
      </p:sp>
    </p:spTree>
    <p:extLst>
      <p:ext uri="{BB962C8B-B14F-4D97-AF65-F5344CB8AC3E}">
        <p14:creationId xmlns:p14="http://schemas.microsoft.com/office/powerpoint/2010/main" val="2066410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72" y="554784"/>
            <a:ext cx="5688312" cy="3776277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860770" y="4364224"/>
            <a:ext cx="7290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Villieläintoreilla eläimet ovat usein heikko-kuntoisia ja ahtaissa tiloissa. Ihmiset liikkuvat eläinten lähistöllä, jolloin virusten siirtyminen eläimestä ihmiseen on helppoa.</a:t>
            </a:r>
          </a:p>
        </p:txBody>
      </p:sp>
    </p:spTree>
    <p:extLst>
      <p:ext uri="{BB962C8B-B14F-4D97-AF65-F5344CB8AC3E}">
        <p14:creationId xmlns:p14="http://schemas.microsoft.com/office/powerpoint/2010/main" val="632275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Kpl 13 </a:t>
            </a:r>
            <a:r>
              <a:rPr lang="fi-FI" b="1" dirty="0">
                <a:solidFill>
                  <a:srgbClr val="FF0000"/>
                </a:solidFill>
              </a:rPr>
              <a:t>Luontokato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8650" y="1471613"/>
            <a:ext cx="7886700" cy="4705350"/>
          </a:xfrm>
        </p:spPr>
        <p:txBody>
          <a:bodyPr/>
          <a:lstStyle/>
          <a:p>
            <a:r>
              <a:rPr lang="fi-FI" dirty="0"/>
              <a:t>13.1. </a:t>
            </a:r>
            <a:r>
              <a:rPr lang="fi-FI" dirty="0">
                <a:solidFill>
                  <a:srgbClr val="FF0000"/>
                </a:solidFill>
              </a:rPr>
              <a:t>Ekosysteemien </a:t>
            </a:r>
            <a:r>
              <a:rPr lang="fi-FI" dirty="0"/>
              <a:t>häviäminen:</a:t>
            </a:r>
          </a:p>
          <a:p>
            <a:endParaRPr lang="fi-FI" dirty="0"/>
          </a:p>
          <a:p>
            <a:r>
              <a:rPr lang="fi-FI" dirty="0"/>
              <a:t>13.2. </a:t>
            </a:r>
            <a:r>
              <a:rPr lang="fi-FI" dirty="0">
                <a:solidFill>
                  <a:srgbClr val="FF0000"/>
                </a:solidFill>
              </a:rPr>
              <a:t>Lajiston väheneminen</a:t>
            </a:r>
            <a:r>
              <a:rPr lang="fi-FI" dirty="0"/>
              <a:t>, sukupuutot:</a:t>
            </a:r>
          </a:p>
          <a:p>
            <a:endParaRPr lang="fi-FI" dirty="0"/>
          </a:p>
          <a:p>
            <a:r>
              <a:rPr lang="fi-FI" dirty="0"/>
              <a:t>13.3. Vieraslajit</a:t>
            </a:r>
          </a:p>
          <a:p>
            <a:pPr lvl="1"/>
            <a:r>
              <a:rPr lang="fi-FI" dirty="0">
                <a:solidFill>
                  <a:srgbClr val="FF0000"/>
                </a:solidFill>
              </a:rPr>
              <a:t>vieraslaji =</a:t>
            </a:r>
          </a:p>
          <a:p>
            <a:pPr lvl="1"/>
            <a:r>
              <a:rPr lang="fi-FI" dirty="0">
                <a:solidFill>
                  <a:srgbClr val="FF0000"/>
                </a:solidFill>
              </a:rPr>
              <a:t>tulokaslaji =</a:t>
            </a:r>
          </a:p>
          <a:p>
            <a:r>
              <a:rPr lang="fi-FI" dirty="0"/>
              <a:t>13.4. Monimuotoisuuskeskukset:</a:t>
            </a:r>
          </a:p>
          <a:p>
            <a:r>
              <a:rPr lang="fi-FI" dirty="0"/>
              <a:t>13.5. </a:t>
            </a:r>
            <a:r>
              <a:rPr lang="fi-FI" dirty="0">
                <a:solidFill>
                  <a:srgbClr val="FF0000"/>
                </a:solidFill>
              </a:rPr>
              <a:t>Kapeneva perinnöllinen monimuotoisuus</a:t>
            </a:r>
            <a:r>
              <a:rPr lang="fi-FI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938068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83" y="1292539"/>
            <a:ext cx="7304945" cy="390054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78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8" y="1644873"/>
            <a:ext cx="7245210" cy="330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81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3" y="691849"/>
            <a:ext cx="7411545" cy="487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07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41" y="1427994"/>
            <a:ext cx="7528085" cy="3473519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68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EA92B4-3F0C-F6FA-F9F0-7761094BC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Tietolähteitä: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3D3332D-BB78-4E4C-DE84-8CA029EAB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i-F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Vieraslajit Suomessa: </a:t>
            </a:r>
            <a:r>
              <a:rPr lang="fi-FI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Vieraslajit.fi</a:t>
            </a:r>
            <a:endParaRPr lang="fi-F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Tulokas- ja vieraslajeista Suomessa: </a:t>
            </a:r>
            <a:r>
              <a:rPr lang="fi-FI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Ymparisto.fi</a:t>
            </a:r>
            <a:endParaRPr lang="fi-F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Suomen uhanalaiset lajit: </a:t>
            </a:r>
            <a:r>
              <a:rPr lang="fi-FI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Punainen kirja</a:t>
            </a:r>
            <a:endParaRPr lang="fi-F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800" kern="100" dirty="0">
                <a:solidFill>
                  <a:srgbClr val="0E0E0F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elinympäristövaatimukset, levinneisyysalue, uhanalaisuusluokitus, uhanalaisuuteen johtaneet syyt, lajin hyväksi tehdyt suojelutoimet ja arvio lajin tulevaisuudesta</a:t>
            </a:r>
            <a:endParaRPr lang="fi-F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Maailman uhanalaiset lajit: </a:t>
            </a:r>
            <a:r>
              <a:rPr lang="fi-FI" sz="1800" u="sng" kern="100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Kv.luonnonsuojeluliiton</a:t>
            </a:r>
            <a:r>
              <a:rPr lang="fi-FI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punainen kirja</a:t>
            </a:r>
            <a:endParaRPr lang="fi-F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98682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72" y="554784"/>
            <a:ext cx="6536809" cy="360601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836057" y="4160796"/>
            <a:ext cx="7290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Kaadetun sademetsän alueelta maaperän ravinteet huuhtoutuvat sadeveden mukana pois ja rankkasateiden jälkeen maaperä kovettuu kivikovaksi </a:t>
            </a:r>
            <a:r>
              <a:rPr lang="fi-FI" sz="3000" dirty="0" err="1"/>
              <a:t>lateriitiksi</a:t>
            </a:r>
            <a:r>
              <a:rPr lang="fi-FI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9834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6" y="1049053"/>
            <a:ext cx="7290656" cy="466011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64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54784"/>
            <a:ext cx="7249297" cy="4338709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782595" y="4893493"/>
            <a:ext cx="75458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Suurin osa tonnikalalajeista on uhanalaisia. Suomessa myytävistä tonnikalasäilykkeistä suurin osa on </a:t>
            </a:r>
            <a:r>
              <a:rPr lang="fi-FI" sz="3000" dirty="0" err="1"/>
              <a:t>boniittia</a:t>
            </a:r>
            <a:r>
              <a:rPr lang="fi-FI" sz="3000" dirty="0"/>
              <a:t>, joka ei ole uhanalainen.</a:t>
            </a:r>
          </a:p>
        </p:txBody>
      </p:sp>
    </p:spTree>
    <p:extLst>
      <p:ext uri="{BB962C8B-B14F-4D97-AF65-F5344CB8AC3E}">
        <p14:creationId xmlns:p14="http://schemas.microsoft.com/office/powerpoint/2010/main" val="2521264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DDA6DD03B9A054F8B655B9E1FA8982C" ma:contentTypeVersion="34" ma:contentTypeDescription="Luo uusi asiakirja." ma:contentTypeScope="" ma:versionID="1034210e044fc9629564ea5238559514">
  <xsd:schema xmlns:xsd="http://www.w3.org/2001/XMLSchema" xmlns:xs="http://www.w3.org/2001/XMLSchema" xmlns:p="http://schemas.microsoft.com/office/2006/metadata/properties" xmlns:ns3="dcb1a8c2-d381-48db-9f0f-970d1d80f202" xmlns:ns4="3efb82f1-f87d-4fe1-886b-811809992bda" targetNamespace="http://schemas.microsoft.com/office/2006/metadata/properties" ma:root="true" ma:fieldsID="ed3b3dbadd03f75d24dd0d0cf87d11d0" ns3:_="" ns4:_="">
    <xsd:import namespace="dcb1a8c2-d381-48db-9f0f-970d1d80f202"/>
    <xsd:import namespace="3efb82f1-f87d-4fe1-886b-811809992bd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CultureName" minOccurs="0"/>
                <xsd:element ref="ns4:Has_Teacher_Only_SectionGroup" minOccurs="0"/>
                <xsd:element ref="ns4:Is_Collaboration_Space_Locked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TeamsChannelId" minOccurs="0"/>
                <xsd:element ref="ns4:Math_Settings" minOccurs="0"/>
                <xsd:element ref="ns4:Templates" minOccurs="0"/>
                <xsd:element ref="ns4:Distribution_Groups" minOccurs="0"/>
                <xsd:element ref="ns4:LMS_Mappings" minOccurs="0"/>
                <xsd:element ref="ns4:Self_Registration_Enabled0" minOccurs="0"/>
                <xsd:element ref="ns4:IsNotebookLocked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1a8c2-d381-48db-9f0f-970d1d80f20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Jakamisvihjeen hajautus" ma:internalName="SharingHintHash" ma:readOnly="true">
      <xsd:simpleType>
        <xsd:restriction base="dms:Text"/>
      </xsd:simpleType>
    </xsd:element>
    <xsd:element name="SharedWithDetails" ma:index="10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fb82f1-f87d-4fe1-886b-811809992bda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dexed="tru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5" nillable="true" ma:displayName="App Version" ma:internalName="AppVersion">
      <xsd:simpleType>
        <xsd:restriction base="dms:Text"/>
      </xsd:simpleType>
    </xsd:element>
    <xsd:element name="Teachers" ma:index="1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9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0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1" nillable="true" ma:displayName="Self_Registration_Enabled" ma:internalName="Self_Registration_Enabled">
      <xsd:simpleType>
        <xsd:restriction base="dms:Boolean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7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8" nillable="true" ma:displayName="MediaServiceAutoTags" ma:internalName="MediaServiceAutoTags" ma:readOnly="true">
      <xsd:simpleType>
        <xsd:restriction base="dms:Text"/>
      </xsd:simpleType>
    </xsd:element>
    <xsd:element name="MediaServiceOCR" ma:index="2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2" nillable="true" ma:displayName="Location" ma:internalName="MediaServiceLocation" ma:readOnly="true">
      <xsd:simpleType>
        <xsd:restriction base="dms:Text"/>
      </xsd:simpleType>
    </xsd:element>
    <xsd:element name="TeamsChannelId" ma:index="33" nillable="true" ma:displayName="Teams Channel Id" ma:internalName="TeamsChannelId">
      <xsd:simpleType>
        <xsd:restriction base="dms:Text"/>
      </xsd:simpleType>
    </xsd:element>
    <xsd:element name="Math_Settings" ma:index="34" nillable="true" ma:displayName="Math Settings" ma:internalName="Math_Settings">
      <xsd:simpleType>
        <xsd:restriction base="dms:Text"/>
      </xsd:simpleType>
    </xsd:element>
    <xsd:element name="Templates" ma:index="35" nillable="true" ma:displayName="Templates" ma:internalName="Templates">
      <xsd:simpleType>
        <xsd:restriction base="dms:Note">
          <xsd:maxLength value="255"/>
        </xsd:restriction>
      </xsd:simpleType>
    </xsd:element>
    <xsd:element name="Distribution_Groups" ma:index="36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7" nillable="true" ma:displayName="LMS Mappings" ma:internalName="LMS_Mappings">
      <xsd:simpleType>
        <xsd:restriction base="dms:Note">
          <xsd:maxLength value="255"/>
        </xsd:restriction>
      </xsd:simpleType>
    </xsd:element>
    <xsd:element name="Self_Registration_Enabled0" ma:index="38" nillable="true" ma:displayName="Self Registration Enabled" ma:internalName="Self_Registration_Enabled0">
      <xsd:simpleType>
        <xsd:restriction base="dms:Boolean"/>
      </xsd:simpleType>
    </xsd:element>
    <xsd:element name="IsNotebookLocked" ma:index="39" nillable="true" ma:displayName="Is Notebook Locked" ma:internalName="IsNotebookLocked">
      <xsd:simpleType>
        <xsd:restriction base="dms:Boolean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lf_Registration_Enabled0 xmlns="3efb82f1-f87d-4fe1-886b-811809992bda" xsi:nil="true"/>
    <Student_Groups xmlns="3efb82f1-f87d-4fe1-886b-811809992bda">
      <UserInfo>
        <DisplayName/>
        <AccountId xsi:nil="true"/>
        <AccountType/>
      </UserInfo>
    </Student_Groups>
    <AppVersion xmlns="3efb82f1-f87d-4fe1-886b-811809992bda" xsi:nil="true"/>
    <DefaultSectionNames xmlns="3efb82f1-f87d-4fe1-886b-811809992bda" xsi:nil="true"/>
    <Math_Settings xmlns="3efb82f1-f87d-4fe1-886b-811809992bda" xsi:nil="true"/>
    <NotebookType xmlns="3efb82f1-f87d-4fe1-886b-811809992bda" xsi:nil="true"/>
    <Students xmlns="3efb82f1-f87d-4fe1-886b-811809992bda">
      <UserInfo>
        <DisplayName/>
        <AccountId xsi:nil="true"/>
        <AccountType/>
      </UserInfo>
    </Students>
    <Is_Collaboration_Space_Locked xmlns="3efb82f1-f87d-4fe1-886b-811809992bda" xsi:nil="true"/>
    <Has_Teacher_Only_SectionGroup xmlns="3efb82f1-f87d-4fe1-886b-811809992bda" xsi:nil="true"/>
    <FolderType xmlns="3efb82f1-f87d-4fe1-886b-811809992bda" xsi:nil="true"/>
    <Owner xmlns="3efb82f1-f87d-4fe1-886b-811809992bda">
      <UserInfo>
        <DisplayName/>
        <AccountId xsi:nil="true"/>
        <AccountType/>
      </UserInfo>
    </Owner>
    <Invited_Teachers xmlns="3efb82f1-f87d-4fe1-886b-811809992bda" xsi:nil="true"/>
    <Invited_Students xmlns="3efb82f1-f87d-4fe1-886b-811809992bda" xsi:nil="true"/>
    <TeamsChannelId xmlns="3efb82f1-f87d-4fe1-886b-811809992bda" xsi:nil="true"/>
    <IsNotebookLocked xmlns="3efb82f1-f87d-4fe1-886b-811809992bda" xsi:nil="true"/>
    <Templates xmlns="3efb82f1-f87d-4fe1-886b-811809992bda" xsi:nil="true"/>
    <Teachers xmlns="3efb82f1-f87d-4fe1-886b-811809992bda">
      <UserInfo>
        <DisplayName/>
        <AccountId xsi:nil="true"/>
        <AccountType/>
      </UserInfo>
    </Teachers>
    <Self_Registration_Enabled xmlns="3efb82f1-f87d-4fe1-886b-811809992bda" xsi:nil="true"/>
    <CultureName xmlns="3efb82f1-f87d-4fe1-886b-811809992bda" xsi:nil="true"/>
    <Distribution_Groups xmlns="3efb82f1-f87d-4fe1-886b-811809992bda" xsi:nil="true"/>
    <LMS_Mappings xmlns="3efb82f1-f87d-4fe1-886b-811809992bda" xsi:nil="true"/>
  </documentManagement>
</p:properties>
</file>

<file path=customXml/itemProps1.xml><?xml version="1.0" encoding="utf-8"?>
<ds:datastoreItem xmlns:ds="http://schemas.openxmlformats.org/officeDocument/2006/customXml" ds:itemID="{1B8320DF-EB49-4236-9E3B-E9505DD21B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1F6533-BE1B-4DC8-85B3-4D737CA90E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b1a8c2-d381-48db-9f0f-970d1d80f202"/>
    <ds:schemaRef ds:uri="3efb82f1-f87d-4fe1-886b-811809992b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A9CD19-9D77-4D24-9441-A7F8B7754AF2}">
  <ds:schemaRefs>
    <ds:schemaRef ds:uri="http://schemas.microsoft.com/office/2006/metadata/properties"/>
    <ds:schemaRef ds:uri="http://schemas.microsoft.com/office/infopath/2007/PartnerControls"/>
    <ds:schemaRef ds:uri="dcb1a8c2-d381-48db-9f0f-970d1d80f202"/>
    <ds:schemaRef ds:uri="http://purl.org/dc/terms/"/>
    <ds:schemaRef ds:uri="3efb82f1-f87d-4fe1-886b-811809992bda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520</TotalTime>
  <Words>291</Words>
  <Application>Microsoft Office PowerPoint</Application>
  <PresentationFormat>Näytössä katseltava diaesitys (4:3)</PresentationFormat>
  <Paragraphs>39</Paragraphs>
  <Slides>20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Open Sans</vt:lpstr>
      <vt:lpstr>Office-teema</vt:lpstr>
      <vt:lpstr>PowerPoint-esitys</vt:lpstr>
      <vt:lpstr>Kpl 13 Luontokato</vt:lpstr>
      <vt:lpstr>PowerPoint-esitys</vt:lpstr>
      <vt:lpstr>PowerPoint-esitys</vt:lpstr>
      <vt:lpstr>PowerPoint-esitys</vt:lpstr>
      <vt:lpstr>Tietolähteitä: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Jari Kolehmainen</dc:creator>
  <cp:lastModifiedBy>Helisvaara Juha</cp:lastModifiedBy>
  <cp:revision>59</cp:revision>
  <dcterms:created xsi:type="dcterms:W3CDTF">2020-10-16T11:07:14Z</dcterms:created>
  <dcterms:modified xsi:type="dcterms:W3CDTF">2023-09-11T09:58:32Z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0x0101002DDA6DD03B9A054F8B655B9E1FA8982C</vt:lpwstr>
  </property>
</Properties>
</file>