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7" r:id="rId5"/>
    <p:sldId id="257" r:id="rId6"/>
    <p:sldId id="278" r:id="rId7"/>
    <p:sldId id="276" r:id="rId8"/>
    <p:sldId id="268" r:id="rId9"/>
    <p:sldId id="273" r:id="rId10"/>
    <p:sldId id="274" r:id="rId11"/>
    <p:sldId id="271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1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6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6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8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9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1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81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5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0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14C-3C18-4E16-969A-BB0D3DA14EC7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0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EA0D8-4E89-E1E8-EF21-F8B101A1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happamuus?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ED271A-E3E4-1408-A8C6-9AD55E7C4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positiivisten vetyionien aktiivisuus liuoksessa (H</a:t>
            </a:r>
            <a:r>
              <a:rPr lang="fi-FI" baseline="30000" dirty="0"/>
              <a:t>+</a:t>
            </a:r>
            <a:r>
              <a:rPr lang="fi-FI" dirty="0"/>
              <a:t>)</a:t>
            </a:r>
          </a:p>
          <a:p>
            <a:r>
              <a:rPr lang="fi-FI" dirty="0" err="1"/>
              <a:t>oksoniumionien</a:t>
            </a:r>
            <a:r>
              <a:rPr lang="fi-FI" dirty="0"/>
              <a:t> (H</a:t>
            </a:r>
            <a:r>
              <a:rPr lang="fi-FI" baseline="-25000" dirty="0"/>
              <a:t>3</a:t>
            </a:r>
            <a:r>
              <a:rPr lang="fi-FI" dirty="0"/>
              <a:t>O</a:t>
            </a:r>
            <a:r>
              <a:rPr lang="fi-FI" baseline="30000" dirty="0"/>
              <a:t>+</a:t>
            </a:r>
            <a:r>
              <a:rPr lang="fi-FI" dirty="0"/>
              <a:t>) määrä (happamassa paljon = käänteinen konsentraatio)</a:t>
            </a:r>
          </a:p>
          <a:p>
            <a:r>
              <a:rPr lang="fi-FI" dirty="0"/>
              <a:t>pH alle 7 = hapan liuos (maaperä)</a:t>
            </a:r>
          </a:p>
          <a:p>
            <a:r>
              <a:rPr lang="fi-FI" dirty="0"/>
              <a:t>pH 7 = neutraali</a:t>
            </a:r>
          </a:p>
          <a:p>
            <a:r>
              <a:rPr lang="fi-FI" dirty="0"/>
              <a:t>pH yli 8 = emäksinen</a:t>
            </a:r>
          </a:p>
        </p:txBody>
      </p:sp>
    </p:spTree>
    <p:extLst>
      <p:ext uri="{BB962C8B-B14F-4D97-AF65-F5344CB8AC3E}">
        <p14:creationId xmlns:p14="http://schemas.microsoft.com/office/powerpoint/2010/main" val="44190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951"/>
            <a:ext cx="9144000" cy="6194097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06" y="6301984"/>
            <a:ext cx="926694" cy="5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66FFD-E2D9-B827-953D-9E3AE4CC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11 </a:t>
            </a:r>
            <a:r>
              <a:rPr lang="fi-FI" b="1" dirty="0"/>
              <a:t>Happamoituminen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62E654-B7F1-9556-7278-873AD653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Hyviä kysymyksiä (n. 20 kpl):</a:t>
            </a:r>
          </a:p>
          <a:p>
            <a:endParaRPr lang="fi-FI" dirty="0"/>
          </a:p>
          <a:p>
            <a:r>
              <a:rPr lang="fi-FI" b="1" dirty="0"/>
              <a:t>A.</a:t>
            </a:r>
            <a:r>
              <a:rPr lang="fi-FI" dirty="0"/>
              <a:t> </a:t>
            </a:r>
            <a:r>
              <a:rPr lang="fi-FI" b="1" dirty="0"/>
              <a:t>Kysymyksiä, joihin pitkä vastaus</a:t>
            </a:r>
            <a:r>
              <a:rPr lang="fi-FI" dirty="0"/>
              <a:t>: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endParaRPr lang="fi-FI" dirty="0"/>
          </a:p>
          <a:p>
            <a:r>
              <a:rPr lang="fi-FI" b="1" dirty="0"/>
              <a:t>B. Kysymyksiä, joihin lyhyt  vastaus</a:t>
            </a:r>
            <a:r>
              <a:rPr lang="fi-FI" dirty="0"/>
              <a:t>:</a:t>
            </a:r>
          </a:p>
          <a:p>
            <a:r>
              <a:rPr lang="fi-FI" dirty="0"/>
              <a:t>Mitä on (maaperän/liuoksen) happamuus?</a:t>
            </a:r>
          </a:p>
          <a:p>
            <a:r>
              <a:rPr lang="fi-FI" dirty="0"/>
              <a:t>Miten maaperän happamuus vaikuttaa tuottajien kasvuun/perustuotantoon</a:t>
            </a:r>
            <a:r>
              <a:rPr lang="fi-FI"/>
              <a:t>, kuluttajiin?</a:t>
            </a:r>
            <a:endParaRPr lang="fi-FI" dirty="0"/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745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11 </a:t>
            </a:r>
            <a:r>
              <a:rPr lang="fi-FI" b="1" dirty="0">
                <a:solidFill>
                  <a:srgbClr val="FF0000"/>
                </a:solidFill>
              </a:rPr>
              <a:t>Happamoituminen</a:t>
            </a:r>
            <a:r>
              <a:rPr lang="fi-FI" dirty="0"/>
              <a:t> (oma jäsentely)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11.1. </a:t>
            </a:r>
            <a:r>
              <a:rPr lang="fi-FI" dirty="0">
                <a:solidFill>
                  <a:srgbClr val="FF0000"/>
                </a:solidFill>
              </a:rPr>
              <a:t>Syyt:</a:t>
            </a:r>
          </a:p>
          <a:p>
            <a:endParaRPr lang="fi-FI" dirty="0"/>
          </a:p>
          <a:p>
            <a:r>
              <a:rPr lang="fi-FI" dirty="0"/>
              <a:t>11.2. </a:t>
            </a:r>
            <a:r>
              <a:rPr lang="fi-FI" dirty="0">
                <a:solidFill>
                  <a:srgbClr val="FF0000"/>
                </a:solidFill>
              </a:rPr>
              <a:t>Vaikutukset/seuraukset: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maaekosysteemeihin: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vesiekosysteemeihin:</a:t>
            </a:r>
          </a:p>
          <a:p>
            <a:endParaRPr lang="fi-FI" dirty="0"/>
          </a:p>
          <a:p>
            <a:r>
              <a:rPr lang="fi-FI" dirty="0"/>
              <a:t>11.3. </a:t>
            </a:r>
            <a:r>
              <a:rPr lang="fi-FI" dirty="0">
                <a:solidFill>
                  <a:srgbClr val="FF0000"/>
                </a:solidFill>
              </a:rPr>
              <a:t>Torjuntakeinot: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10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71" y="510039"/>
            <a:ext cx="4604952" cy="574452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5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9" y="1019300"/>
            <a:ext cx="7625881" cy="433529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" y="1013862"/>
            <a:ext cx="7554097" cy="42898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6" y="638104"/>
            <a:ext cx="7229535" cy="342314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551" y="6303216"/>
            <a:ext cx="926672" cy="554784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731524" y="4364224"/>
            <a:ext cx="7776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/>
              <a:t>Jos kriittinen kuormitus ei ylity, happamoittavien päästöjen määrä on niin vähäinen, etteivät ne aiheuta pitkäaikaisessakaan altistuksessa eliöille pysyviä vaurioita.</a:t>
            </a:r>
          </a:p>
        </p:txBody>
      </p:sp>
    </p:spTree>
    <p:extLst>
      <p:ext uri="{BB962C8B-B14F-4D97-AF65-F5344CB8AC3E}">
        <p14:creationId xmlns:p14="http://schemas.microsoft.com/office/powerpoint/2010/main" val="424245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0 xmlns="3efb82f1-f87d-4fe1-886b-811809992bda" xsi:nil="true"/>
    <Student_Groups xmlns="3efb82f1-f87d-4fe1-886b-811809992bda">
      <UserInfo>
        <DisplayName/>
        <AccountId xsi:nil="true"/>
        <AccountType/>
      </UserInfo>
    </Student_Groups>
    <AppVersion xmlns="3efb82f1-f87d-4fe1-886b-811809992bda" xsi:nil="true"/>
    <DefaultSectionNames xmlns="3efb82f1-f87d-4fe1-886b-811809992bda" xsi:nil="true"/>
    <Math_Settings xmlns="3efb82f1-f87d-4fe1-886b-811809992bda" xsi:nil="true"/>
    <NotebookType xmlns="3efb82f1-f87d-4fe1-886b-811809992bda" xsi:nil="true"/>
    <Students xmlns="3efb82f1-f87d-4fe1-886b-811809992bda">
      <UserInfo>
        <DisplayName/>
        <AccountId xsi:nil="true"/>
        <AccountType/>
      </UserInfo>
    </Students>
    <Is_Collaboration_Space_Locked xmlns="3efb82f1-f87d-4fe1-886b-811809992bda" xsi:nil="true"/>
    <Has_Teacher_Only_SectionGroup xmlns="3efb82f1-f87d-4fe1-886b-811809992bda" xsi:nil="true"/>
    <FolderType xmlns="3efb82f1-f87d-4fe1-886b-811809992bda" xsi:nil="true"/>
    <Owner xmlns="3efb82f1-f87d-4fe1-886b-811809992bda">
      <UserInfo>
        <DisplayName/>
        <AccountId xsi:nil="true"/>
        <AccountType/>
      </UserInfo>
    </Owner>
    <Invited_Teachers xmlns="3efb82f1-f87d-4fe1-886b-811809992bda" xsi:nil="true"/>
    <Invited_Students xmlns="3efb82f1-f87d-4fe1-886b-811809992bda" xsi:nil="true"/>
    <TeamsChannelId xmlns="3efb82f1-f87d-4fe1-886b-811809992bda" xsi:nil="true"/>
    <IsNotebookLocked xmlns="3efb82f1-f87d-4fe1-886b-811809992bda" xsi:nil="true"/>
    <Templates xmlns="3efb82f1-f87d-4fe1-886b-811809992bda" xsi:nil="true"/>
    <Teachers xmlns="3efb82f1-f87d-4fe1-886b-811809992bda">
      <UserInfo>
        <DisplayName/>
        <AccountId xsi:nil="true"/>
        <AccountType/>
      </UserInfo>
    </Teachers>
    <Self_Registration_Enabled xmlns="3efb82f1-f87d-4fe1-886b-811809992bda" xsi:nil="true"/>
    <CultureName xmlns="3efb82f1-f87d-4fe1-886b-811809992bda" xsi:nil="true"/>
    <Distribution_Groups xmlns="3efb82f1-f87d-4fe1-886b-811809992bda" xsi:nil="true"/>
    <LMS_Mappings xmlns="3efb82f1-f87d-4fe1-886b-811809992b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DA6DD03B9A054F8B655B9E1FA8982C" ma:contentTypeVersion="34" ma:contentTypeDescription="Luo uusi asiakirja." ma:contentTypeScope="" ma:versionID="1034210e044fc9629564ea5238559514">
  <xsd:schema xmlns:xsd="http://www.w3.org/2001/XMLSchema" xmlns:xs="http://www.w3.org/2001/XMLSchema" xmlns:p="http://schemas.microsoft.com/office/2006/metadata/properties" xmlns:ns3="dcb1a8c2-d381-48db-9f0f-970d1d80f202" xmlns:ns4="3efb82f1-f87d-4fe1-886b-811809992bda" targetNamespace="http://schemas.microsoft.com/office/2006/metadata/properties" ma:root="true" ma:fieldsID="ed3b3dbadd03f75d24dd0d0cf87d11d0" ns3:_="" ns4:_="">
    <xsd:import namespace="dcb1a8c2-d381-48db-9f0f-970d1d80f202"/>
    <xsd:import namespace="3efb82f1-f87d-4fe1-886b-811809992bd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1a8c2-d381-48db-9f0f-970d1d80f2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b82f1-f87d-4fe1-886b-811809992bd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Templates" ma:index="35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8" nillable="true" ma:displayName="Self Registration Enabled" ma:internalName="Self_Registration_Enabled0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DB6651-067A-472B-B0CC-4EDBFB7438A3}">
  <ds:schemaRefs>
    <ds:schemaRef ds:uri="http://schemas.microsoft.com/office/2006/documentManagement/types"/>
    <ds:schemaRef ds:uri="http://schemas.microsoft.com/office/infopath/2007/PartnerControls"/>
    <ds:schemaRef ds:uri="dcb1a8c2-d381-48db-9f0f-970d1d80f202"/>
    <ds:schemaRef ds:uri="http://purl.org/dc/elements/1.1/"/>
    <ds:schemaRef ds:uri="http://schemas.microsoft.com/office/2006/metadata/properties"/>
    <ds:schemaRef ds:uri="3efb82f1-f87d-4fe1-886b-811809992bd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D80B0C-01E3-464F-80F1-0B8CB646E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b1a8c2-d381-48db-9f0f-970d1d80f202"/>
    <ds:schemaRef ds:uri="3efb82f1-f87d-4fe1-886b-811809992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F0D8D-97C4-409F-AE34-C55B9D2D87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138</Words>
  <Application>Microsoft Office PowerPoint</Application>
  <PresentationFormat>Näytössä katseltava diaesitys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Mitä on happamuus?</vt:lpstr>
      <vt:lpstr>PowerPoint-esitys</vt:lpstr>
      <vt:lpstr>11 Happamoituminen</vt:lpstr>
      <vt:lpstr>Kpl 11 Happamoituminen (oma jäsentely)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Helisvaara Juha</cp:lastModifiedBy>
  <cp:revision>56</cp:revision>
  <dcterms:created xsi:type="dcterms:W3CDTF">2020-10-16T11:07:14Z</dcterms:created>
  <dcterms:modified xsi:type="dcterms:W3CDTF">2023-09-07T07:33:48Z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0x0101002DDA6DD03B9A054F8B655B9E1FA8982C</vt:lpwstr>
  </property>
</Properties>
</file>