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63" r:id="rId6"/>
    <p:sldId id="270" r:id="rId7"/>
    <p:sldId id="268" r:id="rId8"/>
    <p:sldId id="261" r:id="rId9"/>
    <p:sldId id="269" r:id="rId10"/>
    <p:sldId id="264" r:id="rId11"/>
    <p:sldId id="265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32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66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70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61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034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08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07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36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94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46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66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D8BF-570C-4AB0-BBF0-412B6D56CC3A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740C-7A87-48B0-9B8D-62D8FEA6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4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EB26B-EE90-6408-676F-7D4DD697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Luku 9: Monimuotoisuuden tasot ja eliökunnan luokittelun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AE3102-E749-779A-C9FE-0E5812F2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378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044146" y="1394769"/>
            <a:ext cx="72595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/>
              <a:t>BIODIVERSITEETTI</a:t>
            </a:r>
            <a:endParaRPr lang="fi-FI" sz="3000" dirty="0"/>
          </a:p>
          <a:p>
            <a:r>
              <a:rPr lang="fi-FI" sz="3000" dirty="0"/>
              <a:t>= biologinen monimuotoisuus:</a:t>
            </a:r>
          </a:p>
          <a:p>
            <a:endParaRPr lang="fi-FI" sz="3000" dirty="0"/>
          </a:p>
          <a:p>
            <a:pPr marL="257175" indent="-257175">
              <a:buAutoNum type="arabicPeriod"/>
            </a:pPr>
            <a:r>
              <a:rPr lang="fi-FI" sz="3000" dirty="0"/>
              <a:t> </a:t>
            </a:r>
            <a:r>
              <a:rPr lang="fi-FI" sz="3000" u="sng" dirty="0">
                <a:solidFill>
                  <a:srgbClr val="FF0000"/>
                </a:solidFill>
              </a:rPr>
              <a:t>lajinsisäinen</a:t>
            </a:r>
            <a:r>
              <a:rPr lang="fi-FI" sz="3000" dirty="0">
                <a:solidFill>
                  <a:srgbClr val="FF0000"/>
                </a:solidFill>
              </a:rPr>
              <a:t> </a:t>
            </a:r>
            <a:r>
              <a:rPr lang="fi-FI" sz="3000" dirty="0"/>
              <a:t>perinnöllinen muuntelu</a:t>
            </a:r>
          </a:p>
          <a:p>
            <a:pPr marL="257175" indent="-257175">
              <a:buAutoNum type="arabicPeriod"/>
            </a:pPr>
            <a:endParaRPr lang="fi-FI" sz="3000" dirty="0"/>
          </a:p>
          <a:p>
            <a:pPr marL="257175" indent="-257175">
              <a:buAutoNum type="arabicPeriod"/>
            </a:pPr>
            <a:r>
              <a:rPr lang="fi-FI" sz="3000" dirty="0"/>
              <a:t> erilaisten </a:t>
            </a:r>
            <a:r>
              <a:rPr lang="fi-FI" sz="3000" u="sng" dirty="0">
                <a:solidFill>
                  <a:srgbClr val="FF0000"/>
                </a:solidFill>
              </a:rPr>
              <a:t>lajien</a:t>
            </a:r>
            <a:r>
              <a:rPr lang="fi-FI" sz="3000" u="sng" dirty="0"/>
              <a:t> </a:t>
            </a:r>
            <a:r>
              <a:rPr lang="fi-FI" sz="3000" dirty="0"/>
              <a:t>runsaus</a:t>
            </a:r>
          </a:p>
          <a:p>
            <a:r>
              <a:rPr lang="fi-FI" sz="3000" dirty="0"/>
              <a:t>(ks. esim. laji.fi, otokkatieto.fi, Pinkka.fi)</a:t>
            </a:r>
          </a:p>
          <a:p>
            <a:pPr marL="257175" indent="-257175">
              <a:buAutoNum type="arabicPeriod"/>
            </a:pPr>
            <a:endParaRPr lang="fi-FI" sz="3000" dirty="0"/>
          </a:p>
          <a:p>
            <a:r>
              <a:rPr lang="fi-FI" sz="3000" dirty="0"/>
              <a:t>3. erilaisten </a:t>
            </a:r>
            <a:r>
              <a:rPr lang="fi-FI" sz="3000" u="sng" dirty="0">
                <a:solidFill>
                  <a:srgbClr val="FF0000"/>
                </a:solidFill>
              </a:rPr>
              <a:t>elinympäristöjen</a:t>
            </a:r>
            <a:r>
              <a:rPr lang="fi-FI" sz="3000" dirty="0">
                <a:solidFill>
                  <a:srgbClr val="FF0000"/>
                </a:solidFill>
              </a:rPr>
              <a:t> </a:t>
            </a:r>
            <a:r>
              <a:rPr lang="fi-FI" sz="3000" dirty="0"/>
              <a:t>runsaus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C0E6FA-7CCA-13FE-3BB7-9F032AEA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Omat esimerkit monimuotoisuudesta</a:t>
            </a:r>
            <a:r>
              <a:rPr lang="fi-FI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F78D82-3BF8-A3AC-586D-DE8EEB245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tarkastelutaso 1 on</a:t>
            </a:r>
          </a:p>
          <a:p>
            <a:pPr lvl="1"/>
            <a:r>
              <a:rPr lang="fi-FI" dirty="0"/>
              <a:t>esimerkki:</a:t>
            </a:r>
          </a:p>
          <a:p>
            <a:endParaRPr lang="fi-FI" dirty="0"/>
          </a:p>
          <a:p>
            <a:r>
              <a:rPr lang="fi-FI" dirty="0"/>
              <a:t>tarkastelutaso 2 on</a:t>
            </a:r>
          </a:p>
          <a:p>
            <a:pPr lvl="1"/>
            <a:r>
              <a:rPr lang="fi-FI" dirty="0"/>
              <a:t>esimerkki: </a:t>
            </a:r>
          </a:p>
          <a:p>
            <a:endParaRPr lang="fi-FI" dirty="0"/>
          </a:p>
          <a:p>
            <a:r>
              <a:rPr lang="fi-FI" dirty="0"/>
              <a:t>tarkastelutaso 3 on</a:t>
            </a:r>
          </a:p>
          <a:p>
            <a:pPr lvl="1"/>
            <a:r>
              <a:rPr lang="fi-FI" dirty="0"/>
              <a:t>esimerkki:</a:t>
            </a:r>
          </a:p>
        </p:txBody>
      </p:sp>
    </p:spTree>
    <p:extLst>
      <p:ext uri="{BB962C8B-B14F-4D97-AF65-F5344CB8AC3E}">
        <p14:creationId xmlns:p14="http://schemas.microsoft.com/office/powerpoint/2010/main" val="182746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9.1.-</a:t>
            </a:r>
            <a:r>
              <a:rPr lang="fi-FI" sz="3600"/>
              <a:t>9.4 </a:t>
            </a:r>
            <a:r>
              <a:rPr lang="fi-FI" sz="3600" b="1">
                <a:solidFill>
                  <a:srgbClr val="FF0000"/>
                </a:solidFill>
              </a:rPr>
              <a:t>Eliökunnan</a:t>
            </a:r>
            <a:r>
              <a:rPr lang="fi-FI" sz="3600"/>
              <a:t> </a:t>
            </a:r>
            <a:r>
              <a:rPr lang="fi-FI" sz="3600" dirty="0"/>
              <a:t>luokittelun perusteita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14463"/>
            <a:ext cx="7886700" cy="476250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Eliökunnan perusjako</a:t>
            </a:r>
            <a:r>
              <a:rPr lang="fi-FI" dirty="0"/>
              <a:t>: </a:t>
            </a:r>
          </a:p>
          <a:p>
            <a:endParaRPr lang="fi-FI" dirty="0"/>
          </a:p>
          <a:p>
            <a:pPr lvl="1"/>
            <a:r>
              <a:rPr lang="fi-FI" dirty="0" err="1">
                <a:solidFill>
                  <a:srgbClr val="FF0000"/>
                </a:solidFill>
              </a:rPr>
              <a:t>Domeenit</a:t>
            </a:r>
            <a:r>
              <a:rPr lang="fi-FI" dirty="0"/>
              <a:t>: </a:t>
            </a:r>
            <a:r>
              <a:rPr lang="fi-FI" dirty="0" err="1"/>
              <a:t>arkeonit</a:t>
            </a:r>
            <a:r>
              <a:rPr lang="fi-FI" dirty="0"/>
              <a:t>, bakteerit, tumalliset </a:t>
            </a:r>
          </a:p>
          <a:p>
            <a:pPr lvl="1"/>
            <a:endParaRPr lang="fi-FI" dirty="0"/>
          </a:p>
          <a:p>
            <a:pPr lvl="1"/>
            <a:r>
              <a:rPr lang="fi-FI" dirty="0" err="1">
                <a:solidFill>
                  <a:srgbClr val="FF0000"/>
                </a:solidFill>
              </a:rPr>
              <a:t>Domeenin</a:t>
            </a:r>
            <a:r>
              <a:rPr lang="fi-FI" dirty="0">
                <a:solidFill>
                  <a:srgbClr val="FF0000"/>
                </a:solidFill>
              </a:rPr>
              <a:t> sisällä: </a:t>
            </a:r>
            <a:r>
              <a:rPr lang="fi-FI" dirty="0"/>
              <a:t>kunta, pääjakso (kasveilla kaari), luokka, lahko, heimo, suku, laji</a:t>
            </a:r>
          </a:p>
          <a:p>
            <a:endParaRPr lang="fi-FI" sz="1800" dirty="0"/>
          </a:p>
          <a:p>
            <a:r>
              <a:rPr lang="fi-FI" b="1" dirty="0">
                <a:solidFill>
                  <a:srgbClr val="FF0000"/>
                </a:solidFill>
              </a:rPr>
              <a:t>Eliölajien</a:t>
            </a:r>
            <a:r>
              <a:rPr lang="fi-FI" dirty="0">
                <a:solidFill>
                  <a:srgbClr val="FF0000"/>
                </a:solidFill>
              </a:rPr>
              <a:t> nimeämisen periaate: Sukunimi lajinimi kursivoituna, esim.</a:t>
            </a:r>
          </a:p>
          <a:p>
            <a:pPr algn="r"/>
            <a:r>
              <a:rPr lang="fi-F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Linnea </a:t>
            </a:r>
            <a:r>
              <a:rPr lang="fi-FI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borealis</a:t>
            </a:r>
            <a:r>
              <a:rPr lang="fi-F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Homo </a:t>
            </a:r>
            <a:r>
              <a:rPr lang="fi-FI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sapiens</a:t>
            </a:r>
            <a:r>
              <a:rPr lang="fi-F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fi-FI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Castor</a:t>
            </a:r>
            <a:r>
              <a:rPr lang="fi-F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fiber</a:t>
            </a:r>
            <a:r>
              <a:rPr lang="fi-F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63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2" y="717980"/>
            <a:ext cx="7630941" cy="352197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9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998EE7-83B4-A5FE-C319-68E61D68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Lajinimiä: suomeksi ja tieteellinen nimi: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3DFD1D-CC68-A748-8CF8-66D75BE3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Laji A:</a:t>
            </a:r>
          </a:p>
          <a:p>
            <a:r>
              <a:rPr lang="fi-FI" dirty="0"/>
              <a:t>- suomeksi:</a:t>
            </a:r>
          </a:p>
          <a:p>
            <a:r>
              <a:rPr lang="fi-FI" dirty="0"/>
              <a:t>- tieteellinen nimi:</a:t>
            </a:r>
          </a:p>
          <a:p>
            <a:endParaRPr lang="fi-FI" dirty="0"/>
          </a:p>
          <a:p>
            <a:r>
              <a:rPr lang="fi-FI" dirty="0"/>
              <a:t>Laji B:</a:t>
            </a:r>
          </a:p>
          <a:p>
            <a:r>
              <a:rPr lang="fi-FI" dirty="0"/>
              <a:t>suomeksi:</a:t>
            </a:r>
          </a:p>
          <a:p>
            <a:r>
              <a:rPr lang="fi-FI" dirty="0"/>
              <a:t>tieteellinen nimi:</a:t>
            </a:r>
          </a:p>
        </p:txBody>
      </p:sp>
    </p:spTree>
    <p:extLst>
      <p:ext uri="{BB962C8B-B14F-4D97-AF65-F5344CB8AC3E}">
        <p14:creationId xmlns:p14="http://schemas.microsoft.com/office/powerpoint/2010/main" val="164324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52" y="528166"/>
            <a:ext cx="4347905" cy="57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93" y="6327602"/>
            <a:ext cx="865707" cy="53039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0" y="1058562"/>
            <a:ext cx="4729692" cy="493034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25" y="2636109"/>
            <a:ext cx="2395268" cy="32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445E43AA17E544BF3234084398B6DA" ma:contentTypeVersion="12" ma:contentTypeDescription="Luo uusi asiakirja." ma:contentTypeScope="" ma:versionID="6931151f85830e605903eba920068296">
  <xsd:schema xmlns:xsd="http://www.w3.org/2001/XMLSchema" xmlns:xs="http://www.w3.org/2001/XMLSchema" xmlns:p="http://schemas.microsoft.com/office/2006/metadata/properties" xmlns:ns2="b6c2cde3-2717-4ff6-a38c-3daa2323faef" xmlns:ns3="188ce216-e63f-4f7a-b5ea-54779d630909" targetNamespace="http://schemas.microsoft.com/office/2006/metadata/properties" ma:root="true" ma:fieldsID="d1b660d057294bfb7c32ad129ef7e648" ns2:_="" ns3:_="">
    <xsd:import namespace="b6c2cde3-2717-4ff6-a38c-3daa2323faef"/>
    <xsd:import namespace="188ce216-e63f-4f7a-b5ea-54779d630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2cde3-2717-4ff6-a38c-3daa2323f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ce216-e63f-4f7a-b5ea-54779d630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BF4EA-F053-41FF-BB68-29A2306AB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2cde3-2717-4ff6-a38c-3daa2323faef"/>
    <ds:schemaRef ds:uri="188ce216-e63f-4f7a-b5ea-54779d630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F9DB1F-3AFF-4B90-A4CC-A9E2049CB153}">
  <ds:schemaRefs>
    <ds:schemaRef ds:uri="http://purl.org/dc/elements/1.1/"/>
    <ds:schemaRef ds:uri="http://schemas.microsoft.com/office/2006/metadata/properties"/>
    <ds:schemaRef ds:uri="188ce216-e63f-4f7a-b5ea-54779d6309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6c2cde3-2717-4ff6-a38c-3daa2323fa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01A611-0DA4-4944-8C68-77FD3CC0C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141</Words>
  <Application>Microsoft Office PowerPoint</Application>
  <PresentationFormat>Näytössä katseltava diaesitys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Luku 9: Monimuotoisuuden tasot ja eliökunnan luokittelun periaatteet</vt:lpstr>
      <vt:lpstr>PowerPoint-esitys</vt:lpstr>
      <vt:lpstr>Omat esimerkit monimuotoisuudesta:</vt:lpstr>
      <vt:lpstr>9.1.-9.4 Eliökunnan luokittelun perusteita</vt:lpstr>
      <vt:lpstr>PowerPoint-esitys</vt:lpstr>
      <vt:lpstr>Lajinimiä: suomeksi ja tieteellinen nimi: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Helisvaara Juha</cp:lastModifiedBy>
  <cp:revision>41</cp:revision>
  <dcterms:created xsi:type="dcterms:W3CDTF">2020-10-19T09:18:11Z</dcterms:created>
  <dcterms:modified xsi:type="dcterms:W3CDTF">2023-03-09T08:35:25Z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0x01010097445E43AA17E544BF3234084398B6DA</vt:lpwstr>
  </property>
</Properties>
</file>