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4" r:id="rId5"/>
    <p:sldId id="273" r:id="rId6"/>
    <p:sldId id="261" r:id="rId7"/>
    <p:sldId id="263" r:id="rId8"/>
    <p:sldId id="262" r:id="rId9"/>
    <p:sldId id="276" r:id="rId10"/>
    <p:sldId id="258" r:id="rId11"/>
    <p:sldId id="272" r:id="rId12"/>
    <p:sldId id="259" r:id="rId13"/>
    <p:sldId id="265" r:id="rId14"/>
    <p:sldId id="266" r:id="rId15"/>
    <p:sldId id="267" r:id="rId16"/>
    <p:sldId id="264" r:id="rId17"/>
    <p:sldId id="270" r:id="rId18"/>
    <p:sldId id="269" r:id="rId19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C1F3-73D7-4EA6-9476-A9EB5B8A3DD3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6B33-3A41-4934-852B-BD815C23E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01564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C1F3-73D7-4EA6-9476-A9EB5B8A3DD3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6B33-3A41-4934-852B-BD815C23E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29135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C1F3-73D7-4EA6-9476-A9EB5B8A3DD3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6B33-3A41-4934-852B-BD815C23E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7874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C1F3-73D7-4EA6-9476-A9EB5B8A3DD3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6B33-3A41-4934-852B-BD815C23E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00273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C1F3-73D7-4EA6-9476-A9EB5B8A3DD3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6B33-3A41-4934-852B-BD815C23E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6572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C1F3-73D7-4EA6-9476-A9EB5B8A3DD3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6B33-3A41-4934-852B-BD815C23E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535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C1F3-73D7-4EA6-9476-A9EB5B8A3DD3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6B33-3A41-4934-852B-BD815C23E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6878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C1F3-73D7-4EA6-9476-A9EB5B8A3DD3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6B33-3A41-4934-852B-BD815C23E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668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C1F3-73D7-4EA6-9476-A9EB5B8A3DD3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6B33-3A41-4934-852B-BD815C23E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1222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C1F3-73D7-4EA6-9476-A9EB5B8A3DD3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6B33-3A41-4934-852B-BD815C23E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0063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6C1F3-73D7-4EA6-9476-A9EB5B8A3DD3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6B33-3A41-4934-852B-BD815C23E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227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6C1F3-73D7-4EA6-9476-A9EB5B8A3DD3}" type="datetimeFigureOut">
              <a:rPr lang="fi-FI" smtClean="0"/>
              <a:t>15.3.2023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E6B33-3A41-4934-852B-BD815C23E7C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403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Kpl 12 Kasvikunnan</a:t>
            </a:r>
            <a:r>
              <a:rPr lang="fi-FI" dirty="0"/>
              <a:t> luokittelua: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i-FI" dirty="0"/>
              <a:t>1. </a:t>
            </a:r>
            <a:r>
              <a:rPr lang="fi-FI" b="1" u="sng" dirty="0">
                <a:solidFill>
                  <a:srgbClr val="FF0000"/>
                </a:solidFill>
              </a:rPr>
              <a:t>Rakenteen</a:t>
            </a:r>
            <a:r>
              <a:rPr lang="fi-FI" b="1" dirty="0"/>
              <a:t> </a:t>
            </a:r>
            <a:r>
              <a:rPr lang="fi-FI" dirty="0"/>
              <a:t>mukaan:</a:t>
            </a:r>
          </a:p>
          <a:p>
            <a:pPr lvl="1"/>
            <a:r>
              <a:rPr lang="fi-FI" b="1" dirty="0"/>
              <a:t>sekovartiset</a:t>
            </a:r>
            <a:r>
              <a:rPr lang="fi-FI" dirty="0"/>
              <a:t>: osa sammalista ja levistä</a:t>
            </a:r>
          </a:p>
          <a:p>
            <a:pPr lvl="1"/>
            <a:r>
              <a:rPr lang="fi-FI" b="1" dirty="0"/>
              <a:t>putkilokasvit</a:t>
            </a:r>
            <a:r>
              <a:rPr lang="fi-FI" dirty="0"/>
              <a:t>: siemenkasvit ja sanikkaiset (=lieot, saniaiset, kortteet)</a:t>
            </a:r>
          </a:p>
          <a:p>
            <a:pPr lvl="1"/>
            <a:endParaRPr lang="fi-FI" dirty="0"/>
          </a:p>
          <a:p>
            <a:r>
              <a:rPr lang="fi-FI" dirty="0"/>
              <a:t>2. </a:t>
            </a:r>
            <a:r>
              <a:rPr lang="fi-FI" b="1" u="sng" dirty="0">
                <a:solidFill>
                  <a:srgbClr val="FF0000"/>
                </a:solidFill>
              </a:rPr>
              <a:t>Lisääntymistavan</a:t>
            </a:r>
            <a:r>
              <a:rPr lang="fi-FI" dirty="0"/>
              <a:t> mukaan:</a:t>
            </a:r>
          </a:p>
          <a:p>
            <a:pPr lvl="1"/>
            <a:r>
              <a:rPr lang="fi-FI" b="1" dirty="0"/>
              <a:t>itiökasvit</a:t>
            </a:r>
            <a:r>
              <a:rPr lang="fi-FI" dirty="0"/>
              <a:t> (sammalet ja sanikkaiset)</a:t>
            </a:r>
          </a:p>
          <a:p>
            <a:pPr lvl="1"/>
            <a:r>
              <a:rPr lang="fi-FI" b="1" dirty="0"/>
              <a:t>siemenkasvit </a:t>
            </a:r>
          </a:p>
          <a:p>
            <a:pPr lvl="2"/>
            <a:r>
              <a:rPr lang="fi-FI" b="1" dirty="0"/>
              <a:t>paljassiemeniset</a:t>
            </a:r>
            <a:r>
              <a:rPr lang="fi-FI" dirty="0"/>
              <a:t> (</a:t>
            </a:r>
            <a:r>
              <a:rPr lang="fi-FI" dirty="0" err="1"/>
              <a:t>havupuut+neidonhiuspuu</a:t>
            </a:r>
            <a:r>
              <a:rPr lang="fi-FI" dirty="0"/>
              <a:t>, käpypalmut)</a:t>
            </a:r>
          </a:p>
          <a:p>
            <a:pPr lvl="2"/>
            <a:r>
              <a:rPr lang="fi-FI" b="1" dirty="0"/>
              <a:t>koppisiemeniset </a:t>
            </a:r>
            <a:r>
              <a:rPr lang="fi-FI" dirty="0"/>
              <a:t>(varsinaiset kukkakasvit)</a:t>
            </a:r>
          </a:p>
          <a:p>
            <a:r>
              <a:rPr lang="fi-FI" dirty="0"/>
              <a:t>3. </a:t>
            </a:r>
            <a:r>
              <a:rPr lang="fi-FI" b="1" u="sng" dirty="0">
                <a:solidFill>
                  <a:srgbClr val="FF0000"/>
                </a:solidFill>
              </a:rPr>
              <a:t>Levät</a:t>
            </a:r>
            <a:r>
              <a:rPr lang="fi-FI" dirty="0"/>
              <a:t> on veteen sidottu ryhmä (osa kasveja, osa leviä, osa </a:t>
            </a:r>
            <a:r>
              <a:rPr lang="fi-FI" dirty="0" err="1"/>
              <a:t>bakt</a:t>
            </a:r>
            <a:r>
              <a:rPr lang="fi-FI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115646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1095634" y="3465280"/>
            <a:ext cx="73391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Suurimmalla osalla maksasammalista ja sarvisammalista on sekovarsi, jossa ei ole erilaistuneita juurta, vartta tai lehtiä. Maksasammaliin kuuluvan keuhkosammalen sekovarressa erottuvat siittiö- ja munapesäkkeet.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0119" y="645571"/>
            <a:ext cx="4258962" cy="28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27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4909751" y="380521"/>
            <a:ext cx="336854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Trooppiset saniaispuut voivat kasvaa jopa 20 metrin mittaisiksi. Ne muistuttavat menneisyydestä, jolloin lieot, kortteet ja saniaiset muodostivat muinaisia jättiläismetsiä dinosaurusten eläessä maapallolla. 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95" y="556622"/>
            <a:ext cx="3843756" cy="574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8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1169774" y="3465280"/>
            <a:ext cx="719987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Metsäkorte on yleisimpiä suomalaisia kortteita. Kortteilla on nivelikäs, ontto varsi, josta lähtee säännöllisten välimatkojen päästä säteittäisiä sivuhaaroja. Lehdet ovat todella ohuet. Kortteiden verson kärkeen muodostuu itiöpesäke.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829" y="639517"/>
            <a:ext cx="4044778" cy="282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136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691979" y="3377495"/>
            <a:ext cx="77765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Kasvinsyöjätoukan syljestä erittyy aineita, jotka saavat kasvin lähettämään viestejä muille osilleen sekä ilman kautta haihtuvien yhdisteiden välityksellä naapurikasveille. Näin naapurikasvit voivat välttyä tuhosta tuottamalla lehtiinsä toukille vastenmielisiä ja myrkyllisiä aineita.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077" y="560173"/>
            <a:ext cx="2456409" cy="281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1095632" y="3926945"/>
            <a:ext cx="71826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dirty="0"/>
              <a:t>Metsän puut viestivät toisilleen maanalaisen verkoston välityksellä. Tätä viestijärjestelmää on alettu kutsua nimellä </a:t>
            </a:r>
            <a:r>
              <a:rPr lang="fi-FI" sz="3000" dirty="0" err="1"/>
              <a:t>wood</a:t>
            </a:r>
            <a:r>
              <a:rPr lang="fi-FI" sz="3000" dirty="0"/>
              <a:t> </a:t>
            </a:r>
            <a:r>
              <a:rPr lang="fi-FI" sz="3000" dirty="0" err="1"/>
              <a:t>wide</a:t>
            </a:r>
            <a:r>
              <a:rPr lang="fi-FI" sz="3000" dirty="0"/>
              <a:t> </a:t>
            </a:r>
            <a:r>
              <a:rPr lang="fi-FI" sz="3000" dirty="0" err="1"/>
              <a:t>web</a:t>
            </a:r>
            <a:r>
              <a:rPr lang="fi-FI" sz="3000" dirty="0"/>
              <a:t>, sillä se muistuttaa monella tapaa internetin hajautettua järjestelmää.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623" y="690080"/>
            <a:ext cx="4024677" cy="323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02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8" y="1016860"/>
            <a:ext cx="7283221" cy="454831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9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634" y="668671"/>
            <a:ext cx="6591648" cy="5762204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326292" y="500835"/>
            <a:ext cx="604657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800" b="1" u="sng" dirty="0">
                <a:solidFill>
                  <a:srgbClr val="FF0000"/>
                </a:solidFill>
              </a:rPr>
              <a:t>Veden nousu putkilokasveihin</a:t>
            </a:r>
          </a:p>
          <a:p>
            <a:r>
              <a:rPr lang="fi-FI" sz="4800" b="1" u="sng" dirty="0">
                <a:solidFill>
                  <a:srgbClr val="FF0000"/>
                </a:solidFill>
              </a:rPr>
              <a:t>Esimerkkilaji:</a:t>
            </a:r>
          </a:p>
          <a:p>
            <a:r>
              <a:rPr lang="fi-FI" sz="4800" b="1" u="sng" dirty="0">
                <a:solidFill>
                  <a:srgbClr val="FF0000"/>
                </a:solidFill>
              </a:rPr>
              <a:t>suomeksi:</a:t>
            </a:r>
          </a:p>
          <a:p>
            <a:r>
              <a:rPr lang="fi-FI" sz="4800" b="1" u="sng" dirty="0" err="1">
                <a:solidFill>
                  <a:srgbClr val="FF0000"/>
                </a:solidFill>
              </a:rPr>
              <a:t>sieteellinen</a:t>
            </a:r>
            <a:r>
              <a:rPr lang="fi-FI" sz="4800" b="1" u="sng" dirty="0">
                <a:solidFill>
                  <a:srgbClr val="FF0000"/>
                </a:solidFill>
              </a:rPr>
              <a:t> nimi:</a:t>
            </a:r>
          </a:p>
        </p:txBody>
      </p:sp>
    </p:spTree>
    <p:extLst>
      <p:ext uri="{BB962C8B-B14F-4D97-AF65-F5344CB8AC3E}">
        <p14:creationId xmlns:p14="http://schemas.microsoft.com/office/powerpoint/2010/main" val="2643369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833951" y="764575"/>
            <a:ext cx="522484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i-FI" sz="3000" u="sng" dirty="0">
              <a:solidFill>
                <a:srgbClr val="FF0000"/>
              </a:solidFill>
            </a:endParaRPr>
          </a:p>
          <a:p>
            <a:endParaRPr lang="fi-FI" sz="3000" b="1" dirty="0"/>
          </a:p>
          <a:p>
            <a:pPr marL="342900" indent="-342900">
              <a:buAutoNum type="arabicPeriod"/>
            </a:pPr>
            <a:r>
              <a:rPr lang="fi-FI" sz="3000" b="1" u="sng" dirty="0">
                <a:solidFill>
                  <a:srgbClr val="FF0000"/>
                </a:solidFill>
              </a:rPr>
              <a:t>kapillaari-ilmiö</a:t>
            </a:r>
          </a:p>
          <a:p>
            <a:endParaRPr lang="fi-FI" sz="3000" dirty="0"/>
          </a:p>
          <a:p>
            <a:r>
              <a:rPr lang="fi-FI" sz="3000" dirty="0"/>
              <a:t>Neste nousee kapeassa rakenteessa tai putkessa ylös </a:t>
            </a:r>
            <a:r>
              <a:rPr lang="fi-FI" sz="3000" dirty="0">
                <a:solidFill>
                  <a:srgbClr val="FF0000"/>
                </a:solidFill>
              </a:rPr>
              <a:t>painovoimaa vastaan</a:t>
            </a:r>
            <a:r>
              <a:rPr lang="fi-FI" sz="3000" dirty="0"/>
              <a:t>, sillä molekyylien vetovoima on suurempi nesteen ja kiinteän aineen välillä kuin nesteen sisällä.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99" y="1563646"/>
            <a:ext cx="2067829" cy="414705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5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1178012" y="1057018"/>
            <a:ext cx="30582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dirty="0"/>
              <a:t>2. </a:t>
            </a:r>
            <a:r>
              <a:rPr lang="fi-FI" sz="3000" b="1" u="sng" dirty="0">
                <a:solidFill>
                  <a:srgbClr val="FF0000"/>
                </a:solidFill>
              </a:rPr>
              <a:t>haihtumisimu</a:t>
            </a:r>
          </a:p>
          <a:p>
            <a:endParaRPr lang="fi-FI" sz="3000" b="1" dirty="0"/>
          </a:p>
          <a:p>
            <a:r>
              <a:rPr lang="fi-FI" sz="3000" dirty="0"/>
              <a:t>Putkilokasveissa vesi kulkeutuu </a:t>
            </a:r>
            <a:r>
              <a:rPr lang="fi-FI" sz="3000" dirty="0">
                <a:solidFill>
                  <a:srgbClr val="FF0000"/>
                </a:solidFill>
              </a:rPr>
              <a:t>johtojänteissä</a:t>
            </a:r>
            <a:r>
              <a:rPr lang="fi-FI" sz="3000" dirty="0"/>
              <a:t> ylöspäin </a:t>
            </a:r>
            <a:r>
              <a:rPr lang="fi-FI" sz="3000" dirty="0">
                <a:solidFill>
                  <a:srgbClr val="FF0000"/>
                </a:solidFill>
              </a:rPr>
              <a:t>ilmarakojen kautta </a:t>
            </a:r>
            <a:r>
              <a:rPr lang="fi-FI" sz="3000" dirty="0"/>
              <a:t>tapahtuvan </a:t>
            </a:r>
            <a:r>
              <a:rPr lang="fi-FI" sz="3000" dirty="0">
                <a:solidFill>
                  <a:srgbClr val="FF0000"/>
                </a:solidFill>
              </a:rPr>
              <a:t>haihtumisen seurauksena.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97" y="1153523"/>
            <a:ext cx="3407569" cy="4279106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3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ruutu 2"/>
          <p:cNvSpPr txBox="1"/>
          <p:nvPr/>
        </p:nvSpPr>
        <p:spPr>
          <a:xfrm>
            <a:off x="924699" y="859309"/>
            <a:ext cx="456994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000" b="1" dirty="0"/>
              <a:t>3. </a:t>
            </a:r>
            <a:r>
              <a:rPr lang="fi-FI" sz="3000" b="1" u="sng" dirty="0">
                <a:solidFill>
                  <a:srgbClr val="FF0000"/>
                </a:solidFill>
              </a:rPr>
              <a:t>koheesio</a:t>
            </a:r>
            <a:endParaRPr lang="fi-FI" sz="3000" u="sng" dirty="0">
              <a:solidFill>
                <a:srgbClr val="FF0000"/>
              </a:solidFill>
            </a:endParaRPr>
          </a:p>
          <a:p>
            <a:endParaRPr lang="fi-FI" sz="3000" b="1" dirty="0"/>
          </a:p>
          <a:p>
            <a:r>
              <a:rPr lang="fi-FI" sz="3000" dirty="0">
                <a:solidFill>
                  <a:srgbClr val="FF0000"/>
                </a:solidFill>
              </a:rPr>
              <a:t>Vesimolekyylien väliset vetysidokset </a:t>
            </a:r>
            <a:r>
              <a:rPr lang="fi-FI" sz="3000" dirty="0"/>
              <a:t>pitävät kasviin nousevan vesimolekyylien nauhan koossa, kun vesimolekyylin happiatomi vetää omien vetyatomiensa lisäksi myös vieressä olevien vesimolekyylien vetyatomeja puoleensa.</a:t>
            </a:r>
            <a:endParaRPr lang="fi-FI" sz="3000" b="1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28" y="1155216"/>
            <a:ext cx="2465638" cy="4539737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6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Johtojänteet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A) </a:t>
            </a:r>
            <a:r>
              <a:rPr lang="fi-FI" b="1" dirty="0"/>
              <a:t>putkilot</a:t>
            </a:r>
            <a:r>
              <a:rPr lang="fi-FI" dirty="0"/>
              <a:t>: vesi ja ravinteet ylöspäin</a:t>
            </a:r>
          </a:p>
          <a:p>
            <a:r>
              <a:rPr lang="fi-FI" dirty="0"/>
              <a:t>B) </a:t>
            </a:r>
            <a:r>
              <a:rPr lang="fi-FI" b="1" dirty="0"/>
              <a:t>siiviläputket</a:t>
            </a:r>
            <a:r>
              <a:rPr lang="fi-FI" dirty="0"/>
              <a:t>: sokeri ja happi alaspäin</a:t>
            </a:r>
          </a:p>
          <a:p>
            <a:endParaRPr lang="fi-FI" dirty="0"/>
          </a:p>
          <a:p>
            <a:r>
              <a:rPr lang="fi-FI" dirty="0"/>
              <a:t>- johtojänteissä solujen </a:t>
            </a:r>
            <a:r>
              <a:rPr lang="fi-FI" dirty="0" err="1"/>
              <a:t>ylä</a:t>
            </a:r>
            <a:r>
              <a:rPr lang="fi-FI" dirty="0"/>
              <a:t>- ja alapäässä reikiä, jotta neste pääsee kulkemaan</a:t>
            </a:r>
          </a:p>
          <a:p>
            <a:endParaRPr lang="fi-FI" dirty="0"/>
          </a:p>
          <a:p>
            <a:r>
              <a:rPr lang="fi-FI" dirty="0"/>
              <a:t>- lisäksi juuripaine työntää </a:t>
            </a:r>
            <a:r>
              <a:rPr lang="fi-FI"/>
              <a:t>vettä juurikarvoihin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79112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172995" y="993175"/>
            <a:ext cx="352814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700" dirty="0">
                <a:solidFill>
                  <a:schemeClr val="bg1"/>
                </a:solidFill>
              </a:rPr>
              <a:t>LUKU 12</a:t>
            </a:r>
          </a:p>
          <a:p>
            <a:r>
              <a:rPr lang="fi-FI" sz="2700" dirty="0">
                <a:solidFill>
                  <a:schemeClr val="bg1"/>
                </a:solidFill>
              </a:rPr>
              <a:t>Kasvikunnan valloittava </a:t>
            </a:r>
          </a:p>
          <a:p>
            <a:r>
              <a:rPr lang="fi-FI" sz="2700" dirty="0">
                <a:solidFill>
                  <a:schemeClr val="bg1"/>
                </a:solidFill>
              </a:rPr>
              <a:t>vihreys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01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172995" y="993175"/>
            <a:ext cx="352814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700" dirty="0">
                <a:solidFill>
                  <a:schemeClr val="bg1"/>
                </a:solidFill>
              </a:rPr>
              <a:t>LUKU 12</a:t>
            </a:r>
          </a:p>
          <a:p>
            <a:r>
              <a:rPr lang="fi-FI" sz="2700" dirty="0">
                <a:solidFill>
                  <a:schemeClr val="bg1"/>
                </a:solidFill>
              </a:rPr>
              <a:t>Kasvikunnan valloittava </a:t>
            </a:r>
          </a:p>
          <a:p>
            <a:r>
              <a:rPr lang="fi-FI" sz="2700" dirty="0">
                <a:solidFill>
                  <a:schemeClr val="bg1"/>
                </a:solidFill>
              </a:rPr>
              <a:t>vihreys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27" y="564977"/>
            <a:ext cx="685800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93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293" y="6327602"/>
            <a:ext cx="865707" cy="530398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82" y="1216757"/>
            <a:ext cx="7578811" cy="410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374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7445E43AA17E544BF3234084398B6DA" ma:contentTypeVersion="12" ma:contentTypeDescription="Luo uusi asiakirja." ma:contentTypeScope="" ma:versionID="6931151f85830e605903eba920068296">
  <xsd:schema xmlns:xsd="http://www.w3.org/2001/XMLSchema" xmlns:xs="http://www.w3.org/2001/XMLSchema" xmlns:p="http://schemas.microsoft.com/office/2006/metadata/properties" xmlns:ns2="b6c2cde3-2717-4ff6-a38c-3daa2323faef" xmlns:ns3="188ce216-e63f-4f7a-b5ea-54779d630909" targetNamespace="http://schemas.microsoft.com/office/2006/metadata/properties" ma:root="true" ma:fieldsID="d1b660d057294bfb7c32ad129ef7e648" ns2:_="" ns3:_="">
    <xsd:import namespace="b6c2cde3-2717-4ff6-a38c-3daa2323faef"/>
    <xsd:import namespace="188ce216-e63f-4f7a-b5ea-54779d6309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c2cde3-2717-4ff6-a38c-3daa2323fa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8ce216-e63f-4f7a-b5ea-54779d63090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481F54-7FDE-49DA-B7D1-E141ED36E75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D52CCAE-63AC-4769-820D-1298222F00A3}">
  <ds:schemaRefs>
    <ds:schemaRef ds:uri="http://schemas.microsoft.com/office/2006/metadata/properties"/>
    <ds:schemaRef ds:uri="188ce216-e63f-4f7a-b5ea-54779d630909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b6c2cde3-2717-4ff6-a38c-3daa2323faef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BFB5C4C-3074-4C87-8D89-7CB643C37D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c2cde3-2717-4ff6-a38c-3daa2323faef"/>
    <ds:schemaRef ds:uri="188ce216-e63f-4f7a-b5ea-54779d6309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471</TotalTime>
  <Words>336</Words>
  <Application>Microsoft Office PowerPoint</Application>
  <PresentationFormat>Näytössä katseltava diaesitys (4:3)</PresentationFormat>
  <Paragraphs>44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Office-teema</vt:lpstr>
      <vt:lpstr>Kpl 12 Kasvikunnan luokittelua:</vt:lpstr>
      <vt:lpstr>PowerPoint-esitys</vt:lpstr>
      <vt:lpstr>PowerPoint-esitys</vt:lpstr>
      <vt:lpstr>PowerPoint-esitys</vt:lpstr>
      <vt:lpstr>PowerPoint-esitys</vt:lpstr>
      <vt:lpstr>Johtojänteet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Jari Kolehmainen</dc:creator>
  <cp:lastModifiedBy>Helisvaara Juha</cp:lastModifiedBy>
  <cp:revision>46</cp:revision>
  <dcterms:created xsi:type="dcterms:W3CDTF">2020-10-22T07:28:28Z</dcterms:created>
  <dcterms:modified xsi:type="dcterms:W3CDTF">2023-03-15T11:08:43Z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0x01010097445E43AA17E544BF3234084398B6DA</vt:lpwstr>
  </property>
</Properties>
</file>