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80" r:id="rId5"/>
    <p:sldId id="263" r:id="rId6"/>
    <p:sldId id="259" r:id="rId7"/>
    <p:sldId id="261" r:id="rId8"/>
    <p:sldId id="273" r:id="rId9"/>
    <p:sldId id="260" r:id="rId10"/>
    <p:sldId id="262" r:id="rId11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20AAB-733F-4023-8087-A1FD74B7116E}" type="datetimeFigureOut">
              <a:rPr lang="fi-FI" smtClean="0"/>
              <a:t>27.1.2023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A1AE-CD53-44A7-83EC-0CB4965258F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6926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20AAB-733F-4023-8087-A1FD74B7116E}" type="datetimeFigureOut">
              <a:rPr lang="fi-FI" smtClean="0"/>
              <a:t>27.1.2023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A1AE-CD53-44A7-83EC-0CB4965258F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9326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20AAB-733F-4023-8087-A1FD74B7116E}" type="datetimeFigureOut">
              <a:rPr lang="fi-FI" smtClean="0"/>
              <a:t>27.1.2023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A1AE-CD53-44A7-83EC-0CB4965258F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34020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20AAB-733F-4023-8087-A1FD74B7116E}" type="datetimeFigureOut">
              <a:rPr lang="fi-FI" smtClean="0"/>
              <a:t>27.1.2023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A1AE-CD53-44A7-83EC-0CB4965258F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0419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20AAB-733F-4023-8087-A1FD74B7116E}" type="datetimeFigureOut">
              <a:rPr lang="fi-FI" smtClean="0"/>
              <a:t>27.1.2023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A1AE-CD53-44A7-83EC-0CB4965258F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2956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20AAB-733F-4023-8087-A1FD74B7116E}" type="datetimeFigureOut">
              <a:rPr lang="fi-FI" smtClean="0"/>
              <a:t>27.1.2023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A1AE-CD53-44A7-83EC-0CB4965258F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7602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20AAB-733F-4023-8087-A1FD74B7116E}" type="datetimeFigureOut">
              <a:rPr lang="fi-FI" smtClean="0"/>
              <a:t>27.1.2023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A1AE-CD53-44A7-83EC-0CB4965258F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76244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20AAB-733F-4023-8087-A1FD74B7116E}" type="datetimeFigureOut">
              <a:rPr lang="fi-FI" smtClean="0"/>
              <a:t>27.1.2023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A1AE-CD53-44A7-83EC-0CB4965258F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7948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20AAB-733F-4023-8087-A1FD74B7116E}" type="datetimeFigureOut">
              <a:rPr lang="fi-FI" smtClean="0"/>
              <a:t>27.1.2023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A1AE-CD53-44A7-83EC-0CB4965258F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892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20AAB-733F-4023-8087-A1FD74B7116E}" type="datetimeFigureOut">
              <a:rPr lang="fi-FI" smtClean="0"/>
              <a:t>27.1.2023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A1AE-CD53-44A7-83EC-0CB4965258F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90551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20AAB-733F-4023-8087-A1FD74B7116E}" type="datetimeFigureOut">
              <a:rPr lang="fi-FI" smtClean="0"/>
              <a:t>27.1.2023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A1AE-CD53-44A7-83EC-0CB4965258F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8318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20AAB-733F-4023-8087-A1FD74B7116E}" type="datetimeFigureOut">
              <a:rPr lang="fi-FI" smtClean="0"/>
              <a:t>27.1.2023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3A1AE-CD53-44A7-83EC-0CB4965258F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27909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Luku 11: </a:t>
            </a:r>
            <a:r>
              <a:rPr lang="fi-FI" b="1" dirty="0">
                <a:solidFill>
                  <a:schemeClr val="accent6"/>
                </a:solidFill>
              </a:rPr>
              <a:t>Kasvien</a:t>
            </a:r>
            <a:r>
              <a:rPr lang="fi-FI" dirty="0"/>
              <a:t> ja </a:t>
            </a:r>
            <a:r>
              <a:rPr lang="fi-FI" b="1" dirty="0">
                <a:solidFill>
                  <a:srgbClr val="FF0000"/>
                </a:solidFill>
              </a:rPr>
              <a:t>eläinten </a:t>
            </a:r>
            <a:r>
              <a:rPr lang="fi-FI" dirty="0"/>
              <a:t>evoluution vaiheita/</a:t>
            </a:r>
            <a:r>
              <a:rPr lang="fi-FI" b="1" dirty="0">
                <a:solidFill>
                  <a:srgbClr val="FF0000"/>
                </a:solidFill>
              </a:rPr>
              <a:t>avainsopeumia</a:t>
            </a:r>
            <a:r>
              <a:rPr lang="fi-FI" dirty="0"/>
              <a:t>: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006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/>
          <p:cNvSpPr txBox="1"/>
          <p:nvPr/>
        </p:nvSpPr>
        <p:spPr>
          <a:xfrm>
            <a:off x="1231558" y="832537"/>
            <a:ext cx="7323159" cy="5170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3000" b="1" dirty="0">
                <a:solidFill>
                  <a:srgbClr val="FF0000"/>
                </a:solidFill>
              </a:rPr>
              <a:t>Eläinten avainsopeumat</a:t>
            </a:r>
            <a:endParaRPr lang="fi-FI" sz="3000" dirty="0">
              <a:solidFill>
                <a:srgbClr val="FF0000"/>
              </a:solidFill>
            </a:endParaRPr>
          </a:p>
          <a:p>
            <a:endParaRPr lang="fi-FI" sz="3000" b="1" dirty="0"/>
          </a:p>
          <a:p>
            <a:pPr fontAlgn="base"/>
            <a:r>
              <a:rPr lang="fi-FI" sz="3000" dirty="0">
                <a:solidFill>
                  <a:srgbClr val="FF0000"/>
                </a:solidFill>
              </a:rPr>
              <a:t>650 miljoonaa </a:t>
            </a:r>
            <a:r>
              <a:rPr lang="fi-FI" sz="3000" dirty="0"/>
              <a:t>vuotta sitten</a:t>
            </a:r>
          </a:p>
          <a:p>
            <a:pPr fontAlgn="base"/>
            <a:r>
              <a:rPr lang="fi-FI" sz="3000" dirty="0"/>
              <a:t>- suu, suoli, hermot (</a:t>
            </a:r>
            <a:r>
              <a:rPr lang="fi-FI" sz="3000" dirty="0">
                <a:solidFill>
                  <a:srgbClr val="FF0000"/>
                </a:solidFill>
              </a:rPr>
              <a:t>meduusat</a:t>
            </a:r>
            <a:r>
              <a:rPr lang="fi-FI" sz="3000" dirty="0"/>
              <a:t> / polyypit)  </a:t>
            </a:r>
          </a:p>
          <a:p>
            <a:pPr fontAlgn="base"/>
            <a:r>
              <a:rPr lang="fi-FI" sz="3000" dirty="0"/>
              <a:t>- kylkisymmetria, aivot ja pää (laakamadot)</a:t>
            </a:r>
          </a:p>
          <a:p>
            <a:pPr fontAlgn="base"/>
            <a:endParaRPr lang="fi-FI" sz="3000" dirty="0"/>
          </a:p>
          <a:p>
            <a:pPr fontAlgn="base"/>
            <a:r>
              <a:rPr lang="fi-FI" sz="3000" dirty="0">
                <a:solidFill>
                  <a:srgbClr val="FF0000"/>
                </a:solidFill>
              </a:rPr>
              <a:t>550 miljoonaa</a:t>
            </a:r>
            <a:r>
              <a:rPr lang="fi-FI" sz="3000" dirty="0"/>
              <a:t> vuotta sitten</a:t>
            </a:r>
          </a:p>
          <a:p>
            <a:pPr fontAlgn="base"/>
            <a:r>
              <a:rPr lang="fi-FI" sz="3000" dirty="0"/>
              <a:t>- ruumiinontelo, veri (väkäkärsämadot) </a:t>
            </a:r>
          </a:p>
          <a:p>
            <a:pPr fontAlgn="base"/>
            <a:r>
              <a:rPr lang="fi-FI" sz="3000" dirty="0"/>
              <a:t>- jaokkeisuus (</a:t>
            </a:r>
            <a:r>
              <a:rPr lang="fi-FI" sz="3000" dirty="0">
                <a:solidFill>
                  <a:srgbClr val="FF0000"/>
                </a:solidFill>
              </a:rPr>
              <a:t>niveljalkaiset</a:t>
            </a:r>
            <a:r>
              <a:rPr lang="fi-FI" sz="3000" dirty="0"/>
              <a:t> </a:t>
            </a:r>
            <a:r>
              <a:rPr lang="fi-FI" sz="3000" dirty="0">
                <a:solidFill>
                  <a:srgbClr val="FF0000"/>
                </a:solidFill>
              </a:rPr>
              <a:t>= mm. hyönteiset</a:t>
            </a:r>
            <a:r>
              <a:rPr lang="fi-FI" sz="3000" dirty="0"/>
              <a:t>)</a:t>
            </a:r>
          </a:p>
          <a:p>
            <a:pPr fontAlgn="base"/>
            <a:r>
              <a:rPr lang="fi-FI" sz="3000" dirty="0"/>
              <a:t>- selkäjänne </a:t>
            </a:r>
          </a:p>
          <a:p>
            <a:pPr fontAlgn="base"/>
            <a:r>
              <a:rPr lang="fi-FI" sz="3000" dirty="0"/>
              <a:t> </a:t>
            </a:r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8293" y="6327602"/>
            <a:ext cx="865707" cy="530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193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ruutu 3"/>
          <p:cNvSpPr txBox="1"/>
          <p:nvPr/>
        </p:nvSpPr>
        <p:spPr>
          <a:xfrm>
            <a:off x="955590" y="950189"/>
            <a:ext cx="7421558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fi-FI" sz="3000" dirty="0">
                <a:solidFill>
                  <a:srgbClr val="FF0000"/>
                </a:solidFill>
              </a:rPr>
              <a:t>450 miljoonaa </a:t>
            </a:r>
            <a:r>
              <a:rPr lang="fi-FI" sz="3000" dirty="0"/>
              <a:t>vuotta sitten </a:t>
            </a:r>
          </a:p>
          <a:p>
            <a:pPr fontAlgn="base"/>
            <a:r>
              <a:rPr lang="fi-FI" sz="3000" dirty="0"/>
              <a:t>- kidusraot, aivokoppa, selkäranka (nahkiainen, panssari</a:t>
            </a:r>
            <a:r>
              <a:rPr lang="fi-FI" sz="3000" dirty="0">
                <a:solidFill>
                  <a:srgbClr val="FF0000"/>
                </a:solidFill>
              </a:rPr>
              <a:t>kala</a:t>
            </a:r>
            <a:r>
              <a:rPr lang="fi-FI" sz="3000" dirty="0"/>
              <a:t>) </a:t>
            </a:r>
          </a:p>
          <a:p>
            <a:pPr fontAlgn="base"/>
            <a:r>
              <a:rPr lang="fi-FI" sz="3000" dirty="0"/>
              <a:t>- leuat  </a:t>
            </a:r>
          </a:p>
          <a:p>
            <a:pPr fontAlgn="base"/>
            <a:endParaRPr lang="fi-FI" sz="3000" dirty="0"/>
          </a:p>
          <a:p>
            <a:pPr fontAlgn="base"/>
            <a:r>
              <a:rPr lang="fi-FI" sz="3000" dirty="0">
                <a:solidFill>
                  <a:srgbClr val="FF0000"/>
                </a:solidFill>
              </a:rPr>
              <a:t>350 miljoonaa </a:t>
            </a:r>
            <a:r>
              <a:rPr lang="fi-FI" sz="3000" dirty="0"/>
              <a:t>vuotta sitten</a:t>
            </a:r>
          </a:p>
          <a:p>
            <a:pPr fontAlgn="base"/>
            <a:r>
              <a:rPr lang="fi-FI" sz="3000" dirty="0"/>
              <a:t>- parilliset evät (kalat) </a:t>
            </a:r>
          </a:p>
          <a:p>
            <a:pPr fontAlgn="base"/>
            <a:r>
              <a:rPr lang="fi-FI" sz="3000" dirty="0"/>
              <a:t>- neljä raajaa, keuhkot (maaelämä, </a:t>
            </a:r>
            <a:r>
              <a:rPr lang="fi-FI" sz="3000" dirty="0">
                <a:solidFill>
                  <a:srgbClr val="FF0000"/>
                </a:solidFill>
              </a:rPr>
              <a:t>sammakkoeläimet</a:t>
            </a:r>
            <a:r>
              <a:rPr lang="fi-FI" sz="3000" dirty="0"/>
              <a:t>) </a:t>
            </a:r>
          </a:p>
          <a:p>
            <a:endParaRPr lang="fi-FI" sz="3000" dirty="0"/>
          </a:p>
          <a:p>
            <a:endParaRPr lang="fi-FI" sz="3000" dirty="0"/>
          </a:p>
          <a:p>
            <a:endParaRPr lang="fi-FI" dirty="0"/>
          </a:p>
          <a:p>
            <a:endParaRPr lang="fi-FI" dirty="0"/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8293" y="6327602"/>
            <a:ext cx="865707" cy="530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342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/>
          <p:cNvSpPr txBox="1"/>
          <p:nvPr/>
        </p:nvSpPr>
        <p:spPr>
          <a:xfrm>
            <a:off x="934994" y="673958"/>
            <a:ext cx="7343299" cy="5840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fi-FI" sz="3000" dirty="0">
                <a:solidFill>
                  <a:srgbClr val="FF0000"/>
                </a:solidFill>
              </a:rPr>
              <a:t>300 miljoonaa </a:t>
            </a:r>
            <a:r>
              <a:rPr lang="fi-FI" sz="3000" dirty="0"/>
              <a:t>vuotta sitten </a:t>
            </a:r>
          </a:p>
          <a:p>
            <a:pPr fontAlgn="base"/>
            <a:r>
              <a:rPr lang="fi-FI" sz="3000" dirty="0"/>
              <a:t>- kuiva iho, kuorelliset munat, sisäinen siitos (</a:t>
            </a:r>
            <a:r>
              <a:rPr lang="fi-FI" sz="3000" dirty="0">
                <a:solidFill>
                  <a:srgbClr val="FF0000"/>
                </a:solidFill>
              </a:rPr>
              <a:t>matelijat</a:t>
            </a:r>
            <a:r>
              <a:rPr lang="fi-FI" sz="3000" dirty="0"/>
              <a:t>) </a:t>
            </a:r>
          </a:p>
          <a:p>
            <a:pPr fontAlgn="base"/>
            <a:r>
              <a:rPr lang="fi-FI" sz="3000" dirty="0"/>
              <a:t>- hampaat </a:t>
            </a:r>
          </a:p>
          <a:p>
            <a:pPr fontAlgn="base"/>
            <a:endParaRPr lang="fi-FI" sz="3000" dirty="0"/>
          </a:p>
          <a:p>
            <a:pPr fontAlgn="base"/>
            <a:r>
              <a:rPr lang="fi-FI" sz="3000" dirty="0">
                <a:solidFill>
                  <a:srgbClr val="FF0000"/>
                </a:solidFill>
              </a:rPr>
              <a:t>200 miljoonaa </a:t>
            </a:r>
            <a:r>
              <a:rPr lang="fi-FI" sz="3000" dirty="0"/>
              <a:t>vuotta sitten</a:t>
            </a:r>
          </a:p>
          <a:p>
            <a:pPr fontAlgn="base"/>
            <a:r>
              <a:rPr lang="fi-FI" sz="3000" dirty="0"/>
              <a:t>- lentokyky (lentoliskot) </a:t>
            </a:r>
          </a:p>
          <a:p>
            <a:pPr fontAlgn="base"/>
            <a:r>
              <a:rPr lang="fi-FI" sz="3000" dirty="0"/>
              <a:t>- tasalämpöisyys, karvapeite, höyhenet, lämmin veri (</a:t>
            </a:r>
            <a:r>
              <a:rPr lang="fi-FI" sz="3000" dirty="0">
                <a:solidFill>
                  <a:srgbClr val="FF0000"/>
                </a:solidFill>
              </a:rPr>
              <a:t>nisäkkäät, linnut</a:t>
            </a:r>
            <a:r>
              <a:rPr lang="fi-FI" sz="3000" dirty="0"/>
              <a:t>) </a:t>
            </a:r>
          </a:p>
          <a:p>
            <a:pPr fontAlgn="base"/>
            <a:r>
              <a:rPr lang="fi-FI" sz="3000" dirty="0"/>
              <a:t>- siivet (linnut) </a:t>
            </a:r>
          </a:p>
          <a:p>
            <a:pPr fontAlgn="base"/>
            <a:endParaRPr lang="fi-FI" sz="3000" dirty="0"/>
          </a:p>
          <a:p>
            <a:pPr fontAlgn="base"/>
            <a:endParaRPr lang="fi-FI" sz="3000" dirty="0"/>
          </a:p>
          <a:p>
            <a:endParaRPr lang="fi-FI" sz="1350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8293" y="6327602"/>
            <a:ext cx="865707" cy="530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481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/>
          <p:cNvSpPr txBox="1"/>
          <p:nvPr/>
        </p:nvSpPr>
        <p:spPr>
          <a:xfrm>
            <a:off x="1075038" y="1349461"/>
            <a:ext cx="4886659" cy="35317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/>
            <a:r>
              <a:rPr lang="fi-FI" sz="3000" dirty="0">
                <a:solidFill>
                  <a:srgbClr val="FF0000"/>
                </a:solidFill>
              </a:rPr>
              <a:t>66-90 miljoonaa </a:t>
            </a:r>
            <a:r>
              <a:rPr lang="fi-FI" sz="3000" dirty="0"/>
              <a:t>vuotta sitten</a:t>
            </a:r>
          </a:p>
          <a:p>
            <a:pPr fontAlgn="base"/>
            <a:r>
              <a:rPr lang="fi-FI" sz="3000" dirty="0"/>
              <a:t>- </a:t>
            </a:r>
            <a:r>
              <a:rPr lang="fi-FI" sz="3000" dirty="0">
                <a:solidFill>
                  <a:srgbClr val="FF0000"/>
                </a:solidFill>
              </a:rPr>
              <a:t>kohtu (istukalliset nisäkkäät)</a:t>
            </a:r>
            <a:r>
              <a:rPr lang="fi-FI" sz="3000" dirty="0"/>
              <a:t> </a:t>
            </a:r>
          </a:p>
          <a:p>
            <a:pPr fontAlgn="base"/>
            <a:r>
              <a:rPr lang="fi-FI" sz="3000" dirty="0"/>
              <a:t> </a:t>
            </a:r>
          </a:p>
          <a:p>
            <a:pPr fontAlgn="base"/>
            <a:r>
              <a:rPr lang="fi-FI" sz="3000" dirty="0">
                <a:solidFill>
                  <a:srgbClr val="FF0000"/>
                </a:solidFill>
              </a:rPr>
              <a:t>70 miljoonaa </a:t>
            </a:r>
            <a:r>
              <a:rPr lang="fi-FI" sz="3000" dirty="0"/>
              <a:t>vuotta sitten</a:t>
            </a:r>
          </a:p>
          <a:p>
            <a:pPr fontAlgn="base"/>
            <a:r>
              <a:rPr lang="fi-FI" sz="3000" dirty="0"/>
              <a:t>- kädet (</a:t>
            </a:r>
            <a:r>
              <a:rPr lang="fi-FI" sz="3000" dirty="0">
                <a:solidFill>
                  <a:srgbClr val="FF0000"/>
                </a:solidFill>
              </a:rPr>
              <a:t>kädelliset</a:t>
            </a:r>
            <a:r>
              <a:rPr lang="fi-FI" sz="3000" dirty="0"/>
              <a:t>) </a:t>
            </a:r>
          </a:p>
          <a:p>
            <a:pPr fontAlgn="base"/>
            <a:endParaRPr lang="fi-FI" sz="3000" dirty="0"/>
          </a:p>
          <a:p>
            <a:pPr fontAlgn="base"/>
            <a:endParaRPr lang="fi-FI" sz="3000" dirty="0"/>
          </a:p>
          <a:p>
            <a:endParaRPr lang="fi-FI" sz="1350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8293" y="6327602"/>
            <a:ext cx="865707" cy="530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119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ruutu 3"/>
          <p:cNvSpPr txBox="1"/>
          <p:nvPr/>
        </p:nvSpPr>
        <p:spPr>
          <a:xfrm>
            <a:off x="988540" y="1145574"/>
            <a:ext cx="749569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000" b="1" dirty="0">
                <a:solidFill>
                  <a:schemeClr val="accent6"/>
                </a:solidFill>
              </a:rPr>
              <a:t>Kasvien avainsopeumat</a:t>
            </a:r>
          </a:p>
          <a:p>
            <a:endParaRPr lang="fi-FI" sz="3000" b="1" dirty="0"/>
          </a:p>
          <a:p>
            <a:pPr fontAlgn="base"/>
            <a:r>
              <a:rPr lang="fi-FI" sz="3000" dirty="0">
                <a:solidFill>
                  <a:schemeClr val="accent6"/>
                </a:solidFill>
              </a:rPr>
              <a:t>400 miljoonaa </a:t>
            </a:r>
            <a:r>
              <a:rPr lang="fi-FI" sz="3000" dirty="0"/>
              <a:t>vuotta sitten </a:t>
            </a:r>
          </a:p>
          <a:p>
            <a:pPr fontAlgn="base"/>
            <a:r>
              <a:rPr lang="fi-FI" sz="3000" dirty="0"/>
              <a:t>- kuivuutta kestävä pintarakenne </a:t>
            </a:r>
          </a:p>
          <a:p>
            <a:pPr fontAlgn="base"/>
            <a:r>
              <a:rPr lang="fi-FI" sz="3000" dirty="0"/>
              <a:t>- itiöt </a:t>
            </a:r>
          </a:p>
          <a:p>
            <a:pPr fontAlgn="base"/>
            <a:r>
              <a:rPr lang="fi-FI" sz="3000" dirty="0"/>
              <a:t>- johtosolukko (putkilokasvit) </a:t>
            </a:r>
          </a:p>
          <a:p>
            <a:pPr fontAlgn="base"/>
            <a:r>
              <a:rPr lang="fi-FI" sz="3000" dirty="0"/>
              <a:t>- juuret, varren tukisolukko, lehdet, ilmaraot </a:t>
            </a:r>
          </a:p>
          <a:p>
            <a:pPr fontAlgn="base"/>
            <a:r>
              <a:rPr lang="fi-FI" sz="3000" dirty="0"/>
              <a:t>- siitepöly, siemen, suvullinen lisääntyminen (paljassiemeniset kasvit)</a:t>
            </a:r>
          </a:p>
          <a:p>
            <a:pPr marL="257175" indent="-257175" fontAlgn="base">
              <a:buFontTx/>
              <a:buChar char="-"/>
            </a:pPr>
            <a:endParaRPr lang="fi-FI" sz="3000" dirty="0"/>
          </a:p>
          <a:p>
            <a:pPr fontAlgn="base"/>
            <a:r>
              <a:rPr lang="fi-FI" sz="3000" dirty="0"/>
              <a:t> </a:t>
            </a:r>
          </a:p>
          <a:p>
            <a:endParaRPr lang="fi-FI" b="1" dirty="0"/>
          </a:p>
          <a:p>
            <a:endParaRPr lang="fi-FI" b="1" dirty="0"/>
          </a:p>
          <a:p>
            <a:endParaRPr lang="fi-FI" b="1" dirty="0"/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8293" y="6327602"/>
            <a:ext cx="865707" cy="530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016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8293" y="6327602"/>
            <a:ext cx="865707" cy="530398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1186248" y="1482811"/>
            <a:ext cx="4472250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/>
            <a:r>
              <a:rPr lang="fi-FI" sz="3000" dirty="0">
                <a:solidFill>
                  <a:schemeClr val="accent6"/>
                </a:solidFill>
              </a:rPr>
              <a:t>200 miljoonaa </a:t>
            </a:r>
            <a:r>
              <a:rPr lang="fi-FI" sz="3000" dirty="0"/>
              <a:t>vuotta sitten</a:t>
            </a:r>
          </a:p>
          <a:p>
            <a:pPr fontAlgn="base"/>
            <a:r>
              <a:rPr lang="fi-FI" sz="3000" dirty="0"/>
              <a:t>- vahapintaiset neulaset </a:t>
            </a:r>
          </a:p>
          <a:p>
            <a:pPr fontAlgn="base"/>
            <a:endParaRPr lang="fi-FI" sz="3000" dirty="0"/>
          </a:p>
          <a:p>
            <a:pPr fontAlgn="base"/>
            <a:r>
              <a:rPr lang="fi-FI" sz="3000" dirty="0">
                <a:solidFill>
                  <a:schemeClr val="accent6"/>
                </a:solidFill>
              </a:rPr>
              <a:t>100 miljoonaa </a:t>
            </a:r>
            <a:r>
              <a:rPr lang="fi-FI" sz="3000" dirty="0"/>
              <a:t>vuotta sitten</a:t>
            </a:r>
          </a:p>
          <a:p>
            <a:pPr fontAlgn="base"/>
            <a:r>
              <a:rPr lang="fi-FI" sz="3000" dirty="0"/>
              <a:t>- kukka (koppisiemeniset)</a:t>
            </a:r>
          </a:p>
        </p:txBody>
      </p:sp>
    </p:spTree>
    <p:extLst>
      <p:ext uri="{BB962C8B-B14F-4D97-AF65-F5344CB8AC3E}">
        <p14:creationId xmlns:p14="http://schemas.microsoft.com/office/powerpoint/2010/main" val="3670422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ema">
  <a:themeElements>
    <a:clrScheme name="Office-te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97445E43AA17E544BF3234084398B6DA" ma:contentTypeVersion="12" ma:contentTypeDescription="Luo uusi asiakirja." ma:contentTypeScope="" ma:versionID="6931151f85830e605903eba920068296">
  <xsd:schema xmlns:xsd="http://www.w3.org/2001/XMLSchema" xmlns:xs="http://www.w3.org/2001/XMLSchema" xmlns:p="http://schemas.microsoft.com/office/2006/metadata/properties" xmlns:ns2="b6c2cde3-2717-4ff6-a38c-3daa2323faef" xmlns:ns3="188ce216-e63f-4f7a-b5ea-54779d630909" targetNamespace="http://schemas.microsoft.com/office/2006/metadata/properties" ma:root="true" ma:fieldsID="d1b660d057294bfb7c32ad129ef7e648" ns2:_="" ns3:_="">
    <xsd:import namespace="b6c2cde3-2717-4ff6-a38c-3daa2323faef"/>
    <xsd:import namespace="188ce216-e63f-4f7a-b5ea-54779d63090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c2cde3-2717-4ff6-a38c-3daa2323fa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8ce216-e63f-4f7a-b5ea-54779d6309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ADA6EDE-3A7E-4D11-B853-D097E3FA86B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826E9EB-361E-44BE-B314-299D79E425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c2cde3-2717-4ff6-a38c-3daa2323faef"/>
    <ds:schemaRef ds:uri="188ce216-e63f-4f7a-b5ea-54779d6309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04A885-215E-41B7-98DE-42F75C7A2BC1}">
  <ds:schemaRefs>
    <ds:schemaRef ds:uri="http://purl.org/dc/elements/1.1/"/>
    <ds:schemaRef ds:uri="http://schemas.microsoft.com/office/2006/metadata/properties"/>
    <ds:schemaRef ds:uri="188ce216-e63f-4f7a-b5ea-54779d6309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b6c2cde3-2717-4ff6-a38c-3daa2323faef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222</TotalTime>
  <Words>217</Words>
  <Application>Microsoft Office PowerPoint</Application>
  <PresentationFormat>Näytössä katseltava diaesitys (4:3)</PresentationFormat>
  <Paragraphs>52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Office-teema</vt:lpstr>
      <vt:lpstr>Luku 11: Kasvien ja eläinten evoluution vaiheita/avainsopeumia: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Jari Kolehmainen</dc:creator>
  <cp:lastModifiedBy>Helisvaara Juha</cp:lastModifiedBy>
  <cp:revision>26</cp:revision>
  <dcterms:created xsi:type="dcterms:W3CDTF">2020-10-19T16:48:59Z</dcterms:created>
  <dcterms:modified xsi:type="dcterms:W3CDTF">2023-01-27T08:42:57Z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0x01010097445E43AA17E544BF3234084398B6DA</vt:lpwstr>
  </property>
</Properties>
</file>