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6" r:id="rId5"/>
    <p:sldId id="273" r:id="rId6"/>
    <p:sldId id="275" r:id="rId7"/>
    <p:sldId id="277" r:id="rId8"/>
    <p:sldId id="270" r:id="rId9"/>
    <p:sldId id="264" r:id="rId10"/>
    <p:sldId id="272" r:id="rId11"/>
    <p:sldId id="259" r:id="rId12"/>
    <p:sldId id="260" r:id="rId13"/>
    <p:sldId id="261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6092-3372-4D35-9044-6711A15388C1}" type="datetimeFigureOut">
              <a:rPr lang="fi-FI" smtClean="0"/>
              <a:t>27.1.2023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D256-6189-41E6-BD51-3A0EB96129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775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6092-3372-4D35-9044-6711A15388C1}" type="datetimeFigureOut">
              <a:rPr lang="fi-FI" smtClean="0"/>
              <a:t>27.1.2023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D256-6189-41E6-BD51-3A0EB96129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050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6092-3372-4D35-9044-6711A15388C1}" type="datetimeFigureOut">
              <a:rPr lang="fi-FI" smtClean="0"/>
              <a:t>27.1.2023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D256-6189-41E6-BD51-3A0EB96129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4627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6092-3372-4D35-9044-6711A15388C1}" type="datetimeFigureOut">
              <a:rPr lang="fi-FI" smtClean="0"/>
              <a:t>27.1.2023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D256-6189-41E6-BD51-3A0EB96129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90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6092-3372-4D35-9044-6711A15388C1}" type="datetimeFigureOut">
              <a:rPr lang="fi-FI" smtClean="0"/>
              <a:t>27.1.2023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D256-6189-41E6-BD51-3A0EB96129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878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6092-3372-4D35-9044-6711A15388C1}" type="datetimeFigureOut">
              <a:rPr lang="fi-FI" smtClean="0"/>
              <a:t>27.1.2023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D256-6189-41E6-BD51-3A0EB96129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45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6092-3372-4D35-9044-6711A15388C1}" type="datetimeFigureOut">
              <a:rPr lang="fi-FI" smtClean="0"/>
              <a:t>27.1.2023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D256-6189-41E6-BD51-3A0EB96129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615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6092-3372-4D35-9044-6711A15388C1}" type="datetimeFigureOut">
              <a:rPr lang="fi-FI" smtClean="0"/>
              <a:t>27.1.2023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D256-6189-41E6-BD51-3A0EB96129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94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6092-3372-4D35-9044-6711A15388C1}" type="datetimeFigureOut">
              <a:rPr lang="fi-FI" smtClean="0"/>
              <a:t>27.1.2023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D256-6189-41E6-BD51-3A0EB96129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78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6092-3372-4D35-9044-6711A15388C1}" type="datetimeFigureOut">
              <a:rPr lang="fi-FI" smtClean="0"/>
              <a:t>27.1.2023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D256-6189-41E6-BD51-3A0EB96129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33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6092-3372-4D35-9044-6711A15388C1}" type="datetimeFigureOut">
              <a:rPr lang="fi-FI" smtClean="0"/>
              <a:t>27.1.2023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D256-6189-41E6-BD51-3A0EB96129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78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E6092-3372-4D35-9044-6711A15388C1}" type="datetimeFigureOut">
              <a:rPr lang="fi-FI" smtClean="0"/>
              <a:t>27.1.2023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0D256-6189-41E6-BD51-3A0EB96129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62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Luku 7 alkupohdinta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siitä seuraisi,  jos kaikki lajit pystyisivät lisääntymään keskenään?</a:t>
            </a:r>
          </a:p>
          <a:p>
            <a:r>
              <a:rPr lang="fi-FI" dirty="0"/>
              <a:t>- </a:t>
            </a:r>
          </a:p>
          <a:p>
            <a:endParaRPr lang="fi-FI" dirty="0"/>
          </a:p>
          <a:p>
            <a:r>
              <a:rPr lang="fi-FI" dirty="0"/>
              <a:t>Pyrkiikö luonto edistämään vai hillitsemään/vähentämään uusien lajien muodostumista?  Kyllä, ei: perustelut</a:t>
            </a:r>
          </a:p>
          <a:p>
            <a:r>
              <a:rPr lang="fi-FI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5011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996" y="6431243"/>
            <a:ext cx="695004" cy="426757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1062681" y="840259"/>
            <a:ext cx="738631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3000" dirty="0">
                <a:solidFill>
                  <a:srgbClr val="FF0000"/>
                </a:solidFill>
              </a:rPr>
              <a:t>65 milj. vuotta sitten</a:t>
            </a:r>
          </a:p>
          <a:p>
            <a:pPr fontAlgn="base"/>
            <a:r>
              <a:rPr lang="fi-FI" sz="3000" dirty="0"/>
              <a:t>- asteroidi törmäsi Maahan ja ilmakehä samentui</a:t>
            </a:r>
          </a:p>
          <a:p>
            <a:pPr fontAlgn="base"/>
            <a:r>
              <a:rPr lang="fi-FI" sz="3000" dirty="0"/>
              <a:t>- ilmaston viileneminen</a:t>
            </a:r>
          </a:p>
          <a:p>
            <a:pPr fontAlgn="base"/>
            <a:r>
              <a:rPr lang="fi-FI" sz="3000" dirty="0"/>
              <a:t>- dinosaurusten sukupuutto </a:t>
            </a:r>
          </a:p>
          <a:p>
            <a:pPr fontAlgn="base"/>
            <a:endParaRPr lang="fi-FI" sz="3000" dirty="0"/>
          </a:p>
          <a:p>
            <a:pPr fontAlgn="base"/>
            <a:r>
              <a:rPr lang="fi-FI" sz="3000" dirty="0">
                <a:solidFill>
                  <a:srgbClr val="FF0000"/>
                </a:solidFill>
              </a:rPr>
              <a:t>nykyisin</a:t>
            </a:r>
          </a:p>
          <a:p>
            <a:pPr fontAlgn="base"/>
            <a:r>
              <a:rPr lang="fi-FI" sz="3000" dirty="0"/>
              <a:t>- kuudes sukupuuttoaalto</a:t>
            </a:r>
          </a:p>
          <a:p>
            <a:r>
              <a:rPr lang="fi-FI" sz="3000" dirty="0"/>
              <a:t>- syynä ihmiskunnan toiminta (</a:t>
            </a:r>
            <a:r>
              <a:rPr lang="fi-FI" sz="3000" dirty="0" err="1"/>
              <a:t>biodiversiteettikato</a:t>
            </a:r>
            <a:r>
              <a:rPr lang="fi-FI" sz="3000" dirty="0"/>
              <a:t> ja ilmastonmuutos)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56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Luku 7: </a:t>
            </a:r>
            <a:r>
              <a:rPr lang="fi-FI" dirty="0">
                <a:solidFill>
                  <a:srgbClr val="FF0000"/>
                </a:solidFill>
              </a:rPr>
              <a:t>Lajiutuminen</a:t>
            </a:r>
            <a:r>
              <a:rPr lang="fi-FI" dirty="0"/>
              <a:t> eli uuden lajin syntyminen (”= lajiutua”)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laji =</a:t>
            </a:r>
          </a:p>
          <a:p>
            <a:r>
              <a:rPr lang="fi-FI" dirty="0"/>
              <a:t>populaatio =</a:t>
            </a:r>
          </a:p>
          <a:p>
            <a:r>
              <a:rPr lang="fi-FI" dirty="0"/>
              <a:t>evoluutio =</a:t>
            </a:r>
          </a:p>
          <a:p>
            <a:r>
              <a:rPr lang="fi-FI" dirty="0" err="1"/>
              <a:t>koevoluutio</a:t>
            </a:r>
            <a:r>
              <a:rPr lang="fi-FI" dirty="0"/>
              <a:t> =</a:t>
            </a:r>
          </a:p>
          <a:p>
            <a:r>
              <a:rPr lang="fi-FI" dirty="0"/>
              <a:t>mikroevoluutio =</a:t>
            </a:r>
          </a:p>
          <a:p>
            <a:r>
              <a:rPr lang="fi-FI" dirty="0"/>
              <a:t>avainsopeutuma = </a:t>
            </a:r>
          </a:p>
          <a:p>
            <a:r>
              <a:rPr lang="fi-FI" dirty="0"/>
              <a:t>makroevoluutio (= lajiutuminen):</a:t>
            </a:r>
          </a:p>
        </p:txBody>
      </p:sp>
    </p:spTree>
    <p:extLst>
      <p:ext uri="{BB962C8B-B14F-4D97-AF65-F5344CB8AC3E}">
        <p14:creationId xmlns:p14="http://schemas.microsoft.com/office/powerpoint/2010/main" val="228090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Lajiutumista </a:t>
            </a:r>
            <a:r>
              <a:rPr lang="fi-FI" b="1" dirty="0">
                <a:solidFill>
                  <a:srgbClr val="FF0000"/>
                </a:solidFill>
              </a:rPr>
              <a:t>edistävät</a:t>
            </a:r>
            <a:r>
              <a:rPr lang="fi-FI" dirty="0">
                <a:solidFill>
                  <a:srgbClr val="FF0000"/>
                </a:solidFill>
              </a:rPr>
              <a:t> tekijät</a:t>
            </a:r>
            <a:r>
              <a:rPr lang="fi-FI" dirty="0"/>
              <a:t>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u="sng" dirty="0"/>
              <a:t>Lisääntymisesteet</a:t>
            </a:r>
            <a:r>
              <a:rPr lang="fi-FI" dirty="0"/>
              <a:t> (eri tyypit ja esimerkit):</a:t>
            </a:r>
          </a:p>
          <a:p>
            <a:pPr lvl="1"/>
            <a:r>
              <a:rPr lang="fi-FI" dirty="0"/>
              <a:t>Ennen tai jälkeen hedelmöitystä, s. 76 (seuraava dia)</a:t>
            </a:r>
          </a:p>
          <a:p>
            <a:pPr lvl="1"/>
            <a:r>
              <a:rPr lang="fi-FI" dirty="0"/>
              <a:t>Ryhmittely myös: maantieteellinen, rakenteellinen ja käyttäytymisisolaatio</a:t>
            </a:r>
          </a:p>
          <a:p>
            <a:r>
              <a:rPr lang="fi-FI" u="sng" dirty="0"/>
              <a:t>Hajottava luonnonvalinta</a:t>
            </a:r>
            <a:r>
              <a:rPr lang="fi-FI" dirty="0"/>
              <a:t>:, s. 67</a:t>
            </a:r>
          </a:p>
          <a:p>
            <a:r>
              <a:rPr lang="fi-FI" u="sng" dirty="0"/>
              <a:t>Mutaatiot (alleelit):</a:t>
            </a:r>
          </a:p>
          <a:p>
            <a:r>
              <a:rPr lang="fi-FI" u="sng" dirty="0"/>
              <a:t>Satunnaisajautuminen</a:t>
            </a:r>
            <a:r>
              <a:rPr lang="fi-FI" dirty="0"/>
              <a:t> pienissä populaatiossa:</a:t>
            </a:r>
          </a:p>
          <a:p>
            <a:pPr lvl="1"/>
            <a:r>
              <a:rPr lang="fi-FI" dirty="0"/>
              <a:t>Perustajanvaikutus (lajin yksilöitä uudelle alueelle)</a:t>
            </a:r>
          </a:p>
          <a:p>
            <a:pPr lvl="1"/>
            <a:r>
              <a:rPr lang="fi-FI" dirty="0"/>
              <a:t>Pullonkaulailmiö (populaatio pienenee)</a:t>
            </a:r>
          </a:p>
          <a:p>
            <a:r>
              <a:rPr lang="fi-FI" u="sng" dirty="0"/>
              <a:t>Sopeutumislevittäytyminen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Avainsopeutumat (niiden avulla vallataan uusia elinalueita)</a:t>
            </a:r>
          </a:p>
          <a:p>
            <a:pPr lvl="1"/>
            <a:r>
              <a:rPr lang="fi-FI" dirty="0"/>
              <a:t>Sukupuuttoaallot (vapautuu elintilaa – sopeutumislevittäytyminen nopeutuu/helpottuu)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710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Lisääntymisesteet (siis edistävät osaltaan lajiutumista):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A) ennen hedelmöitystä: s. 76</a:t>
            </a:r>
          </a:p>
          <a:p>
            <a:pPr lvl="1"/>
            <a:r>
              <a:rPr lang="fi-FI" dirty="0"/>
              <a:t>Elää eri alueilla</a:t>
            </a:r>
          </a:p>
          <a:p>
            <a:pPr lvl="1"/>
            <a:r>
              <a:rPr lang="fi-FI" dirty="0"/>
              <a:t>Erilainen lisääntymisajankohta</a:t>
            </a:r>
          </a:p>
          <a:p>
            <a:pPr lvl="1"/>
            <a:r>
              <a:rPr lang="fi-FI" dirty="0"/>
              <a:t>Erilainen soidinkäyttäytyminen</a:t>
            </a:r>
          </a:p>
          <a:p>
            <a:pPr lvl="1"/>
            <a:r>
              <a:rPr lang="fi-FI" dirty="0"/>
              <a:t>Rakenteellinen yhteensopimattomuus (sukupuolielimet, sukusolut)</a:t>
            </a:r>
          </a:p>
          <a:p>
            <a:r>
              <a:rPr lang="fi-FI" dirty="0"/>
              <a:t>B) hedelmöityksen jälkeen: s. 76</a:t>
            </a:r>
          </a:p>
          <a:p>
            <a:pPr lvl="1"/>
            <a:r>
              <a:rPr lang="fi-FI" dirty="0"/>
              <a:t>Jälkeläinen on lisääntymiskyvytön, ei elä lisääntymisikäiseksi, alkio kuolee</a:t>
            </a:r>
          </a:p>
        </p:txBody>
      </p:sp>
    </p:spTree>
    <p:extLst>
      <p:ext uri="{BB962C8B-B14F-4D97-AF65-F5344CB8AC3E}">
        <p14:creationId xmlns:p14="http://schemas.microsoft.com/office/powerpoint/2010/main" val="257617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996" y="6431243"/>
            <a:ext cx="695004" cy="426757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1063968" y="823785"/>
            <a:ext cx="4415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/>
              <a:t>Pullonkaulailmiö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81" y="1608442"/>
            <a:ext cx="7221979" cy="425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2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996" y="6431243"/>
            <a:ext cx="695004" cy="426757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963828" y="4324865"/>
            <a:ext cx="7358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dirty="0"/>
              <a:t>Visenttien perimä perustuu </a:t>
            </a:r>
            <a:r>
              <a:rPr lang="fi-FI" sz="3000" dirty="0">
                <a:solidFill>
                  <a:srgbClr val="FF0000"/>
                </a:solidFill>
              </a:rPr>
              <a:t>harvalukuisiin kantayksilöihin</a:t>
            </a:r>
            <a:r>
              <a:rPr lang="fi-FI" sz="3000" dirty="0"/>
              <a:t>. </a:t>
            </a:r>
            <a:r>
              <a:rPr lang="fi-FI" sz="3000" dirty="0">
                <a:solidFill>
                  <a:srgbClr val="FF0000"/>
                </a:solidFill>
              </a:rPr>
              <a:t>Pullonkaulailmiön</a:t>
            </a:r>
            <a:r>
              <a:rPr lang="fi-FI" sz="3000" dirty="0"/>
              <a:t> seurauksena visenttiyksilöiden perimässä on erittäin vähän muuntelua</a:t>
            </a:r>
            <a:r>
              <a:rPr lang="fi-FI" dirty="0"/>
              <a:t>.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708" y="641380"/>
            <a:ext cx="5412259" cy="36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02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996" y="6431243"/>
            <a:ext cx="695004" cy="426757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749645" y="591063"/>
            <a:ext cx="7768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000" b="1" dirty="0"/>
              <a:t>Lajimäärä on kasvanut evoluution seurauksena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45" y="1214105"/>
            <a:ext cx="7400668" cy="521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8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996" y="6431243"/>
            <a:ext cx="695004" cy="426757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054443" y="783021"/>
            <a:ext cx="72492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3000" b="1" dirty="0">
                <a:solidFill>
                  <a:srgbClr val="FF0000"/>
                </a:solidFill>
              </a:rPr>
              <a:t>Sukupuuttoaallot</a:t>
            </a:r>
          </a:p>
          <a:p>
            <a:pPr fontAlgn="base"/>
            <a:endParaRPr lang="fi-FI" sz="3000" dirty="0"/>
          </a:p>
          <a:p>
            <a:pPr fontAlgn="base"/>
            <a:r>
              <a:rPr lang="fi-FI" sz="3000" dirty="0">
                <a:solidFill>
                  <a:srgbClr val="FF0000"/>
                </a:solidFill>
              </a:rPr>
              <a:t>488 milj. vuotta sitten</a:t>
            </a:r>
          </a:p>
          <a:p>
            <a:pPr fontAlgn="base"/>
            <a:r>
              <a:rPr lang="fi-FI" sz="3000" dirty="0"/>
              <a:t>- ilmaston viileneminen</a:t>
            </a:r>
          </a:p>
          <a:p>
            <a:pPr fontAlgn="base"/>
            <a:r>
              <a:rPr lang="fi-FI" sz="3000" dirty="0"/>
              <a:t>- lähes kaikki merieläimet tuhoutuivat </a:t>
            </a:r>
          </a:p>
          <a:p>
            <a:pPr fontAlgn="base"/>
            <a:endParaRPr lang="fi-FI" sz="3000" dirty="0"/>
          </a:p>
          <a:p>
            <a:pPr fontAlgn="base"/>
            <a:r>
              <a:rPr lang="fi-FI" sz="3000" dirty="0">
                <a:solidFill>
                  <a:srgbClr val="FF0000"/>
                </a:solidFill>
              </a:rPr>
              <a:t>416 milj. vuotta sitten</a:t>
            </a:r>
          </a:p>
          <a:p>
            <a:pPr fontAlgn="base"/>
            <a:r>
              <a:rPr lang="fi-FI" sz="3000" dirty="0"/>
              <a:t>- ilmaston viileneminen</a:t>
            </a:r>
          </a:p>
          <a:p>
            <a:pPr fontAlgn="base"/>
            <a:r>
              <a:rPr lang="fi-FI" sz="3000" dirty="0"/>
              <a:t>- hapen katoaminen meristä</a:t>
            </a:r>
          </a:p>
          <a:p>
            <a:pPr fontAlgn="base"/>
            <a:r>
              <a:rPr lang="fi-FI" sz="3000" dirty="0"/>
              <a:t>- syytä ei tiedetä, tutkijat epäilevät meteoriitti-iskua</a:t>
            </a:r>
            <a:r>
              <a:rPr lang="fi-FI" dirty="0"/>
              <a:t> </a:t>
            </a:r>
          </a:p>
          <a:p>
            <a:pPr fontAlgn="base"/>
            <a:endParaRPr lang="fi-FI" dirty="0"/>
          </a:p>
          <a:p>
            <a:pPr fontAlgn="base"/>
            <a:r>
              <a:rPr lang="fi-FI" dirty="0"/>
              <a:t> 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08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803190" y="723385"/>
            <a:ext cx="756645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i-FI" sz="3000" dirty="0">
                <a:solidFill>
                  <a:srgbClr val="FF0000"/>
                </a:solidFill>
              </a:rPr>
              <a:t>250 milj. vuotta sitten</a:t>
            </a:r>
          </a:p>
          <a:p>
            <a:pPr fontAlgn="base"/>
            <a:r>
              <a:rPr lang="fi-FI" sz="3000" dirty="0"/>
              <a:t>- ilmaston viileneminen</a:t>
            </a:r>
          </a:p>
          <a:p>
            <a:pPr fontAlgn="base"/>
            <a:r>
              <a:rPr lang="fi-FI" sz="3000" dirty="0"/>
              <a:t>- merenpinnan lasku</a:t>
            </a:r>
          </a:p>
          <a:p>
            <a:pPr fontAlgn="base"/>
            <a:r>
              <a:rPr lang="fi-FI" sz="3000" dirty="0"/>
              <a:t>- kaikkien aikojen suurin joukkotuho</a:t>
            </a:r>
          </a:p>
          <a:p>
            <a:pPr fontAlgn="base"/>
            <a:r>
              <a:rPr lang="fi-FI" sz="3000" dirty="0"/>
              <a:t>- 95 % merieläinlajeista ja 70 % maaeläinlajeista katosi</a:t>
            </a:r>
          </a:p>
          <a:p>
            <a:pPr fontAlgn="base"/>
            <a:endParaRPr lang="fi-FI" sz="3000" dirty="0"/>
          </a:p>
          <a:p>
            <a:pPr fontAlgn="base"/>
            <a:r>
              <a:rPr lang="fi-FI" sz="3000" dirty="0">
                <a:solidFill>
                  <a:srgbClr val="FF0000"/>
                </a:solidFill>
              </a:rPr>
              <a:t>200 milj. vuotta sitten</a:t>
            </a:r>
          </a:p>
          <a:p>
            <a:pPr fontAlgn="base"/>
            <a:r>
              <a:rPr lang="fi-FI" sz="3000" dirty="0"/>
              <a:t>- tulivuoret syöksivät ilmaan kasvihuonekaasuja</a:t>
            </a:r>
          </a:p>
          <a:p>
            <a:pPr fontAlgn="base"/>
            <a:r>
              <a:rPr lang="fi-FI" sz="3000" dirty="0"/>
              <a:t>- ilmaston lämpeneminen</a:t>
            </a:r>
          </a:p>
          <a:p>
            <a:pPr fontAlgn="base"/>
            <a:r>
              <a:rPr lang="fi-FI" sz="3000" dirty="0"/>
              <a:t>- merenpinnan nousu</a:t>
            </a:r>
          </a:p>
          <a:p>
            <a:pPr fontAlgn="base"/>
            <a:r>
              <a:rPr lang="fi-FI" dirty="0"/>
              <a:t> 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996" y="6431243"/>
            <a:ext cx="695004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7445E43AA17E544BF3234084398B6DA" ma:contentTypeVersion="12" ma:contentTypeDescription="Luo uusi asiakirja." ma:contentTypeScope="" ma:versionID="6931151f85830e605903eba920068296">
  <xsd:schema xmlns:xsd="http://www.w3.org/2001/XMLSchema" xmlns:xs="http://www.w3.org/2001/XMLSchema" xmlns:p="http://schemas.microsoft.com/office/2006/metadata/properties" xmlns:ns2="b6c2cde3-2717-4ff6-a38c-3daa2323faef" xmlns:ns3="188ce216-e63f-4f7a-b5ea-54779d630909" targetNamespace="http://schemas.microsoft.com/office/2006/metadata/properties" ma:root="true" ma:fieldsID="d1b660d057294bfb7c32ad129ef7e648" ns2:_="" ns3:_="">
    <xsd:import namespace="b6c2cde3-2717-4ff6-a38c-3daa2323faef"/>
    <xsd:import namespace="188ce216-e63f-4f7a-b5ea-54779d6309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2cde3-2717-4ff6-a38c-3daa2323fa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ce216-e63f-4f7a-b5ea-54779d6309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EA8947-A72F-4236-8B98-839FDA702A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5AF18F-5291-4A25-BFE0-DB75165A09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2cde3-2717-4ff6-a38c-3daa2323faef"/>
    <ds:schemaRef ds:uri="188ce216-e63f-4f7a-b5ea-54779d6309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B49CF0-7B2E-4BD6-8336-9581CF92E03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188ce216-e63f-4f7a-b5ea-54779d63090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6c2cde3-2717-4ff6-a38c-3daa2323fae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312</Words>
  <Application>Microsoft Office PowerPoint</Application>
  <PresentationFormat>Näytössä katseltava diaesitys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Luku 7 alkupohdinta</vt:lpstr>
      <vt:lpstr>Luku 7: Lajiutuminen eli uuden lajin syntyminen (”= lajiutua”)</vt:lpstr>
      <vt:lpstr>Lajiutumista edistävät tekijät:</vt:lpstr>
      <vt:lpstr>Lisääntymisesteet (siis edistävät osaltaan lajiutumista):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Jari Kolehmainen</dc:creator>
  <cp:lastModifiedBy>Helisvaara Juha</cp:lastModifiedBy>
  <cp:revision>48</cp:revision>
  <dcterms:created xsi:type="dcterms:W3CDTF">2020-10-16T15:43:05Z</dcterms:created>
  <dcterms:modified xsi:type="dcterms:W3CDTF">2023-01-27T08:14:58Z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0x01010097445E43AA17E544BF3234084398B6DA</vt:lpwstr>
  </property>
</Properties>
</file>