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57" r:id="rId6"/>
    <p:sldMasterId id="2147483675" r:id="rId7"/>
    <p:sldMasterId id="2147483679" r:id="rId8"/>
  </p:sldMasterIdLst>
  <p:notesMasterIdLst>
    <p:notesMasterId r:id="rId24"/>
  </p:notesMasterIdLst>
  <p:sldIdLst>
    <p:sldId id="256" r:id="rId9"/>
    <p:sldId id="294" r:id="rId10"/>
    <p:sldId id="306" r:id="rId11"/>
    <p:sldId id="257" r:id="rId12"/>
    <p:sldId id="298" r:id="rId13"/>
    <p:sldId id="299" r:id="rId14"/>
    <p:sldId id="300" r:id="rId15"/>
    <p:sldId id="260" r:id="rId16"/>
    <p:sldId id="262" r:id="rId17"/>
    <p:sldId id="301" r:id="rId18"/>
    <p:sldId id="302" r:id="rId19"/>
    <p:sldId id="304" r:id="rId20"/>
    <p:sldId id="305" r:id="rId21"/>
    <p:sldId id="265" r:id="rId22"/>
    <p:sldId id="30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BvQ7WhgeAnL7PSwtQndkGYFi+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1.jpg"/><Relationship Id="rId4" Type="http://schemas.openxmlformats.org/officeDocument/2006/relationships/image" Target="../media/image2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dia 4"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2"/>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isältödia 5">
  <p:cSld name="2_Sisältödia 5">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7"/>
          <p:cNvSpPr txBox="1">
            <a:spLocks noGrp="1"/>
          </p:cNvSpPr>
          <p:nvPr>
            <p:ph type="body" idx="1"/>
          </p:nvPr>
        </p:nvSpPr>
        <p:spPr>
          <a:xfrm>
            <a:off x="742950"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7"/>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89" name="Google Shape;89;p17"/>
          <p:cNvSpPr txBox="1">
            <a:spLocks noGrp="1"/>
          </p:cNvSpPr>
          <p:nvPr>
            <p:ph type="body" idx="2"/>
          </p:nvPr>
        </p:nvSpPr>
        <p:spPr>
          <a:xfrm>
            <a:off x="6341318"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isältödia 7">
  <p:cSld name="2_Sisältödia 7">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9"/>
          <p:cNvSpPr txBox="1">
            <a:spLocks noGrp="1"/>
          </p:cNvSpPr>
          <p:nvPr>
            <p:ph type="body" idx="1"/>
          </p:nvPr>
        </p:nvSpPr>
        <p:spPr>
          <a:xfrm>
            <a:off x="742950" y="1946275"/>
            <a:ext cx="1051560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9"/>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sältödia 1">
  <p:cSld name="Sisältödia 1">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742950" y="1946275"/>
            <a:ext cx="10515600" cy="3842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200"/>
              <a:buNone/>
              <a:defRPr/>
            </a:lvl4pPr>
            <a:lvl5pPr marL="2286000" lvl="4" indent="-228600" algn="l">
              <a:lnSpc>
                <a:spcPct val="9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0"/>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isältödia 1">
  <p:cSld name="1_Sisältödia 1">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742950" y="377825"/>
            <a:ext cx="53530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txBox="1">
            <a:spLocks noGrp="1"/>
          </p:cNvSpPr>
          <p:nvPr>
            <p:ph type="body" idx="1"/>
          </p:nvPr>
        </p:nvSpPr>
        <p:spPr>
          <a:xfrm>
            <a:off x="742950" y="1946275"/>
            <a:ext cx="5353050" cy="3842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200"/>
              <a:buNone/>
              <a:defRPr/>
            </a:lvl4pPr>
            <a:lvl5pPr marL="2286000" lvl="4" indent="-228600" algn="l">
              <a:lnSpc>
                <a:spcPct val="9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1"/>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12" name="Google Shape;112;p31"/>
          <p:cNvSpPr txBox="1">
            <a:spLocks noGrp="1"/>
          </p:cNvSpPr>
          <p:nvPr>
            <p:ph type="body" idx="2"/>
          </p:nvPr>
        </p:nvSpPr>
        <p:spPr>
          <a:xfrm>
            <a:off x="6478167" y="377825"/>
            <a:ext cx="5353050" cy="5411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200"/>
              <a:buNone/>
              <a:defRPr/>
            </a:lvl4pPr>
            <a:lvl5pPr marL="2286000" lvl="4" indent="-228600" algn="l">
              <a:lnSpc>
                <a:spcPct val="9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sältödia 2">
  <p:cSld name="Sisältödia 2">
    <p:spTree>
      <p:nvGrpSpPr>
        <p:cNvPr id="1" name="Shape 113"/>
        <p:cNvGrpSpPr/>
        <p:nvPr/>
      </p:nvGrpSpPr>
      <p:grpSpPr>
        <a:xfrm>
          <a:off x="0" y="0"/>
          <a:ext cx="0" cy="0"/>
          <a:chOff x="0" y="0"/>
          <a:chExt cx="0" cy="0"/>
        </a:xfrm>
      </p:grpSpPr>
      <p:sp>
        <p:nvSpPr>
          <p:cNvPr id="114" name="Google Shape;114;p32"/>
          <p:cNvSpPr txBox="1">
            <a:spLocks noGrp="1"/>
          </p:cNvSpPr>
          <p:nvPr>
            <p:ph type="title"/>
          </p:nvPr>
        </p:nvSpPr>
        <p:spPr>
          <a:xfrm>
            <a:off x="742950" y="377825"/>
            <a:ext cx="5164469"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2"/>
          <p:cNvSpPr txBox="1">
            <a:spLocks noGrp="1"/>
          </p:cNvSpPr>
          <p:nvPr>
            <p:ph type="body" idx="1"/>
          </p:nvPr>
        </p:nvSpPr>
        <p:spPr>
          <a:xfrm>
            <a:off x="742950" y="1946275"/>
            <a:ext cx="5164469"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2"/>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17" name="Google Shape;117;p32"/>
          <p:cNvSpPr txBox="1">
            <a:spLocks noGrp="1"/>
          </p:cNvSpPr>
          <p:nvPr>
            <p:ph type="body" idx="2"/>
          </p:nvPr>
        </p:nvSpPr>
        <p:spPr>
          <a:xfrm>
            <a:off x="6284583" y="1169725"/>
            <a:ext cx="4975886" cy="4518550"/>
          </a:xfrm>
          <a:prstGeom prst="rect">
            <a:avLst/>
          </a:prstGeom>
          <a:solidFill>
            <a:schemeClr val="accent3"/>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200"/>
              <a:buNone/>
              <a:defRPr/>
            </a:lvl4pPr>
            <a:lvl5pPr marL="2286000" lvl="4" indent="-228600" algn="l">
              <a:lnSpc>
                <a:spcPct val="9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sältödia 4">
  <p:cSld name="Sisältödia 4">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742950"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3"/>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22" name="Google Shape;122;p33"/>
          <p:cNvSpPr txBox="1">
            <a:spLocks noGrp="1"/>
          </p:cNvSpPr>
          <p:nvPr>
            <p:ph type="body" idx="2"/>
          </p:nvPr>
        </p:nvSpPr>
        <p:spPr>
          <a:xfrm>
            <a:off x="6341318"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sältödia 5">
  <p:cSld name="Sisältödia 5">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4"/>
          <p:cNvSpPr txBox="1">
            <a:spLocks noGrp="1"/>
          </p:cNvSpPr>
          <p:nvPr>
            <p:ph type="body" idx="1"/>
          </p:nvPr>
        </p:nvSpPr>
        <p:spPr>
          <a:xfrm>
            <a:off x="742950"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4"/>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27" name="Google Shape;127;p34"/>
          <p:cNvSpPr txBox="1">
            <a:spLocks noGrp="1"/>
          </p:cNvSpPr>
          <p:nvPr>
            <p:ph type="body" idx="2"/>
          </p:nvPr>
        </p:nvSpPr>
        <p:spPr>
          <a:xfrm>
            <a:off x="6341318"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sältödia 6">
  <p:cSld name="Sisältödia 6">
    <p:bg>
      <p:bgPr>
        <a:blipFill>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5"/>
          <p:cNvSpPr txBox="1">
            <a:spLocks noGrp="1"/>
          </p:cNvSpPr>
          <p:nvPr>
            <p:ph type="body" idx="1"/>
          </p:nvPr>
        </p:nvSpPr>
        <p:spPr>
          <a:xfrm>
            <a:off x="742950"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5"/>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32" name="Google Shape;132;p35"/>
          <p:cNvSpPr txBox="1">
            <a:spLocks noGrp="1"/>
          </p:cNvSpPr>
          <p:nvPr>
            <p:ph type="body" idx="2"/>
          </p:nvPr>
        </p:nvSpPr>
        <p:spPr>
          <a:xfrm>
            <a:off x="6341318"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sältödia 7">
  <p:cSld name="Sisältödia 7">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6"/>
          <p:cNvSpPr txBox="1">
            <a:spLocks noGrp="1"/>
          </p:cNvSpPr>
          <p:nvPr>
            <p:ph type="body" idx="1"/>
          </p:nvPr>
        </p:nvSpPr>
        <p:spPr>
          <a:xfrm>
            <a:off x="742951"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6"/>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37" name="Google Shape;137;p36"/>
          <p:cNvSpPr txBox="1">
            <a:spLocks noGrp="1"/>
          </p:cNvSpPr>
          <p:nvPr>
            <p:ph type="body" idx="2"/>
          </p:nvPr>
        </p:nvSpPr>
        <p:spPr>
          <a:xfrm>
            <a:off x="6341318" y="1946275"/>
            <a:ext cx="535305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isältödia 7">
  <p:cSld name="3_Sisältödia 7">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742950" y="1946275"/>
            <a:ext cx="10515600"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7"/>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nsidia 1">
  <p:cSld name="Kansidia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3"/>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isältödia 7">
  <p:cSld name="6_Sisältödia 7">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742950" y="1946275"/>
            <a:ext cx="7150748" cy="13255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8"/>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46" name="Google Shape;146;p38"/>
          <p:cNvSpPr txBox="1">
            <a:spLocks noGrp="1"/>
          </p:cNvSpPr>
          <p:nvPr>
            <p:ph type="body" idx="2"/>
          </p:nvPr>
        </p:nvSpPr>
        <p:spPr>
          <a:xfrm>
            <a:off x="742950" y="3532479"/>
            <a:ext cx="7150748" cy="2408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isältödia 7">
  <p:cSld name="7_Sisältödia 7">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39"/>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9"/>
          <p:cNvSpPr txBox="1">
            <a:spLocks noGrp="1"/>
          </p:cNvSpPr>
          <p:nvPr>
            <p:ph type="body" idx="1"/>
          </p:nvPr>
        </p:nvSpPr>
        <p:spPr>
          <a:xfrm>
            <a:off x="742950" y="1946275"/>
            <a:ext cx="7150748" cy="13255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9"/>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151" name="Google Shape;151;p39"/>
          <p:cNvSpPr txBox="1">
            <a:spLocks noGrp="1"/>
          </p:cNvSpPr>
          <p:nvPr>
            <p:ph type="body" idx="2"/>
          </p:nvPr>
        </p:nvSpPr>
        <p:spPr>
          <a:xfrm>
            <a:off x="742950" y="3532479"/>
            <a:ext cx="7150748" cy="2408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27.4.2023</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49800169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Logodia">
  <p:cSld name="1_Logodia">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godia">
  <p:cSld name="Logodia">
    <p:bg>
      <p:bgPr>
        <a:solidFill>
          <a:schemeClr val="lt1"/>
        </a:solidFill>
        <a:effectLst/>
      </p:bgPr>
    </p:bg>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40"/>
          <p:cNvPicPr preferRelativeResize="0"/>
          <p:nvPr/>
        </p:nvPicPr>
        <p:blipFill rotWithShape="1">
          <a:blip r:embed="rId2">
            <a:alphaModFix/>
          </a:blip>
          <a:srcRect/>
          <a:stretch/>
        </p:blipFill>
        <p:spPr>
          <a:xfrm>
            <a:off x="1761550" y="3075672"/>
            <a:ext cx="4670999" cy="1174885"/>
          </a:xfrm>
          <a:prstGeom prst="rect">
            <a:avLst/>
          </a:prstGeom>
          <a:noFill/>
          <a:ln>
            <a:noFill/>
          </a:ln>
        </p:spPr>
      </p:pic>
      <p:pic>
        <p:nvPicPr>
          <p:cNvPr id="163" name="Google Shape;163;p40"/>
          <p:cNvPicPr preferRelativeResize="0"/>
          <p:nvPr/>
        </p:nvPicPr>
        <p:blipFill rotWithShape="1">
          <a:blip r:embed="rId3">
            <a:alphaModFix/>
          </a:blip>
          <a:srcRect/>
          <a:stretch/>
        </p:blipFill>
        <p:spPr>
          <a:xfrm>
            <a:off x="6804801" y="3150890"/>
            <a:ext cx="1542274" cy="1089497"/>
          </a:xfrm>
          <a:prstGeom prst="rect">
            <a:avLst/>
          </a:prstGeom>
          <a:noFill/>
          <a:ln>
            <a:noFill/>
          </a:ln>
        </p:spPr>
      </p:pic>
      <p:pic>
        <p:nvPicPr>
          <p:cNvPr id="164" name="Google Shape;164;p40"/>
          <p:cNvPicPr preferRelativeResize="0"/>
          <p:nvPr/>
        </p:nvPicPr>
        <p:blipFill rotWithShape="1">
          <a:blip r:embed="rId4">
            <a:alphaModFix/>
          </a:blip>
          <a:srcRect/>
          <a:stretch/>
        </p:blipFill>
        <p:spPr>
          <a:xfrm>
            <a:off x="9026766" y="3016740"/>
            <a:ext cx="1179272" cy="1298631"/>
          </a:xfrm>
          <a:prstGeom prst="rect">
            <a:avLst/>
          </a:prstGeom>
          <a:noFill/>
          <a:ln>
            <a:noFill/>
          </a:ln>
        </p:spPr>
      </p:pic>
      <p:pic>
        <p:nvPicPr>
          <p:cNvPr id="165" name="Google Shape;165;p40"/>
          <p:cNvPicPr preferRelativeResize="0"/>
          <p:nvPr/>
        </p:nvPicPr>
        <p:blipFill rotWithShape="1">
          <a:blip r:embed="rId5">
            <a:alphaModFix/>
          </a:blip>
          <a:srcRect/>
          <a:stretch/>
        </p:blipFill>
        <p:spPr>
          <a:xfrm>
            <a:off x="1898500" y="4681992"/>
            <a:ext cx="1130450" cy="1272868"/>
          </a:xfrm>
          <a:prstGeom prst="rect">
            <a:avLst/>
          </a:prstGeom>
          <a:noFill/>
          <a:ln>
            <a:noFill/>
          </a:ln>
        </p:spPr>
      </p:pic>
      <p:pic>
        <p:nvPicPr>
          <p:cNvPr id="166" name="Google Shape;166;p40"/>
          <p:cNvPicPr preferRelativeResize="0"/>
          <p:nvPr/>
        </p:nvPicPr>
        <p:blipFill rotWithShape="1">
          <a:blip r:embed="rId6">
            <a:alphaModFix/>
          </a:blip>
          <a:srcRect/>
          <a:stretch/>
        </p:blipFill>
        <p:spPr>
          <a:xfrm>
            <a:off x="4263753" y="4784925"/>
            <a:ext cx="2113403" cy="1154060"/>
          </a:xfrm>
          <a:prstGeom prst="rect">
            <a:avLst/>
          </a:prstGeom>
          <a:noFill/>
          <a:ln>
            <a:noFill/>
          </a:ln>
        </p:spPr>
      </p:pic>
      <p:pic>
        <p:nvPicPr>
          <p:cNvPr id="167" name="Google Shape;167;p40"/>
          <p:cNvPicPr preferRelativeResize="0"/>
          <p:nvPr/>
        </p:nvPicPr>
        <p:blipFill rotWithShape="1">
          <a:blip r:embed="rId7">
            <a:alphaModFix/>
          </a:blip>
          <a:srcRect/>
          <a:stretch/>
        </p:blipFill>
        <p:spPr>
          <a:xfrm>
            <a:off x="7332349" y="4935398"/>
            <a:ext cx="3022632" cy="108949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ostopallot">
  <p:cSld name="Nostopallot">
    <p:spTree>
      <p:nvGrpSpPr>
        <p:cNvPr id="1" name="Shape 168"/>
        <p:cNvGrpSpPr/>
        <p:nvPr/>
      </p:nvGrpSpPr>
      <p:grpSpPr>
        <a:xfrm>
          <a:off x="0" y="0"/>
          <a:ext cx="0" cy="0"/>
          <a:chOff x="0" y="0"/>
          <a:chExt cx="0" cy="0"/>
        </a:xfrm>
      </p:grpSpPr>
      <p:sp>
        <p:nvSpPr>
          <p:cNvPr id="169" name="Google Shape;169;p41"/>
          <p:cNvSpPr>
            <a:spLocks noGrp="1"/>
          </p:cNvSpPr>
          <p:nvPr>
            <p:ph type="body" idx="1"/>
          </p:nvPr>
        </p:nvSpPr>
        <p:spPr>
          <a:xfrm>
            <a:off x="1293358" y="1061400"/>
            <a:ext cx="2520000" cy="2520000"/>
          </a:xfrm>
          <a:prstGeom prst="ellipse">
            <a:avLst/>
          </a:prstGeom>
          <a:solidFill>
            <a:schemeClr val="dk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chemeClr val="lt1"/>
              </a:buClr>
              <a:buSzPts val="1600"/>
              <a:buNone/>
              <a:defRPr sz="1600">
                <a:solidFill>
                  <a:schemeClr val="lt1"/>
                </a:solidFill>
              </a:defRPr>
            </a:lvl2pPr>
            <a:lvl3pPr marL="1371600" lvl="2" indent="-228600" algn="ctr">
              <a:lnSpc>
                <a:spcPct val="90000"/>
              </a:lnSpc>
              <a:spcBef>
                <a:spcPts val="500"/>
              </a:spcBef>
              <a:spcAft>
                <a:spcPts val="0"/>
              </a:spcAft>
              <a:buClr>
                <a:schemeClr val="lt1"/>
              </a:buClr>
              <a:buSzPts val="1400"/>
              <a:buNone/>
              <a:defRPr sz="1400">
                <a:solidFill>
                  <a:schemeClr val="lt1"/>
                </a:solidFill>
              </a:defRPr>
            </a:lvl3pPr>
            <a:lvl4pPr marL="1828800" lvl="3" indent="-228600" algn="ctr">
              <a:lnSpc>
                <a:spcPct val="90000"/>
              </a:lnSpc>
              <a:spcBef>
                <a:spcPts val="500"/>
              </a:spcBef>
              <a:spcAft>
                <a:spcPts val="0"/>
              </a:spcAft>
              <a:buClr>
                <a:schemeClr val="lt1"/>
              </a:buClr>
              <a:buSzPts val="1200"/>
              <a:buNone/>
              <a:defRPr sz="1200">
                <a:solidFill>
                  <a:schemeClr val="lt1"/>
                </a:solidFill>
              </a:defRPr>
            </a:lvl4pPr>
            <a:lvl5pPr marL="2286000" lvl="4" indent="-228600" algn="ctr">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1"/>
          <p:cNvSpPr>
            <a:spLocks noGrp="1"/>
          </p:cNvSpPr>
          <p:nvPr>
            <p:ph type="body" idx="2"/>
          </p:nvPr>
        </p:nvSpPr>
        <p:spPr>
          <a:xfrm>
            <a:off x="6607321" y="3894273"/>
            <a:ext cx="2520000" cy="2520000"/>
          </a:xfrm>
          <a:prstGeom prst="ellipse">
            <a:avLst/>
          </a:prstGeom>
          <a:solidFill>
            <a:srgbClr val="FF386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chemeClr val="lt1"/>
              </a:buClr>
              <a:buSzPts val="1600"/>
              <a:buNone/>
              <a:defRPr sz="1600">
                <a:solidFill>
                  <a:schemeClr val="lt1"/>
                </a:solidFill>
              </a:defRPr>
            </a:lvl2pPr>
            <a:lvl3pPr marL="1371600" lvl="2" indent="-228600" algn="ctr">
              <a:lnSpc>
                <a:spcPct val="90000"/>
              </a:lnSpc>
              <a:spcBef>
                <a:spcPts val="500"/>
              </a:spcBef>
              <a:spcAft>
                <a:spcPts val="0"/>
              </a:spcAft>
              <a:buClr>
                <a:schemeClr val="lt1"/>
              </a:buClr>
              <a:buSzPts val="1400"/>
              <a:buNone/>
              <a:defRPr sz="1400">
                <a:solidFill>
                  <a:schemeClr val="lt1"/>
                </a:solidFill>
              </a:defRPr>
            </a:lvl3pPr>
            <a:lvl4pPr marL="1828800" lvl="3" indent="-228600" algn="ctr">
              <a:lnSpc>
                <a:spcPct val="90000"/>
              </a:lnSpc>
              <a:spcBef>
                <a:spcPts val="500"/>
              </a:spcBef>
              <a:spcAft>
                <a:spcPts val="0"/>
              </a:spcAft>
              <a:buClr>
                <a:schemeClr val="lt1"/>
              </a:buClr>
              <a:buSzPts val="1200"/>
              <a:buNone/>
              <a:defRPr sz="1200">
                <a:solidFill>
                  <a:schemeClr val="lt1"/>
                </a:solidFill>
              </a:defRPr>
            </a:lvl4pPr>
            <a:lvl5pPr marL="2286000" lvl="4" indent="-228600" algn="ctr">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1"/>
          <p:cNvSpPr>
            <a:spLocks noGrp="1"/>
          </p:cNvSpPr>
          <p:nvPr>
            <p:ph type="body" idx="3"/>
          </p:nvPr>
        </p:nvSpPr>
        <p:spPr>
          <a:xfrm>
            <a:off x="3064679" y="3894273"/>
            <a:ext cx="2520000" cy="2520000"/>
          </a:xfrm>
          <a:prstGeom prst="ellipse">
            <a:avLst/>
          </a:prstGeom>
          <a:solidFill>
            <a:srgbClr val="2EB099"/>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defRPr>
            </a:lvl1pPr>
            <a:lvl2pPr marL="914400" lvl="1" indent="-228600" algn="ctr">
              <a:lnSpc>
                <a:spcPct val="90000"/>
              </a:lnSpc>
              <a:spcBef>
                <a:spcPts val="500"/>
              </a:spcBef>
              <a:spcAft>
                <a:spcPts val="0"/>
              </a:spcAft>
              <a:buClr>
                <a:schemeClr val="dk1"/>
              </a:buClr>
              <a:buSzPts val="1600"/>
              <a:buNone/>
              <a:defRPr sz="1600">
                <a:solidFill>
                  <a:schemeClr val="dk1"/>
                </a:solidFill>
              </a:defRPr>
            </a:lvl2pPr>
            <a:lvl3pPr marL="1371600" lvl="2" indent="-228600" algn="ctr">
              <a:lnSpc>
                <a:spcPct val="90000"/>
              </a:lnSpc>
              <a:spcBef>
                <a:spcPts val="500"/>
              </a:spcBef>
              <a:spcAft>
                <a:spcPts val="0"/>
              </a:spcAft>
              <a:buClr>
                <a:schemeClr val="dk1"/>
              </a:buClr>
              <a:buSzPts val="1400"/>
              <a:buNone/>
              <a:defRPr sz="1400">
                <a:solidFill>
                  <a:schemeClr val="dk1"/>
                </a:solidFill>
              </a:defRPr>
            </a:lvl3pPr>
            <a:lvl4pPr marL="1828800" lvl="3" indent="-228600" algn="ctr">
              <a:lnSpc>
                <a:spcPct val="90000"/>
              </a:lnSpc>
              <a:spcBef>
                <a:spcPts val="500"/>
              </a:spcBef>
              <a:spcAft>
                <a:spcPts val="0"/>
              </a:spcAft>
              <a:buClr>
                <a:schemeClr val="dk1"/>
              </a:buClr>
              <a:buSzPts val="1200"/>
              <a:buNone/>
              <a:defRPr sz="1200">
                <a:solidFill>
                  <a:schemeClr val="dk1"/>
                </a:solidFill>
              </a:defRPr>
            </a:lvl4pPr>
            <a:lvl5pPr marL="2286000" lvl="4" indent="-228600" algn="ctr">
              <a:lnSpc>
                <a:spcPct val="90000"/>
              </a:lnSpc>
              <a:spcBef>
                <a:spcPts val="500"/>
              </a:spcBef>
              <a:spcAft>
                <a:spcPts val="0"/>
              </a:spcAft>
              <a:buClr>
                <a:schemeClr val="dk1"/>
              </a:buClr>
              <a:buSzPts val="1200"/>
              <a:buNone/>
              <a:defRPr sz="1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41"/>
          <p:cNvSpPr>
            <a:spLocks noGrp="1"/>
          </p:cNvSpPr>
          <p:nvPr>
            <p:ph type="body" idx="4"/>
          </p:nvPr>
        </p:nvSpPr>
        <p:spPr>
          <a:xfrm>
            <a:off x="4836000" y="1061400"/>
            <a:ext cx="2520000" cy="2520000"/>
          </a:xfrm>
          <a:prstGeom prst="ellipse">
            <a:avLst/>
          </a:prstGeom>
          <a:solidFill>
            <a:srgbClr val="2675EB"/>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chemeClr val="lt1"/>
              </a:buClr>
              <a:buSzPts val="1600"/>
              <a:buNone/>
              <a:defRPr sz="1600">
                <a:solidFill>
                  <a:schemeClr val="lt1"/>
                </a:solidFill>
              </a:defRPr>
            </a:lvl2pPr>
            <a:lvl3pPr marL="1371600" lvl="2" indent="-228600" algn="ctr">
              <a:lnSpc>
                <a:spcPct val="90000"/>
              </a:lnSpc>
              <a:spcBef>
                <a:spcPts val="500"/>
              </a:spcBef>
              <a:spcAft>
                <a:spcPts val="0"/>
              </a:spcAft>
              <a:buClr>
                <a:schemeClr val="lt1"/>
              </a:buClr>
              <a:buSzPts val="1400"/>
              <a:buNone/>
              <a:defRPr sz="1400">
                <a:solidFill>
                  <a:schemeClr val="lt1"/>
                </a:solidFill>
              </a:defRPr>
            </a:lvl3pPr>
            <a:lvl4pPr marL="1828800" lvl="3" indent="-228600" algn="ctr">
              <a:lnSpc>
                <a:spcPct val="90000"/>
              </a:lnSpc>
              <a:spcBef>
                <a:spcPts val="500"/>
              </a:spcBef>
              <a:spcAft>
                <a:spcPts val="0"/>
              </a:spcAft>
              <a:buClr>
                <a:schemeClr val="lt1"/>
              </a:buClr>
              <a:buSzPts val="1200"/>
              <a:buNone/>
              <a:defRPr sz="1200">
                <a:solidFill>
                  <a:schemeClr val="lt1"/>
                </a:solidFill>
              </a:defRPr>
            </a:lvl4pPr>
            <a:lvl5pPr marL="2286000" lvl="4" indent="-228600" algn="ctr">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1"/>
          <p:cNvSpPr>
            <a:spLocks noGrp="1"/>
          </p:cNvSpPr>
          <p:nvPr>
            <p:ph type="body" idx="5"/>
          </p:nvPr>
        </p:nvSpPr>
        <p:spPr>
          <a:xfrm>
            <a:off x="8378642" y="1061400"/>
            <a:ext cx="2520000" cy="2520000"/>
          </a:xfrm>
          <a:prstGeom prst="ellipse">
            <a:avLst/>
          </a:prstGeom>
          <a:solidFill>
            <a:srgbClr val="3C1289"/>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chemeClr val="lt1"/>
              </a:buClr>
              <a:buSzPts val="1600"/>
              <a:buNone/>
              <a:defRPr sz="1600">
                <a:solidFill>
                  <a:schemeClr val="lt1"/>
                </a:solidFill>
              </a:defRPr>
            </a:lvl2pPr>
            <a:lvl3pPr marL="1371600" lvl="2" indent="-228600" algn="ctr">
              <a:lnSpc>
                <a:spcPct val="90000"/>
              </a:lnSpc>
              <a:spcBef>
                <a:spcPts val="500"/>
              </a:spcBef>
              <a:spcAft>
                <a:spcPts val="0"/>
              </a:spcAft>
              <a:buClr>
                <a:schemeClr val="lt1"/>
              </a:buClr>
              <a:buSzPts val="1400"/>
              <a:buNone/>
              <a:defRPr sz="1400">
                <a:solidFill>
                  <a:schemeClr val="lt1"/>
                </a:solidFill>
              </a:defRPr>
            </a:lvl3pPr>
            <a:lvl4pPr marL="1828800" lvl="3" indent="-228600" algn="ctr">
              <a:lnSpc>
                <a:spcPct val="90000"/>
              </a:lnSpc>
              <a:spcBef>
                <a:spcPts val="500"/>
              </a:spcBef>
              <a:spcAft>
                <a:spcPts val="0"/>
              </a:spcAft>
              <a:buClr>
                <a:schemeClr val="lt1"/>
              </a:buClr>
              <a:buSzPts val="1200"/>
              <a:buNone/>
              <a:defRPr sz="1200">
                <a:solidFill>
                  <a:schemeClr val="lt1"/>
                </a:solidFill>
              </a:defRPr>
            </a:lvl4pPr>
            <a:lvl5pPr marL="2286000" lvl="4" indent="-228600" algn="ctr">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älilehti 1" type="obj">
  <p:cSld name="OBJECT">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3"/>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3"/>
          <p:cNvSpPr txBox="1">
            <a:spLocks noGrp="1"/>
          </p:cNvSpPr>
          <p:nvPr>
            <p:ph type="body" idx="1"/>
          </p:nvPr>
        </p:nvSpPr>
        <p:spPr>
          <a:xfrm>
            <a:off x="838200" y="3563937"/>
            <a:ext cx="10515600" cy="17382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228600" algn="ctr">
              <a:lnSpc>
                <a:spcPct val="90000"/>
              </a:lnSpc>
              <a:spcBef>
                <a:spcPts val="500"/>
              </a:spcBef>
              <a:spcAft>
                <a:spcPts val="0"/>
              </a:spcAft>
              <a:buClr>
                <a:schemeClr val="lt1"/>
              </a:buClr>
              <a:buSzPts val="1800"/>
              <a:buNone/>
              <a:defRPr sz="1800">
                <a:solidFill>
                  <a:schemeClr val="lt1"/>
                </a:solidFill>
              </a:defRPr>
            </a:lvl3pPr>
            <a:lvl4pPr marL="1828800" lvl="3" indent="-228600" algn="ctr">
              <a:lnSpc>
                <a:spcPct val="90000"/>
              </a:lnSpc>
              <a:spcBef>
                <a:spcPts val="500"/>
              </a:spcBef>
              <a:spcAft>
                <a:spcPts val="0"/>
              </a:spcAft>
              <a:buClr>
                <a:schemeClr val="lt1"/>
              </a:buClr>
              <a:buSzPts val="1600"/>
              <a:buNone/>
              <a:defRPr sz="1600">
                <a:solidFill>
                  <a:schemeClr val="lt1"/>
                </a:solidFill>
              </a:defRPr>
            </a:lvl4pPr>
            <a:lvl5pPr marL="2286000" lvl="4" indent="-228600" algn="ctr">
              <a:lnSpc>
                <a:spcPct val="90000"/>
              </a:lnSpc>
              <a:spcBef>
                <a:spcPts val="50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älilehti 2">
  <p:cSld name="Välilehti 2">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a:off x="838200" y="3563937"/>
            <a:ext cx="10515600" cy="17382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228600" algn="ctr">
              <a:lnSpc>
                <a:spcPct val="90000"/>
              </a:lnSpc>
              <a:spcBef>
                <a:spcPts val="500"/>
              </a:spcBef>
              <a:spcAft>
                <a:spcPts val="0"/>
              </a:spcAft>
              <a:buClr>
                <a:schemeClr val="lt1"/>
              </a:buClr>
              <a:buSzPts val="1800"/>
              <a:buNone/>
              <a:defRPr sz="1800">
                <a:solidFill>
                  <a:schemeClr val="lt1"/>
                </a:solidFill>
              </a:defRPr>
            </a:lvl3pPr>
            <a:lvl4pPr marL="1828800" lvl="3" indent="-228600" algn="ctr">
              <a:lnSpc>
                <a:spcPct val="90000"/>
              </a:lnSpc>
              <a:spcBef>
                <a:spcPts val="500"/>
              </a:spcBef>
              <a:spcAft>
                <a:spcPts val="0"/>
              </a:spcAft>
              <a:buClr>
                <a:schemeClr val="lt1"/>
              </a:buClr>
              <a:buSzPts val="1600"/>
              <a:buNone/>
              <a:defRPr sz="1600">
                <a:solidFill>
                  <a:schemeClr val="lt1"/>
                </a:solidFill>
              </a:defRPr>
            </a:lvl4pPr>
            <a:lvl5pPr marL="2286000" lvl="4" indent="-228600" algn="ctr">
              <a:lnSpc>
                <a:spcPct val="90000"/>
              </a:lnSpc>
              <a:spcBef>
                <a:spcPts val="50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älilehti 3">
  <p:cSld name="Välilehti 3">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45"/>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5"/>
          <p:cNvSpPr txBox="1">
            <a:spLocks noGrp="1"/>
          </p:cNvSpPr>
          <p:nvPr>
            <p:ph type="body" idx="1"/>
          </p:nvPr>
        </p:nvSpPr>
        <p:spPr>
          <a:xfrm>
            <a:off x="838200" y="3563937"/>
            <a:ext cx="10515600" cy="17382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228600" algn="ctr">
              <a:lnSpc>
                <a:spcPct val="90000"/>
              </a:lnSpc>
              <a:spcBef>
                <a:spcPts val="500"/>
              </a:spcBef>
              <a:spcAft>
                <a:spcPts val="0"/>
              </a:spcAft>
              <a:buClr>
                <a:schemeClr val="lt1"/>
              </a:buClr>
              <a:buSzPts val="1800"/>
              <a:buNone/>
              <a:defRPr sz="1800">
                <a:solidFill>
                  <a:schemeClr val="lt1"/>
                </a:solidFill>
              </a:defRPr>
            </a:lvl3pPr>
            <a:lvl4pPr marL="1828800" lvl="3" indent="-228600" algn="ctr">
              <a:lnSpc>
                <a:spcPct val="90000"/>
              </a:lnSpc>
              <a:spcBef>
                <a:spcPts val="500"/>
              </a:spcBef>
              <a:spcAft>
                <a:spcPts val="0"/>
              </a:spcAft>
              <a:buClr>
                <a:schemeClr val="lt1"/>
              </a:buClr>
              <a:buSzPts val="1600"/>
              <a:buNone/>
              <a:defRPr sz="1600">
                <a:solidFill>
                  <a:schemeClr val="lt1"/>
                </a:solidFill>
              </a:defRPr>
            </a:lvl4pPr>
            <a:lvl5pPr marL="2286000" lvl="4" indent="-228600" algn="ctr">
              <a:lnSpc>
                <a:spcPct val="90000"/>
              </a:lnSpc>
              <a:spcBef>
                <a:spcPts val="50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nsidia 2">
  <p:cSld name="Kansidia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nsidia 3">
  <p:cSld name="Kansidia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nsidia 5">
  <p:cSld name="Kansidia 5">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6"/>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nsidia 6">
  <p:cSld name="Kansidia 6">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7"/>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7"/>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Kansidia 6">
  <p:cSld name="1_Kansidia 6">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Kansidia 6">
  <p:cSld name="2_Kansidia 6">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isältödia 7" type="obj">
  <p:cSld name="OBJEC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2950" y="377825"/>
            <a:ext cx="487846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a:off x="742950" y="1946275"/>
            <a:ext cx="4878462"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i-FI"/>
              <a:t>‹#›</a:t>
            </a:fld>
            <a:endParaRPr/>
          </a:p>
        </p:txBody>
      </p:sp>
      <p:sp>
        <p:nvSpPr>
          <p:cNvPr id="74" name="Google Shape;74;p14"/>
          <p:cNvSpPr txBox="1">
            <a:spLocks noGrp="1"/>
          </p:cNvSpPr>
          <p:nvPr>
            <p:ph type="body" idx="2"/>
          </p:nvPr>
        </p:nvSpPr>
        <p:spPr>
          <a:xfrm>
            <a:off x="6576727" y="792536"/>
            <a:ext cx="4878462" cy="38427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30200" algn="l">
              <a:lnSpc>
                <a:spcPct val="90000"/>
              </a:lnSpc>
              <a:spcBef>
                <a:spcPts val="500"/>
              </a:spcBef>
              <a:spcAft>
                <a:spcPts val="0"/>
              </a:spcAft>
              <a:buClr>
                <a:schemeClr val="lt1"/>
              </a:buClr>
              <a:buSzPts val="1600"/>
              <a:buChar char="•"/>
              <a:defRPr>
                <a:solidFill>
                  <a:schemeClr val="lt1"/>
                </a:solidFill>
              </a:defRPr>
            </a:lvl2pPr>
            <a:lvl3pPr marL="1371600" lvl="2" indent="-317500" algn="l">
              <a:lnSpc>
                <a:spcPct val="90000"/>
              </a:lnSpc>
              <a:spcBef>
                <a:spcPts val="500"/>
              </a:spcBef>
              <a:spcAft>
                <a:spcPts val="0"/>
              </a:spcAft>
              <a:buClr>
                <a:schemeClr val="lt1"/>
              </a:buClr>
              <a:buSzPts val="1400"/>
              <a:buChar char="•"/>
              <a:defRPr>
                <a:solidFill>
                  <a:schemeClr val="lt1"/>
                </a:solidFill>
              </a:defRPr>
            </a:lvl3pPr>
            <a:lvl4pPr marL="1828800" lvl="3" indent="-304800" algn="l">
              <a:lnSpc>
                <a:spcPct val="90000"/>
              </a:lnSpc>
              <a:spcBef>
                <a:spcPts val="500"/>
              </a:spcBef>
              <a:spcAft>
                <a:spcPts val="0"/>
              </a:spcAft>
              <a:buClr>
                <a:schemeClr val="lt1"/>
              </a:buClr>
              <a:buSzPts val="1200"/>
              <a:buChar char="•"/>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1"/>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1"/>
                </a:solidFill>
                <a:latin typeface="Arial"/>
                <a:ea typeface="Arial"/>
                <a:cs typeface="Arial"/>
                <a:sym typeface="Arial"/>
              </a:defRPr>
            </a:lvl1pPr>
            <a:lvl2pPr marL="0" marR="0" lvl="1" indent="0" algn="ctr" rtl="0">
              <a:spcBef>
                <a:spcPts val="0"/>
              </a:spcBef>
              <a:buNone/>
              <a:defRPr sz="1100" b="0" i="0" u="none" strike="noStrike" cap="none">
                <a:solidFill>
                  <a:schemeClr val="dk1"/>
                </a:solidFill>
                <a:latin typeface="Arial"/>
                <a:ea typeface="Arial"/>
                <a:cs typeface="Arial"/>
                <a:sym typeface="Arial"/>
              </a:defRPr>
            </a:lvl2pPr>
            <a:lvl3pPr marL="0" marR="0" lvl="2" indent="0" algn="ctr" rtl="0">
              <a:spcBef>
                <a:spcPts val="0"/>
              </a:spcBef>
              <a:buNone/>
              <a:defRPr sz="1100" b="0" i="0" u="none" strike="noStrike" cap="none">
                <a:solidFill>
                  <a:schemeClr val="dk1"/>
                </a:solidFill>
                <a:latin typeface="Arial"/>
                <a:ea typeface="Arial"/>
                <a:cs typeface="Arial"/>
                <a:sym typeface="Arial"/>
              </a:defRPr>
            </a:lvl3pPr>
            <a:lvl4pPr marL="0" marR="0" lvl="3" indent="0" algn="ctr" rtl="0">
              <a:spcBef>
                <a:spcPts val="0"/>
              </a:spcBef>
              <a:buNone/>
              <a:defRPr sz="1100" b="0" i="0" u="none" strike="noStrike" cap="none">
                <a:solidFill>
                  <a:schemeClr val="dk1"/>
                </a:solidFill>
                <a:latin typeface="Arial"/>
                <a:ea typeface="Arial"/>
                <a:cs typeface="Arial"/>
                <a:sym typeface="Arial"/>
              </a:defRPr>
            </a:lvl4pPr>
            <a:lvl5pPr marL="0" marR="0" lvl="4" indent="0" algn="ctr" rtl="0">
              <a:spcBef>
                <a:spcPts val="0"/>
              </a:spcBef>
              <a:buNone/>
              <a:defRPr sz="1100" b="0" i="0" u="none" strike="noStrike" cap="none">
                <a:solidFill>
                  <a:schemeClr val="dk1"/>
                </a:solidFill>
                <a:latin typeface="Arial"/>
                <a:ea typeface="Arial"/>
                <a:cs typeface="Arial"/>
                <a:sym typeface="Arial"/>
              </a:defRPr>
            </a:lvl5pPr>
            <a:lvl6pPr marL="0" marR="0" lvl="5" indent="0" algn="ctr" rtl="0">
              <a:spcBef>
                <a:spcPts val="0"/>
              </a:spcBef>
              <a:buNone/>
              <a:defRPr sz="1100" b="0" i="0" u="none" strike="noStrike" cap="none">
                <a:solidFill>
                  <a:schemeClr val="dk1"/>
                </a:solidFill>
                <a:latin typeface="Arial"/>
                <a:ea typeface="Arial"/>
                <a:cs typeface="Arial"/>
                <a:sym typeface="Arial"/>
              </a:defRPr>
            </a:lvl6pPr>
            <a:lvl7pPr marL="0" marR="0" lvl="6" indent="0" algn="ctr" rtl="0">
              <a:spcBef>
                <a:spcPts val="0"/>
              </a:spcBef>
              <a:buNone/>
              <a:defRPr sz="1100" b="0" i="0" u="none" strike="noStrike" cap="none">
                <a:solidFill>
                  <a:schemeClr val="dk1"/>
                </a:solidFill>
                <a:latin typeface="Arial"/>
                <a:ea typeface="Arial"/>
                <a:cs typeface="Arial"/>
                <a:sym typeface="Arial"/>
              </a:defRPr>
            </a:lvl7pPr>
            <a:lvl8pPr marL="0" marR="0" lvl="7" indent="0" algn="ctr" rtl="0">
              <a:spcBef>
                <a:spcPts val="0"/>
              </a:spcBef>
              <a:buNone/>
              <a:defRPr sz="1100" b="0" i="0" u="none" strike="noStrike" cap="none">
                <a:solidFill>
                  <a:schemeClr val="dk1"/>
                </a:solidFill>
                <a:latin typeface="Arial"/>
                <a:ea typeface="Arial"/>
                <a:cs typeface="Arial"/>
                <a:sym typeface="Arial"/>
              </a:defRPr>
            </a:lvl8pPr>
            <a:lvl9pPr marL="0" marR="0" lvl="8" indent="0" algn="ctr" rtl="0">
              <a:spcBef>
                <a:spcPts val="0"/>
              </a:spcBef>
              <a:buNone/>
              <a:defRPr sz="11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i-FI"/>
              <a:t>‹#›</a:t>
            </a:fld>
            <a:endParaRPr/>
          </a:p>
        </p:txBody>
      </p:sp>
      <p:pic>
        <p:nvPicPr>
          <p:cNvPr id="15" name="Google Shape;15;p11"/>
          <p:cNvPicPr preferRelativeResize="0"/>
          <p:nvPr/>
        </p:nvPicPr>
        <p:blipFill rotWithShape="1">
          <a:blip r:embed="rId10">
            <a:alphaModFix/>
          </a:blip>
          <a:srcRect/>
          <a:stretch/>
        </p:blipFill>
        <p:spPr>
          <a:xfrm>
            <a:off x="731012" y="5215842"/>
            <a:ext cx="1020653" cy="11492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742950" y="377825"/>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3"/>
          <p:cNvSpPr txBox="1">
            <a:spLocks noGrp="1"/>
          </p:cNvSpPr>
          <p:nvPr>
            <p:ph type="body" idx="1"/>
          </p:nvPr>
        </p:nvSpPr>
        <p:spPr>
          <a:xfrm>
            <a:off x="742950" y="1946275"/>
            <a:ext cx="10515600" cy="384273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3"/>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1"/>
                </a:solidFill>
                <a:latin typeface="Arial"/>
                <a:ea typeface="Arial"/>
                <a:cs typeface="Arial"/>
                <a:sym typeface="Arial"/>
              </a:defRPr>
            </a:lvl1pPr>
            <a:lvl2pPr marL="0" marR="0" lvl="1" indent="0" algn="ctr" rtl="0">
              <a:spcBef>
                <a:spcPts val="0"/>
              </a:spcBef>
              <a:buNone/>
              <a:defRPr sz="1100" b="0" i="0" u="none" strike="noStrike" cap="none">
                <a:solidFill>
                  <a:schemeClr val="dk1"/>
                </a:solidFill>
                <a:latin typeface="Arial"/>
                <a:ea typeface="Arial"/>
                <a:cs typeface="Arial"/>
                <a:sym typeface="Arial"/>
              </a:defRPr>
            </a:lvl2pPr>
            <a:lvl3pPr marL="0" marR="0" lvl="2" indent="0" algn="ctr" rtl="0">
              <a:spcBef>
                <a:spcPts val="0"/>
              </a:spcBef>
              <a:buNone/>
              <a:defRPr sz="1100" b="0" i="0" u="none" strike="noStrike" cap="none">
                <a:solidFill>
                  <a:schemeClr val="dk1"/>
                </a:solidFill>
                <a:latin typeface="Arial"/>
                <a:ea typeface="Arial"/>
                <a:cs typeface="Arial"/>
                <a:sym typeface="Arial"/>
              </a:defRPr>
            </a:lvl3pPr>
            <a:lvl4pPr marL="0" marR="0" lvl="3" indent="0" algn="ctr" rtl="0">
              <a:spcBef>
                <a:spcPts val="0"/>
              </a:spcBef>
              <a:buNone/>
              <a:defRPr sz="1100" b="0" i="0" u="none" strike="noStrike" cap="none">
                <a:solidFill>
                  <a:schemeClr val="dk1"/>
                </a:solidFill>
                <a:latin typeface="Arial"/>
                <a:ea typeface="Arial"/>
                <a:cs typeface="Arial"/>
                <a:sym typeface="Arial"/>
              </a:defRPr>
            </a:lvl4pPr>
            <a:lvl5pPr marL="0" marR="0" lvl="4" indent="0" algn="ctr" rtl="0">
              <a:spcBef>
                <a:spcPts val="0"/>
              </a:spcBef>
              <a:buNone/>
              <a:defRPr sz="1100" b="0" i="0" u="none" strike="noStrike" cap="none">
                <a:solidFill>
                  <a:schemeClr val="dk1"/>
                </a:solidFill>
                <a:latin typeface="Arial"/>
                <a:ea typeface="Arial"/>
                <a:cs typeface="Arial"/>
                <a:sym typeface="Arial"/>
              </a:defRPr>
            </a:lvl5pPr>
            <a:lvl6pPr marL="0" marR="0" lvl="5" indent="0" algn="ctr" rtl="0">
              <a:spcBef>
                <a:spcPts val="0"/>
              </a:spcBef>
              <a:buNone/>
              <a:defRPr sz="1100" b="0" i="0" u="none" strike="noStrike" cap="none">
                <a:solidFill>
                  <a:schemeClr val="dk1"/>
                </a:solidFill>
                <a:latin typeface="Arial"/>
                <a:ea typeface="Arial"/>
                <a:cs typeface="Arial"/>
                <a:sym typeface="Arial"/>
              </a:defRPr>
            </a:lvl6pPr>
            <a:lvl7pPr marL="0" marR="0" lvl="6" indent="0" algn="ctr" rtl="0">
              <a:spcBef>
                <a:spcPts val="0"/>
              </a:spcBef>
              <a:buNone/>
              <a:defRPr sz="1100" b="0" i="0" u="none" strike="noStrike" cap="none">
                <a:solidFill>
                  <a:schemeClr val="dk1"/>
                </a:solidFill>
                <a:latin typeface="Arial"/>
                <a:ea typeface="Arial"/>
                <a:cs typeface="Arial"/>
                <a:sym typeface="Arial"/>
              </a:defRPr>
            </a:lvl7pPr>
            <a:lvl8pPr marL="0" marR="0" lvl="7" indent="0" algn="ctr" rtl="0">
              <a:spcBef>
                <a:spcPts val="0"/>
              </a:spcBef>
              <a:buNone/>
              <a:defRPr sz="1100" b="0" i="0" u="none" strike="noStrike" cap="none">
                <a:solidFill>
                  <a:schemeClr val="dk1"/>
                </a:solidFill>
                <a:latin typeface="Arial"/>
                <a:ea typeface="Arial"/>
                <a:cs typeface="Arial"/>
                <a:sym typeface="Arial"/>
              </a:defRPr>
            </a:lvl8pPr>
            <a:lvl9pPr marL="0" marR="0" lvl="8" indent="0" algn="ctr" rtl="0">
              <a:spcBef>
                <a:spcPts val="0"/>
              </a:spcBef>
              <a:buNone/>
              <a:defRPr sz="11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i-FI"/>
              <a:t>‹#›</a:t>
            </a:fld>
            <a:endParaRPr/>
          </a:p>
        </p:txBody>
      </p:sp>
      <p:cxnSp>
        <p:nvCxnSpPr>
          <p:cNvPr id="68" name="Google Shape;68;p13"/>
          <p:cNvCxnSpPr/>
          <p:nvPr/>
        </p:nvCxnSpPr>
        <p:spPr>
          <a:xfrm>
            <a:off x="328921" y="6032409"/>
            <a:ext cx="11551701" cy="0"/>
          </a:xfrm>
          <a:prstGeom prst="straightConnector1">
            <a:avLst/>
          </a:prstGeom>
          <a:noFill/>
          <a:ln w="9525" cap="flat" cmpd="sng">
            <a:solidFill>
              <a:schemeClr val="accent1"/>
            </a:solidFill>
            <a:prstDash val="solid"/>
            <a:miter lim="800000"/>
            <a:headEnd type="none" w="sm" len="sm"/>
            <a:tailEnd type="none" w="sm" len="sm"/>
          </a:ln>
        </p:spPr>
      </p:cxnSp>
      <p:pic>
        <p:nvPicPr>
          <p:cNvPr id="69" name="Google Shape;69;p13"/>
          <p:cNvPicPr preferRelativeResize="0"/>
          <p:nvPr/>
        </p:nvPicPr>
        <p:blipFill rotWithShape="1">
          <a:blip r:embed="rId16">
            <a:alphaModFix/>
          </a:blip>
          <a:srcRect/>
          <a:stretch/>
        </p:blipFill>
        <p:spPr>
          <a:xfrm>
            <a:off x="11072518" y="6145056"/>
            <a:ext cx="511618" cy="5760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61"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5" name="Google Shape;1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CB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B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CBE"/>
                </a:solidFill>
                <a:latin typeface="Arial"/>
                <a:ea typeface="Arial"/>
                <a:cs typeface="Arial"/>
                <a:sym typeface="Arial"/>
              </a:defRPr>
            </a:lvl1pPr>
            <a:lvl2pPr marL="0" marR="0" lvl="1" indent="0" algn="r" rtl="0">
              <a:spcBef>
                <a:spcPts val="0"/>
              </a:spcBef>
              <a:buNone/>
              <a:defRPr sz="1200" b="0" i="0" u="none" strike="noStrike" cap="none">
                <a:solidFill>
                  <a:srgbClr val="888CBE"/>
                </a:solidFill>
                <a:latin typeface="Arial"/>
                <a:ea typeface="Arial"/>
                <a:cs typeface="Arial"/>
                <a:sym typeface="Arial"/>
              </a:defRPr>
            </a:lvl2pPr>
            <a:lvl3pPr marL="0" marR="0" lvl="2" indent="0" algn="r" rtl="0">
              <a:spcBef>
                <a:spcPts val="0"/>
              </a:spcBef>
              <a:buNone/>
              <a:defRPr sz="1200" b="0" i="0" u="none" strike="noStrike" cap="none">
                <a:solidFill>
                  <a:srgbClr val="888CBE"/>
                </a:solidFill>
                <a:latin typeface="Arial"/>
                <a:ea typeface="Arial"/>
                <a:cs typeface="Arial"/>
                <a:sym typeface="Arial"/>
              </a:defRPr>
            </a:lvl3pPr>
            <a:lvl4pPr marL="0" marR="0" lvl="3" indent="0" algn="r" rtl="0">
              <a:spcBef>
                <a:spcPts val="0"/>
              </a:spcBef>
              <a:buNone/>
              <a:defRPr sz="1200" b="0" i="0" u="none" strike="noStrike" cap="none">
                <a:solidFill>
                  <a:srgbClr val="888CBE"/>
                </a:solidFill>
                <a:latin typeface="Arial"/>
                <a:ea typeface="Arial"/>
                <a:cs typeface="Arial"/>
                <a:sym typeface="Arial"/>
              </a:defRPr>
            </a:lvl4pPr>
            <a:lvl5pPr marL="0" marR="0" lvl="4" indent="0" algn="r" rtl="0">
              <a:spcBef>
                <a:spcPts val="0"/>
              </a:spcBef>
              <a:buNone/>
              <a:defRPr sz="1200" b="0" i="0" u="none" strike="noStrike" cap="none">
                <a:solidFill>
                  <a:srgbClr val="888CBE"/>
                </a:solidFill>
                <a:latin typeface="Arial"/>
                <a:ea typeface="Arial"/>
                <a:cs typeface="Arial"/>
                <a:sym typeface="Arial"/>
              </a:defRPr>
            </a:lvl5pPr>
            <a:lvl6pPr marL="0" marR="0" lvl="5" indent="0" algn="r" rtl="0">
              <a:spcBef>
                <a:spcPts val="0"/>
              </a:spcBef>
              <a:buNone/>
              <a:defRPr sz="1200" b="0" i="0" u="none" strike="noStrike" cap="none">
                <a:solidFill>
                  <a:srgbClr val="888CBE"/>
                </a:solidFill>
                <a:latin typeface="Arial"/>
                <a:ea typeface="Arial"/>
                <a:cs typeface="Arial"/>
                <a:sym typeface="Arial"/>
              </a:defRPr>
            </a:lvl6pPr>
            <a:lvl7pPr marL="0" marR="0" lvl="6" indent="0" algn="r" rtl="0">
              <a:spcBef>
                <a:spcPts val="0"/>
              </a:spcBef>
              <a:buNone/>
              <a:defRPr sz="1200" b="0" i="0" u="none" strike="noStrike" cap="none">
                <a:solidFill>
                  <a:srgbClr val="888CBE"/>
                </a:solidFill>
                <a:latin typeface="Arial"/>
                <a:ea typeface="Arial"/>
                <a:cs typeface="Arial"/>
                <a:sym typeface="Arial"/>
              </a:defRPr>
            </a:lvl7pPr>
            <a:lvl8pPr marL="0" marR="0" lvl="7" indent="0" algn="r" rtl="0">
              <a:spcBef>
                <a:spcPts val="0"/>
              </a:spcBef>
              <a:buNone/>
              <a:defRPr sz="1200" b="0" i="0" u="none" strike="noStrike" cap="none">
                <a:solidFill>
                  <a:srgbClr val="888CBE"/>
                </a:solidFill>
                <a:latin typeface="Arial"/>
                <a:ea typeface="Arial"/>
                <a:cs typeface="Arial"/>
                <a:sym typeface="Arial"/>
              </a:defRPr>
            </a:lvl8pPr>
            <a:lvl9pPr marL="0" marR="0" lvl="8" indent="0" algn="r" rtl="0">
              <a:spcBef>
                <a:spcPts val="0"/>
              </a:spcBef>
              <a:buNone/>
              <a:defRPr sz="1200" b="0" i="0" u="none" strike="noStrike" cap="none">
                <a:solidFill>
                  <a:srgbClr val="888CB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CB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8" name="Google Shape;17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B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CBE"/>
                </a:solidFill>
                <a:latin typeface="Arial"/>
                <a:ea typeface="Arial"/>
                <a:cs typeface="Arial"/>
                <a:sym typeface="Arial"/>
              </a:defRPr>
            </a:lvl1pPr>
            <a:lvl2pPr marL="0" marR="0" lvl="1" indent="0" algn="r" rtl="0">
              <a:spcBef>
                <a:spcPts val="0"/>
              </a:spcBef>
              <a:buNone/>
              <a:defRPr sz="1200" b="0" i="0" u="none" strike="noStrike" cap="none">
                <a:solidFill>
                  <a:srgbClr val="888CBE"/>
                </a:solidFill>
                <a:latin typeface="Arial"/>
                <a:ea typeface="Arial"/>
                <a:cs typeface="Arial"/>
                <a:sym typeface="Arial"/>
              </a:defRPr>
            </a:lvl2pPr>
            <a:lvl3pPr marL="0" marR="0" lvl="2" indent="0" algn="r" rtl="0">
              <a:spcBef>
                <a:spcPts val="0"/>
              </a:spcBef>
              <a:buNone/>
              <a:defRPr sz="1200" b="0" i="0" u="none" strike="noStrike" cap="none">
                <a:solidFill>
                  <a:srgbClr val="888CBE"/>
                </a:solidFill>
                <a:latin typeface="Arial"/>
                <a:ea typeface="Arial"/>
                <a:cs typeface="Arial"/>
                <a:sym typeface="Arial"/>
              </a:defRPr>
            </a:lvl3pPr>
            <a:lvl4pPr marL="0" marR="0" lvl="3" indent="0" algn="r" rtl="0">
              <a:spcBef>
                <a:spcPts val="0"/>
              </a:spcBef>
              <a:buNone/>
              <a:defRPr sz="1200" b="0" i="0" u="none" strike="noStrike" cap="none">
                <a:solidFill>
                  <a:srgbClr val="888CBE"/>
                </a:solidFill>
                <a:latin typeface="Arial"/>
                <a:ea typeface="Arial"/>
                <a:cs typeface="Arial"/>
                <a:sym typeface="Arial"/>
              </a:defRPr>
            </a:lvl4pPr>
            <a:lvl5pPr marL="0" marR="0" lvl="4" indent="0" algn="r" rtl="0">
              <a:spcBef>
                <a:spcPts val="0"/>
              </a:spcBef>
              <a:buNone/>
              <a:defRPr sz="1200" b="0" i="0" u="none" strike="noStrike" cap="none">
                <a:solidFill>
                  <a:srgbClr val="888CBE"/>
                </a:solidFill>
                <a:latin typeface="Arial"/>
                <a:ea typeface="Arial"/>
                <a:cs typeface="Arial"/>
                <a:sym typeface="Arial"/>
              </a:defRPr>
            </a:lvl5pPr>
            <a:lvl6pPr marL="0" marR="0" lvl="5" indent="0" algn="r" rtl="0">
              <a:spcBef>
                <a:spcPts val="0"/>
              </a:spcBef>
              <a:buNone/>
              <a:defRPr sz="1200" b="0" i="0" u="none" strike="noStrike" cap="none">
                <a:solidFill>
                  <a:srgbClr val="888CBE"/>
                </a:solidFill>
                <a:latin typeface="Arial"/>
                <a:ea typeface="Arial"/>
                <a:cs typeface="Arial"/>
                <a:sym typeface="Arial"/>
              </a:defRPr>
            </a:lvl6pPr>
            <a:lvl7pPr marL="0" marR="0" lvl="6" indent="0" algn="r" rtl="0">
              <a:spcBef>
                <a:spcPts val="0"/>
              </a:spcBef>
              <a:buNone/>
              <a:defRPr sz="1200" b="0" i="0" u="none" strike="noStrike" cap="none">
                <a:solidFill>
                  <a:srgbClr val="888CBE"/>
                </a:solidFill>
                <a:latin typeface="Arial"/>
                <a:ea typeface="Arial"/>
                <a:cs typeface="Arial"/>
                <a:sym typeface="Arial"/>
              </a:defRPr>
            </a:lvl7pPr>
            <a:lvl8pPr marL="0" marR="0" lvl="7" indent="0" algn="r" rtl="0">
              <a:spcBef>
                <a:spcPts val="0"/>
              </a:spcBef>
              <a:buNone/>
              <a:defRPr sz="1200" b="0" i="0" u="none" strike="noStrike" cap="none">
                <a:solidFill>
                  <a:srgbClr val="888CBE"/>
                </a:solidFill>
                <a:latin typeface="Arial"/>
                <a:ea typeface="Arial"/>
                <a:cs typeface="Arial"/>
                <a:sym typeface="Arial"/>
              </a:defRPr>
            </a:lvl8pPr>
            <a:lvl9pPr marL="0" marR="0" lvl="8" indent="0" algn="r" rtl="0">
              <a:spcBef>
                <a:spcPts val="0"/>
              </a:spcBef>
              <a:buNone/>
              <a:defRPr sz="1200" b="0" i="0" u="none" strike="noStrike" cap="none">
                <a:solidFill>
                  <a:srgbClr val="888CB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djobb.org/fi/" TargetMode="External"/><Relationship Id="rId2" Type="http://schemas.openxmlformats.org/officeDocument/2006/relationships/hyperlink" Target="https://www.maailmalle.net/" TargetMode="External"/><Relationship Id="rId1" Type="http://schemas.openxmlformats.org/officeDocument/2006/relationships/slideLayout" Target="../slideLayouts/slideLayout22.xml"/><Relationship Id="rId5" Type="http://schemas.openxmlformats.org/officeDocument/2006/relationships/hyperlink" Target="https://www.oph.fi/fi/ohjelmat/mika-erasmus-ohjelma" TargetMode="External"/><Relationship Id="rId4" Type="http://schemas.openxmlformats.org/officeDocument/2006/relationships/hyperlink" Target="https://www.nuorisovaihto.f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es/portal/jv-se/jv-details/MzI1NzM2NiAy?jvDisplayLanguage=fr&amp;lang=en" TargetMode="External"/><Relationship Id="rId2" Type="http://schemas.openxmlformats.org/officeDocument/2006/relationships/hyperlink" Target="https://ec.europa.eu/eures/portal/jv-se/jv-details/NjUxMjM4MCAxMDI?jvDisplayLanguage=en&amp;lang=en" TargetMode="External"/><Relationship Id="rId1" Type="http://schemas.openxmlformats.org/officeDocument/2006/relationships/slideLayout" Target="../slideLayouts/slideLayout22.xml"/><Relationship Id="rId5" Type="http://schemas.openxmlformats.org/officeDocument/2006/relationships/hyperlink" Target="https://ec.europa.eu/eures/portal/jv-se/jv-details/MTUyMjQzMjIgNDM?jvDisplayLanguage=de&amp;lang=en" TargetMode="External"/><Relationship Id="rId4" Type="http://schemas.openxmlformats.org/officeDocument/2006/relationships/hyperlink" Target="https://ec.europa.eu/eures/portal/jv-se/jv-details/YTRhY2UwODctOGY4Yy00Nzc1LWI4ZjYtYTA5Y2IyYjA3Zjg2IDgx?jvDisplayLanguage=fi&amp;lang=e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uropa.eu/europass/fi"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europa.eu/europass/fi" TargetMode="External"/><Relationship Id="rId2" Type="http://schemas.openxmlformats.org/officeDocument/2006/relationships/hyperlink" Target="https://ec.europa.eu/eures/portal/jv-se/home?lang=fi"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europeanjobdays.eu/" TargetMode="External"/><Relationship Id="rId2" Type="http://schemas.openxmlformats.org/officeDocument/2006/relationships/image" Target="../media/image28.jpeg"/><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europeanjobdays.eu"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title"/>
          </p:nvPr>
        </p:nvSpPr>
        <p:spPr>
          <a:xfrm>
            <a:off x="731012" y="2485534"/>
            <a:ext cx="6389476"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fi-FI" dirty="0"/>
              <a:t>EURES SUOMI</a:t>
            </a:r>
            <a:endParaRPr dirty="0"/>
          </a:p>
        </p:txBody>
      </p:sp>
      <p:sp>
        <p:nvSpPr>
          <p:cNvPr id="194" name="Google Shape;194;p1"/>
          <p:cNvSpPr txBox="1">
            <a:spLocks noGrp="1"/>
          </p:cNvSpPr>
          <p:nvPr>
            <p:ph type="body" idx="1"/>
          </p:nvPr>
        </p:nvSpPr>
        <p:spPr>
          <a:xfrm>
            <a:off x="742950" y="3873500"/>
            <a:ext cx="6377538" cy="13034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fi-FI" dirty="0"/>
              <a:t>Autamme suomalaisia osaajia työllistymään Euroopassa</a:t>
            </a:r>
            <a:endParaRPr dirty="0"/>
          </a:p>
        </p:txBody>
      </p:sp>
      <p:sp>
        <p:nvSpPr>
          <p:cNvPr id="195" name="Google Shape;195;p1">
            <a:extLst>
              <a:ext uri="{C183D7F6-B498-43B3-948B-1728B52AA6E4}">
                <adec:decorative xmlns:adec="http://schemas.microsoft.com/office/drawing/2017/decorative" val="1"/>
              </a:ext>
            </a:extLst>
          </p:cNvPr>
          <p:cNvSpPr txBox="1">
            <a:spLocks noGrp="1"/>
          </p:cNvSpPr>
          <p:nvPr>
            <p:ph type="dt" idx="10"/>
          </p:nvPr>
        </p:nvSpPr>
        <p:spPr>
          <a:xfrm>
            <a:off x="2319888" y="5854700"/>
            <a:ext cx="17115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dirty="0"/>
              <a:t>27.4.2023</a:t>
            </a:r>
            <a:endParaRPr dirty="0"/>
          </a:p>
        </p:txBody>
      </p:sp>
      <p:sp>
        <p:nvSpPr>
          <p:cNvPr id="196" name="Google Shape;196;p1">
            <a:extLst>
              <a:ext uri="{C183D7F6-B498-43B3-948B-1728B52AA6E4}">
                <adec:decorative xmlns:adec="http://schemas.microsoft.com/office/drawing/2017/decorative" val="1"/>
              </a:ext>
            </a:extLst>
          </p:cNvPr>
          <p:cNvSpPr txBox="1">
            <a:spLocks noGrp="1"/>
          </p:cNvSpPr>
          <p:nvPr>
            <p:ph type="ftr" idx="11"/>
          </p:nvPr>
        </p:nvSpPr>
        <p:spPr>
          <a:xfrm>
            <a:off x="2319888" y="5534023"/>
            <a:ext cx="4800600" cy="29448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dirty="0"/>
              <a:t>Kaisu Marttila</a:t>
            </a:r>
            <a:endParaRPr dirty="0"/>
          </a:p>
        </p:txBody>
      </p:sp>
      <p:sp>
        <p:nvSpPr>
          <p:cNvPr id="197" name="Google Shape;197;p1">
            <a:extLst>
              <a:ext uri="{C183D7F6-B498-43B3-948B-1728B52AA6E4}">
                <adec:decorative xmlns:adec="http://schemas.microsoft.com/office/drawing/2017/decorative" val="1"/>
              </a:ext>
            </a:extLst>
          </p:cNvPr>
          <p:cNvSpPr txBox="1">
            <a:spLocks noGrp="1"/>
          </p:cNvSpPr>
          <p:nvPr>
            <p:ph type="sldNum" idx="12"/>
          </p:nvPr>
        </p:nvSpPr>
        <p:spPr>
          <a:xfrm>
            <a:off x="4720188" y="6257674"/>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1</a:t>
            </a:fld>
            <a:endParaRPr dirty="0"/>
          </a:p>
        </p:txBody>
      </p:sp>
      <p:sp>
        <p:nvSpPr>
          <p:cNvPr id="198" name="Google Shape;198;p1">
            <a:extLst>
              <a:ext uri="{C183D7F6-B498-43B3-948B-1728B52AA6E4}">
                <adec:decorative xmlns:adec="http://schemas.microsoft.com/office/drawing/2017/decorative" val="1"/>
              </a:ext>
            </a:extLst>
          </p:cNvPr>
          <p:cNvSpPr/>
          <p:nvPr/>
        </p:nvSpPr>
        <p:spPr>
          <a:xfrm>
            <a:off x="6844704" y="3191768"/>
            <a:ext cx="2342255" cy="2342255"/>
          </a:xfrm>
          <a:prstGeom prst="ellipse">
            <a:avLst/>
          </a:prstGeom>
          <a:solidFill>
            <a:schemeClr val="dk1"/>
          </a:solidFill>
          <a:ln w="12700" cap="flat" cmpd="sng">
            <a:solidFill>
              <a:srgbClr val="0021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9" name="Google Shape;199;p1"/>
          <p:cNvSpPr txBox="1"/>
          <p:nvPr/>
        </p:nvSpPr>
        <p:spPr>
          <a:xfrm>
            <a:off x="7216917" y="3901230"/>
            <a:ext cx="159782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0" i="0" u="none" strike="noStrike" cap="none">
                <a:solidFill>
                  <a:schemeClr val="lt1"/>
                </a:solidFill>
                <a:latin typeface="Arial"/>
                <a:ea typeface="Arial"/>
                <a:cs typeface="Arial"/>
                <a:sym typeface="Arial"/>
              </a:rPr>
              <a:t>Palveluja </a:t>
            </a:r>
            <a:endParaRPr/>
          </a:p>
          <a:p>
            <a:pPr marL="0" marR="0" lvl="0" indent="0" algn="ctr" rtl="0">
              <a:spcBef>
                <a:spcPts val="0"/>
              </a:spcBef>
              <a:spcAft>
                <a:spcPts val="0"/>
              </a:spcAft>
              <a:buNone/>
            </a:pPr>
            <a:r>
              <a:rPr lang="fi-FI" sz="1800" b="0" i="0" u="none" strike="noStrike" cap="none">
                <a:solidFill>
                  <a:schemeClr val="lt1"/>
                </a:solidFill>
                <a:latin typeface="Arial"/>
                <a:ea typeface="Arial"/>
                <a:cs typeface="Arial"/>
                <a:sym typeface="Arial"/>
              </a:rPr>
              <a:t>neuvonnasta koulutuksiin!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9A4186-8532-541B-5307-A953C9457CF0}"/>
              </a:ext>
            </a:extLst>
          </p:cNvPr>
          <p:cNvSpPr>
            <a:spLocks noGrp="1"/>
          </p:cNvSpPr>
          <p:nvPr>
            <p:ph type="title"/>
          </p:nvPr>
        </p:nvSpPr>
        <p:spPr/>
        <p:txBody>
          <a:bodyPr/>
          <a:lstStyle/>
          <a:p>
            <a:r>
              <a:rPr lang="fi-FI" dirty="0">
                <a:latin typeface="+mj-lt"/>
              </a:rPr>
              <a:t>Mistä työpaikkoja ja tietoa</a:t>
            </a:r>
          </a:p>
        </p:txBody>
      </p:sp>
      <p:sp>
        <p:nvSpPr>
          <p:cNvPr id="3" name="Sisällön paikkamerkki 2">
            <a:extLst>
              <a:ext uri="{FF2B5EF4-FFF2-40B4-BE49-F238E27FC236}">
                <a16:creationId xmlns:a16="http://schemas.microsoft.com/office/drawing/2014/main" id="{F197BE25-8690-E528-CF58-B5B188BD2EA3}"/>
              </a:ext>
            </a:extLst>
          </p:cNvPr>
          <p:cNvSpPr>
            <a:spLocks noGrp="1"/>
          </p:cNvSpPr>
          <p:nvPr>
            <p:ph idx="1"/>
          </p:nvPr>
        </p:nvSpPr>
        <p:spPr/>
        <p:txBody>
          <a:bodyPr/>
          <a:lstStyle/>
          <a:p>
            <a:r>
              <a:rPr lang="fi-FI" dirty="0">
                <a:latin typeface="+mn-lt"/>
              </a:rPr>
              <a:t>Suorat kontaktit työnantajiin, Suomalaiset yritykset ulkomailla</a:t>
            </a:r>
          </a:p>
          <a:p>
            <a:r>
              <a:rPr lang="fi-FI" dirty="0">
                <a:latin typeface="+mn-lt"/>
              </a:rPr>
              <a:t>Miltei kaikilla EU/ETA-mailla on myös oma työnhakuun kohdennettu sivusto.</a:t>
            </a:r>
          </a:p>
          <a:p>
            <a:r>
              <a:rPr lang="fi-FI" dirty="0">
                <a:latin typeface="+mn-lt"/>
                <a:hlinkClick r:id="rId2"/>
              </a:rPr>
              <a:t>Maailmalle.net etusivu - Maailmalle.net</a:t>
            </a:r>
            <a:endParaRPr lang="fi-FI" dirty="0">
              <a:latin typeface="+mn-lt"/>
            </a:endParaRPr>
          </a:p>
          <a:p>
            <a:r>
              <a:rPr lang="fi-FI" dirty="0">
                <a:latin typeface="+mn-lt"/>
              </a:rPr>
              <a:t>Järjestöjen valmiit ohjelmat:</a:t>
            </a:r>
          </a:p>
          <a:p>
            <a:pPr lvl="1"/>
            <a:r>
              <a:rPr lang="fi-FI" dirty="0" err="1">
                <a:latin typeface="+mn-lt"/>
              </a:rPr>
              <a:t>Nordjobb</a:t>
            </a:r>
            <a:r>
              <a:rPr lang="fi-FI" dirty="0">
                <a:latin typeface="+mn-lt"/>
              </a:rPr>
              <a:t> kesätyöohjelma Pohjoismaissa (maksuton) </a:t>
            </a:r>
            <a:r>
              <a:rPr lang="fi-FI" dirty="0">
                <a:latin typeface="+mn-lt"/>
                <a:hlinkClick r:id="rId3"/>
              </a:rPr>
              <a:t>Kausityöpaikkoja Pohjoismaissa | </a:t>
            </a:r>
            <a:r>
              <a:rPr lang="fi-FI" dirty="0" err="1">
                <a:latin typeface="+mn-lt"/>
                <a:hlinkClick r:id="rId3"/>
              </a:rPr>
              <a:t>Nordjobb</a:t>
            </a:r>
            <a:endParaRPr lang="fi-FI" dirty="0">
              <a:latin typeface="+mn-lt"/>
            </a:endParaRPr>
          </a:p>
          <a:p>
            <a:pPr lvl="1"/>
            <a:r>
              <a:rPr lang="fi-FI" dirty="0">
                <a:latin typeface="+mn-lt"/>
              </a:rPr>
              <a:t>Allianssi (maksullinen) </a:t>
            </a:r>
            <a:r>
              <a:rPr lang="fi-FI" dirty="0">
                <a:latin typeface="+mn-lt"/>
                <a:hlinkClick r:id="rId4"/>
              </a:rPr>
              <a:t>Allianssin nuorisovaihto</a:t>
            </a:r>
            <a:endParaRPr lang="fi-FI" dirty="0">
              <a:latin typeface="+mn-lt"/>
            </a:endParaRPr>
          </a:p>
          <a:p>
            <a:r>
              <a:rPr lang="fi-FI" dirty="0">
                <a:latin typeface="+mn-lt"/>
              </a:rPr>
              <a:t>Erasmus+ </a:t>
            </a:r>
            <a:r>
              <a:rPr lang="fi-FI" dirty="0">
                <a:latin typeface="+mn-lt"/>
                <a:hlinkClick r:id="rId5"/>
              </a:rPr>
              <a:t>Mikä on Erasmus+ -ohjelma? | Opetushallitus (oph.fi)</a:t>
            </a:r>
            <a:endParaRPr lang="fi-FI" dirty="0">
              <a:latin typeface="+mn-lt"/>
            </a:endParaRPr>
          </a:p>
        </p:txBody>
      </p:sp>
      <p:sp>
        <p:nvSpPr>
          <p:cNvPr id="4" name="Dian numeron paikkamerkki 3">
            <a:extLst>
              <a:ext uri="{FF2B5EF4-FFF2-40B4-BE49-F238E27FC236}">
                <a16:creationId xmlns:a16="http://schemas.microsoft.com/office/drawing/2014/main" id="{A87FB4F5-30E9-FC1A-6E0A-520BF1B960C1}"/>
              </a:ext>
            </a:extLst>
          </p:cNvPr>
          <p:cNvSpPr>
            <a:spLocks noGrp="1"/>
          </p:cNvSpPr>
          <p:nvPr>
            <p:ph type="sldNum" sz="quarter" idx="12"/>
          </p:nvPr>
        </p:nvSpPr>
        <p:spPr/>
        <p:txBody>
          <a:bodyPr/>
          <a:lstStyle/>
          <a:p>
            <a:fld id="{E9DC2C14-6E95-4EF0-AB2C-A4DB63E63034}" type="slidenum">
              <a:rPr lang="en-US" smtClean="0"/>
              <a:t>10</a:t>
            </a:fld>
            <a:endParaRPr lang="en-US"/>
          </a:p>
        </p:txBody>
      </p:sp>
    </p:spTree>
    <p:extLst>
      <p:ext uri="{BB962C8B-B14F-4D97-AF65-F5344CB8AC3E}">
        <p14:creationId xmlns:p14="http://schemas.microsoft.com/office/powerpoint/2010/main" val="351016854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8B5CAB-94A1-969C-DE90-5CA29C13951E}"/>
              </a:ext>
            </a:extLst>
          </p:cNvPr>
          <p:cNvSpPr>
            <a:spLocks noGrp="1"/>
          </p:cNvSpPr>
          <p:nvPr>
            <p:ph type="title"/>
          </p:nvPr>
        </p:nvSpPr>
        <p:spPr/>
        <p:txBody>
          <a:bodyPr/>
          <a:lstStyle/>
          <a:p>
            <a:r>
              <a:rPr lang="fi-FI" dirty="0">
                <a:latin typeface="+mj-lt"/>
              </a:rPr>
              <a:t>EURES portaalista poimittuja kesätyöpaikkoja:</a:t>
            </a:r>
          </a:p>
        </p:txBody>
      </p:sp>
      <p:sp>
        <p:nvSpPr>
          <p:cNvPr id="3" name="Sisällön paikkamerkki 2">
            <a:extLst>
              <a:ext uri="{FF2B5EF4-FFF2-40B4-BE49-F238E27FC236}">
                <a16:creationId xmlns:a16="http://schemas.microsoft.com/office/drawing/2014/main" id="{9C87687F-166C-86F2-DEBF-588C600AE852}"/>
              </a:ext>
            </a:extLst>
          </p:cNvPr>
          <p:cNvSpPr>
            <a:spLocks noGrp="1"/>
          </p:cNvSpPr>
          <p:nvPr>
            <p:ph idx="1"/>
          </p:nvPr>
        </p:nvSpPr>
        <p:spPr/>
        <p:txBody>
          <a:bodyPr/>
          <a:lstStyle/>
          <a:p>
            <a:r>
              <a:rPr lang="fi-FI" i="0" dirty="0">
                <a:solidFill>
                  <a:schemeClr val="tx1"/>
                </a:solidFill>
                <a:effectLst/>
                <a:latin typeface="+mn-lt"/>
              </a:rPr>
              <a:t>EURES-portaalista löytyy tuhansia kesätöitä eri EU/ETA-maista, hakusanana voi käyttää </a:t>
            </a:r>
            <a:r>
              <a:rPr lang="fi-FI" i="0" dirty="0" err="1">
                <a:solidFill>
                  <a:schemeClr val="tx1"/>
                </a:solidFill>
                <a:effectLst/>
                <a:latin typeface="+mn-lt"/>
              </a:rPr>
              <a:t>esim</a:t>
            </a:r>
            <a:r>
              <a:rPr lang="fi-FI" i="0" dirty="0">
                <a:solidFill>
                  <a:schemeClr val="tx1"/>
                </a:solidFill>
                <a:effectLst/>
                <a:latin typeface="+mn-lt"/>
              </a:rPr>
              <a:t> ”Summer”</a:t>
            </a:r>
          </a:p>
          <a:p>
            <a:r>
              <a:rPr lang="fi-FI" b="1" i="0" dirty="0">
                <a:solidFill>
                  <a:srgbClr val="404040"/>
                </a:solidFill>
                <a:effectLst/>
                <a:latin typeface="+mn-lt"/>
              </a:rPr>
              <a:t>HOTEL ENTERTAINERS IBEROSTAR </a:t>
            </a:r>
            <a:r>
              <a:rPr lang="fi-FI" dirty="0">
                <a:latin typeface="+mn-lt"/>
                <a:hlinkClick r:id="rId2"/>
              </a:rPr>
              <a:t>https://ec.europa.eu/eures/portal/jv-se/jv-details/NjUxMjM4MCAxMDI?jvDisplayLanguage=en&amp;lang=en</a:t>
            </a:r>
            <a:endParaRPr lang="fi-FI" dirty="0">
              <a:latin typeface="+mn-lt"/>
            </a:endParaRPr>
          </a:p>
          <a:p>
            <a:r>
              <a:rPr lang="fi-FI" b="1" i="0" dirty="0">
                <a:solidFill>
                  <a:srgbClr val="404040"/>
                </a:solidFill>
                <a:effectLst/>
                <a:latin typeface="+mn-lt"/>
              </a:rPr>
              <a:t>TUI Hotel </a:t>
            </a:r>
            <a:r>
              <a:rPr lang="fi-FI" b="1" i="0" dirty="0" err="1">
                <a:solidFill>
                  <a:srgbClr val="404040"/>
                </a:solidFill>
                <a:effectLst/>
                <a:latin typeface="+mn-lt"/>
              </a:rPr>
              <a:t>Representative</a:t>
            </a:r>
            <a:r>
              <a:rPr lang="fi-FI" b="1" i="0" dirty="0">
                <a:solidFill>
                  <a:srgbClr val="404040"/>
                </a:solidFill>
                <a:effectLst/>
                <a:latin typeface="+mn-lt"/>
              </a:rPr>
              <a:t> - Multi-</a:t>
            </a:r>
            <a:r>
              <a:rPr lang="fi-FI" b="1" i="0" dirty="0" err="1">
                <a:solidFill>
                  <a:srgbClr val="404040"/>
                </a:solidFill>
                <a:effectLst/>
                <a:latin typeface="+mn-lt"/>
              </a:rPr>
              <a:t>destinations</a:t>
            </a:r>
            <a:r>
              <a:rPr lang="fi-FI" b="1" i="0" dirty="0">
                <a:solidFill>
                  <a:srgbClr val="404040"/>
                </a:solidFill>
                <a:effectLst/>
                <a:latin typeface="+mn-lt"/>
              </a:rPr>
              <a:t> (Europe) </a:t>
            </a:r>
            <a:r>
              <a:rPr lang="fi-FI" i="0" dirty="0">
                <a:solidFill>
                  <a:srgbClr val="404040"/>
                </a:solidFill>
                <a:effectLst/>
                <a:latin typeface="+mn-lt"/>
                <a:hlinkClick r:id="rId3"/>
              </a:rPr>
              <a:t>https://ec.europa.eu/eures/portal/jv-se/jv-details/MzI1NzM2NiAy?jvDisplayLanguage=fr&amp;lang=en</a:t>
            </a:r>
            <a:r>
              <a:rPr lang="fi-FI" i="0" dirty="0">
                <a:solidFill>
                  <a:srgbClr val="404040"/>
                </a:solidFill>
                <a:effectLst/>
                <a:latin typeface="+mn-lt"/>
              </a:rPr>
              <a:t> </a:t>
            </a:r>
          </a:p>
          <a:p>
            <a:r>
              <a:rPr lang="fi-FI" b="1" i="0" dirty="0">
                <a:solidFill>
                  <a:srgbClr val="404040"/>
                </a:solidFill>
                <a:effectLst/>
                <a:latin typeface="+mn-lt"/>
              </a:rPr>
              <a:t>Espanjaan kesätöihin</a:t>
            </a:r>
            <a:r>
              <a:rPr lang="fi-FI" i="0" dirty="0">
                <a:solidFill>
                  <a:srgbClr val="404040"/>
                </a:solidFill>
                <a:effectLst/>
                <a:latin typeface="+mn-lt"/>
              </a:rPr>
              <a:t>! (myyntineuvottelija)</a:t>
            </a:r>
            <a:r>
              <a:rPr lang="fi-FI" dirty="0">
                <a:solidFill>
                  <a:srgbClr val="404040"/>
                </a:solidFill>
                <a:latin typeface="+mn-lt"/>
              </a:rPr>
              <a:t> </a:t>
            </a:r>
            <a:r>
              <a:rPr lang="fi-FI" dirty="0">
                <a:solidFill>
                  <a:srgbClr val="404040"/>
                </a:solidFill>
                <a:latin typeface="+mn-lt"/>
                <a:hlinkClick r:id="rId4"/>
              </a:rPr>
              <a:t>https://ec.europa.eu/eures/portal/jv-se/jv-details/YTRhY2UwODctOGY4Yy00Nzc1LWI4ZjYtYTA5Y2IyYjA3Zjg2IDgx?jvDisplayLanguage=fi&amp;lang=en</a:t>
            </a:r>
            <a:r>
              <a:rPr lang="fi-FI" dirty="0">
                <a:solidFill>
                  <a:srgbClr val="404040"/>
                </a:solidFill>
                <a:latin typeface="+mn-lt"/>
              </a:rPr>
              <a:t> </a:t>
            </a:r>
          </a:p>
          <a:p>
            <a:r>
              <a:rPr lang="fi-FI" b="1" i="0" dirty="0" err="1">
                <a:solidFill>
                  <a:srgbClr val="404040"/>
                </a:solidFill>
                <a:effectLst/>
                <a:latin typeface="+mn-lt"/>
              </a:rPr>
              <a:t>Canyoning</a:t>
            </a:r>
            <a:r>
              <a:rPr lang="fi-FI" b="1" i="0" dirty="0">
                <a:solidFill>
                  <a:srgbClr val="404040"/>
                </a:solidFill>
                <a:effectLst/>
                <a:latin typeface="+mn-lt"/>
              </a:rPr>
              <a:t>-Guide Itävaltaan </a:t>
            </a:r>
            <a:r>
              <a:rPr lang="fi-FI" i="0" dirty="0">
                <a:solidFill>
                  <a:srgbClr val="404040"/>
                </a:solidFill>
                <a:effectLst/>
                <a:latin typeface="+mn-lt"/>
              </a:rPr>
              <a:t>(huomaa kieli) </a:t>
            </a:r>
            <a:r>
              <a:rPr lang="fi-FI" i="0" dirty="0">
                <a:solidFill>
                  <a:srgbClr val="404040"/>
                </a:solidFill>
                <a:effectLst/>
                <a:latin typeface="+mn-lt"/>
                <a:hlinkClick r:id="rId5"/>
              </a:rPr>
              <a:t>https://ec.europa.eu/eures/portal/jv-se/jv-details/MTUyMjQzMjIgNDM?jvDisplayLanguage=de&amp;lang=en</a:t>
            </a:r>
            <a:r>
              <a:rPr lang="fi-FI" i="0" dirty="0">
                <a:solidFill>
                  <a:srgbClr val="404040"/>
                </a:solidFill>
                <a:effectLst/>
                <a:latin typeface="+mn-lt"/>
              </a:rPr>
              <a:t> </a:t>
            </a:r>
          </a:p>
          <a:p>
            <a:pPr marL="114300" indent="0">
              <a:buNone/>
            </a:pPr>
            <a:endParaRPr lang="fi-FI" i="0" dirty="0">
              <a:solidFill>
                <a:srgbClr val="404040"/>
              </a:solidFill>
              <a:effectLst/>
              <a:latin typeface="arial" panose="020B0604020202020204" pitchFamily="34" charset="0"/>
            </a:endParaRPr>
          </a:p>
        </p:txBody>
      </p:sp>
      <p:sp>
        <p:nvSpPr>
          <p:cNvPr id="4" name="Dian numeron paikkamerkki 3">
            <a:extLst>
              <a:ext uri="{FF2B5EF4-FFF2-40B4-BE49-F238E27FC236}">
                <a16:creationId xmlns:a16="http://schemas.microsoft.com/office/drawing/2014/main" id="{966E208F-1146-3CF2-2333-732748760AB0}"/>
              </a:ext>
            </a:extLst>
          </p:cNvPr>
          <p:cNvSpPr>
            <a:spLocks noGrp="1"/>
          </p:cNvSpPr>
          <p:nvPr>
            <p:ph type="sldNum" sz="quarter" idx="12"/>
          </p:nvPr>
        </p:nvSpPr>
        <p:spPr/>
        <p:txBody>
          <a:bodyPr/>
          <a:lstStyle/>
          <a:p>
            <a:fld id="{E9DC2C14-6E95-4EF0-AB2C-A4DB63E63034}" type="slidenum">
              <a:rPr lang="en-US" smtClean="0"/>
              <a:t>11</a:t>
            </a:fld>
            <a:endParaRPr lang="en-US" dirty="0"/>
          </a:p>
        </p:txBody>
      </p:sp>
    </p:spTree>
    <p:extLst>
      <p:ext uri="{BB962C8B-B14F-4D97-AF65-F5344CB8AC3E}">
        <p14:creationId xmlns:p14="http://schemas.microsoft.com/office/powerpoint/2010/main" val="375030062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1A2CB-970C-E851-601A-0B2116A92F0D}"/>
              </a:ext>
            </a:extLst>
          </p:cNvPr>
          <p:cNvSpPr>
            <a:spLocks noGrp="1"/>
          </p:cNvSpPr>
          <p:nvPr>
            <p:ph type="title"/>
          </p:nvPr>
        </p:nvSpPr>
        <p:spPr/>
        <p:txBody>
          <a:bodyPr/>
          <a:lstStyle/>
          <a:p>
            <a:r>
              <a:rPr lang="fi-FI" dirty="0" err="1">
                <a:latin typeface="+mj-lt"/>
              </a:rPr>
              <a:t>Europass</a:t>
            </a:r>
            <a:r>
              <a:rPr lang="fi-FI" dirty="0">
                <a:latin typeface="+mj-lt"/>
              </a:rPr>
              <a:t> </a:t>
            </a:r>
            <a:r>
              <a:rPr lang="fi-FI" sz="1600" dirty="0">
                <a:latin typeface="+mj-lt"/>
                <a:hlinkClick r:id="rId2"/>
              </a:rPr>
              <a:t>https://europa.eu/europass/fi</a:t>
            </a:r>
            <a:r>
              <a:rPr lang="fi-FI" sz="1600" dirty="0">
                <a:latin typeface="+mj-lt"/>
              </a:rPr>
              <a:t> </a:t>
            </a:r>
            <a:r>
              <a:rPr lang="fi-FI" sz="1600" b="0" dirty="0">
                <a:latin typeface="+mj-lt"/>
              </a:rPr>
              <a:t> </a:t>
            </a:r>
          </a:p>
        </p:txBody>
      </p:sp>
      <p:sp>
        <p:nvSpPr>
          <p:cNvPr id="3" name="Sisällön paikkamerkki 2">
            <a:extLst>
              <a:ext uri="{FF2B5EF4-FFF2-40B4-BE49-F238E27FC236}">
                <a16:creationId xmlns:a16="http://schemas.microsoft.com/office/drawing/2014/main" id="{F12F7B47-973F-6CF8-E630-136C2A1691E9}"/>
              </a:ext>
            </a:extLst>
          </p:cNvPr>
          <p:cNvSpPr>
            <a:spLocks noGrp="1"/>
          </p:cNvSpPr>
          <p:nvPr>
            <p:ph idx="1"/>
          </p:nvPr>
        </p:nvSpPr>
        <p:spPr>
          <a:xfrm>
            <a:off x="742950" y="1946275"/>
            <a:ext cx="9800082" cy="3842732"/>
          </a:xfrm>
        </p:spPr>
        <p:txBody>
          <a:bodyPr/>
          <a:lstStyle/>
          <a:p>
            <a:r>
              <a:rPr lang="fi-FI" b="0" i="0" dirty="0" err="1">
                <a:solidFill>
                  <a:schemeClr val="tx1"/>
                </a:solidFill>
                <a:effectLst/>
                <a:latin typeface="+mn-lt"/>
              </a:rPr>
              <a:t>Europass</a:t>
            </a:r>
            <a:r>
              <a:rPr lang="fi-FI" b="0" i="0" dirty="0">
                <a:solidFill>
                  <a:schemeClr val="tx1"/>
                </a:solidFill>
                <a:effectLst/>
                <a:latin typeface="+mn-lt"/>
              </a:rPr>
              <a:t> on maksuton työkalu- ja tietopaketti verkossa. </a:t>
            </a:r>
            <a:r>
              <a:rPr lang="fi-FI" b="0" i="0" dirty="0" err="1">
                <a:solidFill>
                  <a:schemeClr val="tx1"/>
                </a:solidFill>
                <a:effectLst/>
                <a:latin typeface="+mn-lt"/>
              </a:rPr>
              <a:t>Europass</a:t>
            </a:r>
            <a:r>
              <a:rPr lang="fi-FI" b="0" i="0" dirty="0">
                <a:solidFill>
                  <a:schemeClr val="tx1"/>
                </a:solidFill>
                <a:effectLst/>
                <a:latin typeface="+mn-lt"/>
              </a:rPr>
              <a:t>-käyttäjä voi luoda itselleen </a:t>
            </a:r>
            <a:r>
              <a:rPr lang="fi-FI" dirty="0">
                <a:solidFill>
                  <a:schemeClr val="tx1"/>
                </a:solidFill>
                <a:latin typeface="+mn-lt"/>
              </a:rPr>
              <a:t>ilmaisen </a:t>
            </a:r>
            <a:r>
              <a:rPr lang="fi-FI" dirty="0" err="1">
                <a:solidFill>
                  <a:schemeClr val="tx1"/>
                </a:solidFill>
                <a:latin typeface="+mn-lt"/>
              </a:rPr>
              <a:t>Europass</a:t>
            </a:r>
            <a:r>
              <a:rPr lang="fi-FI" dirty="0">
                <a:solidFill>
                  <a:schemeClr val="tx1"/>
                </a:solidFill>
                <a:latin typeface="+mn-lt"/>
              </a:rPr>
              <a:t>-profiilin</a:t>
            </a:r>
            <a:r>
              <a:rPr lang="fi-FI" b="0" i="0" dirty="0">
                <a:solidFill>
                  <a:schemeClr val="tx1"/>
                </a:solidFill>
                <a:effectLst/>
                <a:latin typeface="+mn-lt"/>
              </a:rPr>
              <a:t>, jossa kaikki hänen osaamistaan, pätevyyttään ja työkokemustaan koskevat tiedot ovat yhdessä paikassa suojatulla verkkosivulla. Hän voi tallentaa </a:t>
            </a:r>
            <a:r>
              <a:rPr lang="fi-FI" b="0" i="0" dirty="0" err="1">
                <a:solidFill>
                  <a:schemeClr val="tx1"/>
                </a:solidFill>
                <a:effectLst/>
                <a:latin typeface="+mn-lt"/>
              </a:rPr>
              <a:t>Europass</a:t>
            </a:r>
            <a:r>
              <a:rPr lang="fi-FI" b="0" i="0" dirty="0">
                <a:solidFill>
                  <a:schemeClr val="tx1"/>
                </a:solidFill>
                <a:effectLst/>
                <a:latin typeface="+mn-lt"/>
              </a:rPr>
              <a:t>-profiiliinsa kaikki opintojaan ja työkokemustaan koskevat tiedot, </a:t>
            </a:r>
            <a:r>
              <a:rPr lang="fi-FI" i="0" dirty="0">
                <a:solidFill>
                  <a:schemeClr val="tx1"/>
                </a:solidFill>
                <a:effectLst/>
                <a:latin typeface="+mn-lt"/>
              </a:rPr>
              <a:t>kielitaitonsa</a:t>
            </a:r>
            <a:r>
              <a:rPr lang="fi-FI" b="0" i="0" dirty="0">
                <a:solidFill>
                  <a:schemeClr val="tx1"/>
                </a:solidFill>
                <a:effectLst/>
                <a:latin typeface="+mn-lt"/>
              </a:rPr>
              <a:t>, </a:t>
            </a:r>
            <a:r>
              <a:rPr lang="fi-FI" dirty="0">
                <a:solidFill>
                  <a:schemeClr val="tx1"/>
                </a:solidFill>
                <a:latin typeface="+mn-lt"/>
              </a:rPr>
              <a:t>digitaaliset taitonsa</a:t>
            </a:r>
            <a:r>
              <a:rPr lang="fi-FI" b="0" i="0" dirty="0">
                <a:solidFill>
                  <a:schemeClr val="tx1"/>
                </a:solidFill>
                <a:effectLst/>
                <a:latin typeface="+mn-lt"/>
              </a:rPr>
              <a:t>, tiedot projekteistaan, kokemuksensa vapaaehtoistyöstä sekä kaikki muut tärkeinä pitämänsä saavutukset. Lisäksi tutkintotodistukset, suosituskirjeet ja kaikki muut saavutuksia kuvaavat asiakirjat voi tallentaa henkilökohtaiseen </a:t>
            </a:r>
            <a:r>
              <a:rPr lang="fi-FI" dirty="0" err="1">
                <a:solidFill>
                  <a:schemeClr val="tx1"/>
                </a:solidFill>
                <a:latin typeface="+mn-lt"/>
              </a:rPr>
              <a:t>Europass</a:t>
            </a:r>
            <a:r>
              <a:rPr lang="fi-FI" dirty="0">
                <a:solidFill>
                  <a:schemeClr val="tx1"/>
                </a:solidFill>
                <a:latin typeface="+mn-lt"/>
              </a:rPr>
              <a:t>-kirjastoon</a:t>
            </a:r>
            <a:r>
              <a:rPr lang="fi-FI" b="0" i="0" dirty="0">
                <a:solidFill>
                  <a:schemeClr val="tx1"/>
                </a:solidFill>
                <a:effectLst/>
                <a:latin typeface="+mn-lt"/>
              </a:rPr>
              <a:t>.</a:t>
            </a:r>
          </a:p>
          <a:p>
            <a:pPr marL="114300" indent="0">
              <a:buNone/>
            </a:pPr>
            <a:endParaRPr lang="fi-FI" dirty="0"/>
          </a:p>
        </p:txBody>
      </p:sp>
      <p:sp>
        <p:nvSpPr>
          <p:cNvPr id="4" name="Dian numeron paikkamerkki 3">
            <a:extLst>
              <a:ext uri="{FF2B5EF4-FFF2-40B4-BE49-F238E27FC236}">
                <a16:creationId xmlns:a16="http://schemas.microsoft.com/office/drawing/2014/main" id="{1E557EA2-4CA2-031D-7263-AD8F6E8794D2}"/>
              </a:ext>
            </a:extLst>
          </p:cNvPr>
          <p:cNvSpPr>
            <a:spLocks noGrp="1"/>
          </p:cNvSpPr>
          <p:nvPr>
            <p:ph type="sldNum" sz="quarter" idx="12"/>
          </p:nvPr>
        </p:nvSpPr>
        <p:spPr/>
        <p:txBody>
          <a:bodyPr/>
          <a:lstStyle/>
          <a:p>
            <a:fld id="{E9DC2C14-6E95-4EF0-AB2C-A4DB63E63034}" type="slidenum">
              <a:rPr lang="en-US" smtClean="0"/>
              <a:t>12</a:t>
            </a:fld>
            <a:endParaRPr lang="en-US" dirty="0"/>
          </a:p>
        </p:txBody>
      </p:sp>
    </p:spTree>
    <p:extLst>
      <p:ext uri="{BB962C8B-B14F-4D97-AF65-F5344CB8AC3E}">
        <p14:creationId xmlns:p14="http://schemas.microsoft.com/office/powerpoint/2010/main" val="256528919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161608E2-7971-7BDC-A294-9ACA23A49595}"/>
              </a:ext>
            </a:extLst>
          </p:cNvPr>
          <p:cNvPicPr>
            <a:picLocks noGrp="1" noChangeAspect="1"/>
          </p:cNvPicPr>
          <p:nvPr>
            <p:ph idx="1"/>
          </p:nvPr>
        </p:nvPicPr>
        <p:blipFill>
          <a:blip r:embed="rId2"/>
          <a:stretch>
            <a:fillRect/>
          </a:stretch>
        </p:blipFill>
        <p:spPr>
          <a:xfrm>
            <a:off x="1732207" y="583818"/>
            <a:ext cx="9129522" cy="5259198"/>
          </a:xfrm>
        </p:spPr>
      </p:pic>
      <p:sp>
        <p:nvSpPr>
          <p:cNvPr id="4" name="Dian numeron paikkamerkki 3">
            <a:extLst>
              <a:ext uri="{FF2B5EF4-FFF2-40B4-BE49-F238E27FC236}">
                <a16:creationId xmlns:a16="http://schemas.microsoft.com/office/drawing/2014/main" id="{2156E030-851E-7C51-901F-5F580557DB61}"/>
              </a:ext>
            </a:extLst>
          </p:cNvPr>
          <p:cNvSpPr>
            <a:spLocks noGrp="1"/>
          </p:cNvSpPr>
          <p:nvPr>
            <p:ph type="sldNum" sz="quarter" idx="12"/>
          </p:nvPr>
        </p:nvSpPr>
        <p:spPr/>
        <p:txBody>
          <a:bodyPr/>
          <a:lstStyle/>
          <a:p>
            <a:fld id="{E9DC2C14-6E95-4EF0-AB2C-A4DB63E63034}" type="slidenum">
              <a:rPr lang="en-US" smtClean="0"/>
              <a:t>13</a:t>
            </a:fld>
            <a:endParaRPr lang="en-US"/>
          </a:p>
        </p:txBody>
      </p:sp>
    </p:spTree>
    <p:extLst>
      <p:ext uri="{BB962C8B-B14F-4D97-AF65-F5344CB8AC3E}">
        <p14:creationId xmlns:p14="http://schemas.microsoft.com/office/powerpoint/2010/main" val="5160868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title"/>
          </p:nvPr>
        </p:nvSpPr>
        <p:spPr>
          <a:xfrm>
            <a:off x="838200" y="957908"/>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fi-FI" sz="3600" dirty="0">
                <a:latin typeface="+mn-lt"/>
              </a:rPr>
              <a:t>Kiitos!</a:t>
            </a:r>
            <a:br>
              <a:rPr lang="fi-FI" sz="3600" dirty="0">
                <a:latin typeface="+mn-lt"/>
              </a:rPr>
            </a:br>
            <a:br>
              <a:rPr lang="fi-FI" dirty="0">
                <a:latin typeface="+mn-lt"/>
              </a:rPr>
            </a:br>
            <a:r>
              <a:rPr lang="fi-FI" sz="2000" b="0" dirty="0">
                <a:latin typeface="+mn-lt"/>
              </a:rPr>
              <a:t>euresfinland.fi</a:t>
            </a:r>
            <a:br>
              <a:rPr lang="fi-FI" sz="2000" b="0" dirty="0">
                <a:latin typeface="+mn-lt"/>
              </a:rPr>
            </a:br>
            <a:r>
              <a:rPr lang="fi-FI" sz="2000" b="0" dirty="0">
                <a:latin typeface="+mn-lt"/>
              </a:rPr>
              <a:t>eures.europa.eu</a:t>
            </a:r>
            <a:endParaRPr sz="2000" b="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56EA7E-E765-FCF1-A353-6A4A244DB65C}"/>
              </a:ext>
            </a:extLst>
          </p:cNvPr>
          <p:cNvSpPr>
            <a:spLocks noGrp="1"/>
          </p:cNvSpPr>
          <p:nvPr>
            <p:ph type="title"/>
          </p:nvPr>
        </p:nvSpPr>
        <p:spPr/>
        <p:txBody>
          <a:bodyPr/>
          <a:lstStyle/>
          <a:p>
            <a:r>
              <a:rPr lang="fi-FI" dirty="0">
                <a:latin typeface="+mj-lt"/>
              </a:rPr>
              <a:t>Tehtävä:</a:t>
            </a:r>
          </a:p>
        </p:txBody>
      </p:sp>
      <p:sp>
        <p:nvSpPr>
          <p:cNvPr id="3" name="Sisällön paikkamerkki 2">
            <a:extLst>
              <a:ext uri="{FF2B5EF4-FFF2-40B4-BE49-F238E27FC236}">
                <a16:creationId xmlns:a16="http://schemas.microsoft.com/office/drawing/2014/main" id="{27C3B4CF-A88F-12F2-7099-AF937FDEEA3E}"/>
              </a:ext>
            </a:extLst>
          </p:cNvPr>
          <p:cNvSpPr>
            <a:spLocks noGrp="1"/>
          </p:cNvSpPr>
          <p:nvPr>
            <p:ph idx="1"/>
          </p:nvPr>
        </p:nvSpPr>
        <p:spPr/>
        <p:txBody>
          <a:bodyPr/>
          <a:lstStyle/>
          <a:p>
            <a:r>
              <a:rPr lang="fi-FI" dirty="0">
                <a:latin typeface="+mn-lt"/>
              </a:rPr>
              <a:t>Etsi EURES portaalista </a:t>
            </a:r>
            <a:r>
              <a:rPr lang="fi-FI" dirty="0">
                <a:latin typeface="+mn-lt"/>
                <a:hlinkClick r:id="rId2"/>
              </a:rPr>
              <a:t>https://ec.europa.eu/eures/portal/jv-se/home?lang=fi</a:t>
            </a:r>
            <a:r>
              <a:rPr lang="fi-FI" dirty="0">
                <a:latin typeface="+mn-lt"/>
              </a:rPr>
              <a:t>  itseäsi kiinnostava kesätyöpaikka. Käytä suodattimia (summer/</a:t>
            </a:r>
            <a:r>
              <a:rPr lang="fi-FI" dirty="0" err="1">
                <a:latin typeface="+mn-lt"/>
              </a:rPr>
              <a:t>summerjob</a:t>
            </a:r>
            <a:r>
              <a:rPr lang="fi-FI" dirty="0">
                <a:latin typeface="+mn-lt"/>
              </a:rPr>
              <a:t>, kiinnostava maa, toimiala </a:t>
            </a:r>
            <a:r>
              <a:rPr lang="fi-FI" dirty="0" err="1">
                <a:latin typeface="+mn-lt"/>
              </a:rPr>
              <a:t>ym</a:t>
            </a:r>
            <a:r>
              <a:rPr lang="fi-FI" dirty="0">
                <a:latin typeface="+mn-lt"/>
              </a:rPr>
              <a:t>)</a:t>
            </a:r>
          </a:p>
          <a:p>
            <a:r>
              <a:rPr lang="fi-FI" dirty="0">
                <a:latin typeface="+mn-lt"/>
              </a:rPr>
              <a:t>Tutustu Europassiin sivulla </a:t>
            </a:r>
            <a:r>
              <a:rPr lang="fi-FI" dirty="0">
                <a:latin typeface="+mn-lt"/>
                <a:hlinkClick r:id="rId3"/>
              </a:rPr>
              <a:t>https://europa.eu/europass/fi</a:t>
            </a:r>
            <a:r>
              <a:rPr lang="fi-FI" dirty="0">
                <a:latin typeface="+mn-lt"/>
              </a:rPr>
              <a:t> </a:t>
            </a:r>
          </a:p>
        </p:txBody>
      </p:sp>
      <p:sp>
        <p:nvSpPr>
          <p:cNvPr id="4" name="Dian numeron paikkamerkki 3">
            <a:extLst>
              <a:ext uri="{FF2B5EF4-FFF2-40B4-BE49-F238E27FC236}">
                <a16:creationId xmlns:a16="http://schemas.microsoft.com/office/drawing/2014/main" id="{ACF0F543-85EA-F314-2341-B52C31138723}"/>
              </a:ext>
            </a:extLst>
          </p:cNvPr>
          <p:cNvSpPr>
            <a:spLocks noGrp="1"/>
          </p:cNvSpPr>
          <p:nvPr>
            <p:ph type="sldNum" sz="quarter" idx="12"/>
          </p:nvPr>
        </p:nvSpPr>
        <p:spPr/>
        <p:txBody>
          <a:bodyPr/>
          <a:lstStyle/>
          <a:p>
            <a:fld id="{E9DC2C14-6E95-4EF0-AB2C-A4DB63E63034}" type="slidenum">
              <a:rPr lang="en-US" smtClean="0"/>
              <a:t>15</a:t>
            </a:fld>
            <a:endParaRPr lang="en-US"/>
          </a:p>
        </p:txBody>
      </p:sp>
    </p:spTree>
    <p:extLst>
      <p:ext uri="{BB962C8B-B14F-4D97-AF65-F5344CB8AC3E}">
        <p14:creationId xmlns:p14="http://schemas.microsoft.com/office/powerpoint/2010/main" val="31781834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7F84AC-DD08-3B88-BCA8-784689638BB8}"/>
              </a:ext>
            </a:extLst>
          </p:cNvPr>
          <p:cNvSpPr>
            <a:spLocks noGrp="1"/>
          </p:cNvSpPr>
          <p:nvPr>
            <p:ph type="title"/>
          </p:nvPr>
        </p:nvSpPr>
        <p:spPr/>
        <p:txBody>
          <a:bodyPr/>
          <a:lstStyle/>
          <a:p>
            <a:r>
              <a:rPr lang="fi-FI" dirty="0"/>
              <a:t>Mikä on EURES* Suomi?</a:t>
            </a:r>
            <a:endParaRPr lang="fi-FI" sz="2000" dirty="0"/>
          </a:p>
        </p:txBody>
      </p:sp>
      <p:pic>
        <p:nvPicPr>
          <p:cNvPr id="4" name="Kuva 3">
            <a:extLst>
              <a:ext uri="{FF2B5EF4-FFF2-40B4-BE49-F238E27FC236}">
                <a16:creationId xmlns:a16="http://schemas.microsoft.com/office/drawing/2014/main" id="{6755F666-38CB-10D9-D7EE-2E08C9BE3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828" y="5256367"/>
            <a:ext cx="1018609" cy="1145800"/>
          </a:xfrm>
          <a:prstGeom prst="rect">
            <a:avLst/>
          </a:prstGeom>
        </p:spPr>
      </p:pic>
      <p:pic>
        <p:nvPicPr>
          <p:cNvPr id="7" name="Kuva 6" descr="Kuva, joka sisältää kohteen teksti, henkilö, sisä, kannettava&#10;&#10;Kuvaus luotu automaattisesti">
            <a:extLst>
              <a:ext uri="{FF2B5EF4-FFF2-40B4-BE49-F238E27FC236}">
                <a16:creationId xmlns:a16="http://schemas.microsoft.com/office/drawing/2014/main" id="{B8CABC10-C28A-2A7E-8D23-9FF559F92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862" y="1786055"/>
            <a:ext cx="4437188" cy="290383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90500"/>
          </a:effectLst>
        </p:spPr>
      </p:pic>
      <p:sp>
        <p:nvSpPr>
          <p:cNvPr id="6" name="Sisällön paikkamerkki 5">
            <a:extLst>
              <a:ext uri="{FF2B5EF4-FFF2-40B4-BE49-F238E27FC236}">
                <a16:creationId xmlns:a16="http://schemas.microsoft.com/office/drawing/2014/main" id="{893D156E-255D-7E11-7129-A7B316C80ECB}"/>
              </a:ext>
            </a:extLst>
          </p:cNvPr>
          <p:cNvSpPr>
            <a:spLocks noGrp="1"/>
          </p:cNvSpPr>
          <p:nvPr>
            <p:ph idx="1"/>
          </p:nvPr>
        </p:nvSpPr>
        <p:spPr>
          <a:xfrm>
            <a:off x="742950" y="1946275"/>
            <a:ext cx="5877306" cy="2973197"/>
          </a:xfrm>
        </p:spPr>
        <p:txBody>
          <a:bodyPr/>
          <a:lstStyle/>
          <a:p>
            <a:pPr marL="0" lvl="0" indent="0" algn="l" rtl="0">
              <a:lnSpc>
                <a:spcPct val="90000"/>
              </a:lnSpc>
              <a:spcBef>
                <a:spcPts val="0"/>
              </a:spcBef>
              <a:spcAft>
                <a:spcPts val="0"/>
              </a:spcAft>
              <a:buClr>
                <a:schemeClr val="dk1"/>
              </a:buClr>
              <a:buSzPts val="1800"/>
              <a:buNone/>
            </a:pPr>
            <a:r>
              <a:rPr lang="fi-FI" dirty="0"/>
              <a:t>EURES SUOMI on kansainvälinen rekrytointipalvelu, jonka noin 40 koulutetun suomalaisen asiantuntijan avulla työnhakija voi etsiä työpaikan Euroopasta.</a:t>
            </a:r>
            <a:br>
              <a:rPr lang="fi-FI" dirty="0"/>
            </a:br>
            <a:endParaRPr lang="fi-FI" dirty="0"/>
          </a:p>
          <a:p>
            <a:pPr marL="0" lvl="0" indent="0" algn="l" rtl="0">
              <a:lnSpc>
                <a:spcPct val="90000"/>
              </a:lnSpc>
              <a:spcBef>
                <a:spcPts val="1000"/>
              </a:spcBef>
              <a:spcAft>
                <a:spcPts val="0"/>
              </a:spcAft>
              <a:buClr>
                <a:schemeClr val="dk1"/>
              </a:buClr>
              <a:buSzPts val="1800"/>
              <a:buNone/>
            </a:pPr>
            <a:r>
              <a:rPr lang="fi-FI" b="1" dirty="0"/>
              <a:t>EURES-verkoston tavoitteena</a:t>
            </a:r>
            <a:r>
              <a:rPr lang="fi-FI" dirty="0"/>
              <a:t> on löytää oikeat osaajat ja edistää työntekijöiden vapaata liikkuvuutta EU/ETA-alueella.</a:t>
            </a:r>
          </a:p>
          <a:p>
            <a:endParaRPr lang="fi-FI" dirty="0"/>
          </a:p>
        </p:txBody>
      </p:sp>
      <p:sp>
        <p:nvSpPr>
          <p:cNvPr id="8" name="Tekstiruutu 7">
            <a:extLst>
              <a:ext uri="{FF2B5EF4-FFF2-40B4-BE49-F238E27FC236}">
                <a16:creationId xmlns:a16="http://schemas.microsoft.com/office/drawing/2014/main" id="{743E0380-BD9D-F9F7-637C-70C56A14BBE6}"/>
              </a:ext>
            </a:extLst>
          </p:cNvPr>
          <p:cNvSpPr txBox="1"/>
          <p:nvPr/>
        </p:nvSpPr>
        <p:spPr>
          <a:xfrm>
            <a:off x="877824" y="5477256"/>
            <a:ext cx="3739896" cy="523220"/>
          </a:xfrm>
          <a:prstGeom prst="rect">
            <a:avLst/>
          </a:prstGeom>
          <a:noFill/>
        </p:spPr>
        <p:txBody>
          <a:bodyPr wrap="square" rtlCol="0">
            <a:spAutoFit/>
          </a:bodyPr>
          <a:lstStyle/>
          <a:p>
            <a:r>
              <a:rPr lang="fi-FI" sz="1400" b="0" i="0" u="none" strike="noStrike" cap="none" dirty="0">
                <a:solidFill>
                  <a:schemeClr val="dk1"/>
                </a:solidFill>
                <a:latin typeface="Arial"/>
                <a:ea typeface="Arial"/>
                <a:cs typeface="Arial"/>
                <a:sym typeface="Arial"/>
              </a:rPr>
              <a:t>*European </a:t>
            </a:r>
            <a:r>
              <a:rPr lang="fi-FI" sz="1400" b="0" i="0" u="none" strike="noStrike" cap="none" dirty="0" err="1">
                <a:solidFill>
                  <a:schemeClr val="dk1"/>
                </a:solidFill>
                <a:latin typeface="Arial"/>
                <a:ea typeface="Arial"/>
                <a:cs typeface="Arial"/>
                <a:sym typeface="Arial"/>
              </a:rPr>
              <a:t>Employment</a:t>
            </a:r>
            <a:r>
              <a:rPr lang="fi-FI" sz="1400" b="0" i="0" u="none" strike="noStrike" cap="none" dirty="0">
                <a:solidFill>
                  <a:schemeClr val="dk1"/>
                </a:solidFill>
                <a:latin typeface="Arial"/>
                <a:ea typeface="Arial"/>
                <a:cs typeface="Arial"/>
                <a:sym typeface="Arial"/>
              </a:rPr>
              <a:t> Services</a:t>
            </a:r>
            <a:endParaRPr lang="fi-FI" dirty="0"/>
          </a:p>
          <a:p>
            <a:endParaRPr lang="fi-FI" dirty="0"/>
          </a:p>
        </p:txBody>
      </p:sp>
    </p:spTree>
    <p:extLst>
      <p:ext uri="{BB962C8B-B14F-4D97-AF65-F5344CB8AC3E}">
        <p14:creationId xmlns:p14="http://schemas.microsoft.com/office/powerpoint/2010/main" val="21517328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F0A1E-81B9-B67E-53AF-8646D75EFA1D}"/>
              </a:ext>
            </a:extLst>
          </p:cNvPr>
          <p:cNvSpPr>
            <a:spLocks noGrp="1"/>
          </p:cNvSpPr>
          <p:nvPr>
            <p:ph type="title"/>
          </p:nvPr>
        </p:nvSpPr>
        <p:spPr/>
        <p:txBody>
          <a:bodyPr/>
          <a:lstStyle/>
          <a:p>
            <a:r>
              <a:rPr lang="fi-FI" dirty="0"/>
              <a:t>EURES-verkoston maat</a:t>
            </a:r>
          </a:p>
        </p:txBody>
      </p:sp>
      <p:sp>
        <p:nvSpPr>
          <p:cNvPr id="4" name="Dian numeron paikkamerkki 3">
            <a:extLst>
              <a:ext uri="{FF2B5EF4-FFF2-40B4-BE49-F238E27FC236}">
                <a16:creationId xmlns:a16="http://schemas.microsoft.com/office/drawing/2014/main" id="{D9B9D657-709E-41A1-E980-123762C25ECD}"/>
              </a:ext>
            </a:extLst>
          </p:cNvPr>
          <p:cNvSpPr>
            <a:spLocks noGrp="1"/>
          </p:cNvSpPr>
          <p:nvPr>
            <p:ph type="sldNum" sz="quarter" idx="12"/>
          </p:nvPr>
        </p:nvSpPr>
        <p:spPr/>
        <p:txBody>
          <a:bodyPr/>
          <a:lstStyle/>
          <a:p>
            <a:fld id="{E9DC2C14-6E95-4EF0-AB2C-A4DB63E63034}" type="slidenum">
              <a:rPr lang="en-US" smtClean="0"/>
              <a:t>3</a:t>
            </a:fld>
            <a:endParaRPr lang="en-US"/>
          </a:p>
        </p:txBody>
      </p:sp>
      <p:pic>
        <p:nvPicPr>
          <p:cNvPr id="5" name="Picture 2" descr="Map of Europe">
            <a:extLst>
              <a:ext uri="{FF2B5EF4-FFF2-40B4-BE49-F238E27FC236}">
                <a16:creationId xmlns:a16="http://schemas.microsoft.com/office/drawing/2014/main" id="{5AE92884-9BD7-12DB-9AFE-58B391648F66}"/>
              </a:ext>
            </a:extLst>
          </p:cNvPr>
          <p:cNvPicPr>
            <a:picLocks noGrp="1" noChangeAspect="1" noChangeArrowheads="1"/>
          </p:cNvPicPr>
          <p:nvPr>
            <p:ph idx="1"/>
          </p:nvPr>
        </p:nvPicPr>
        <p:blipFill>
          <a:blip r:embed="rId2" cstate="print"/>
          <a:srcRect/>
          <a:stretch>
            <a:fillRect/>
          </a:stretch>
        </p:blipFill>
        <p:spPr bwMode="auto">
          <a:xfrm>
            <a:off x="1670304" y="1507331"/>
            <a:ext cx="3969023" cy="3843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4">
            <a:extLst>
              <a:ext uri="{FF2B5EF4-FFF2-40B4-BE49-F238E27FC236}">
                <a16:creationId xmlns:a16="http://schemas.microsoft.com/office/drawing/2014/main" id="{38994ED7-66D0-6871-D095-A44ACD5B33D1}"/>
              </a:ext>
            </a:extLst>
          </p:cNvPr>
          <p:cNvSpPr>
            <a:spLocks noChangeArrowheads="1"/>
          </p:cNvSpPr>
          <p:nvPr/>
        </p:nvSpPr>
        <p:spPr bwMode="auto">
          <a:xfrm>
            <a:off x="7038584" y="701294"/>
            <a:ext cx="1723083" cy="4752975"/>
          </a:xfrm>
          <a:prstGeom prst="rect">
            <a:avLst/>
          </a:prstGeom>
          <a:gradFill rotWithShape="1">
            <a:gsLst>
              <a:gs pos="0">
                <a:srgbClr val="003883">
                  <a:shade val="51000"/>
                  <a:satMod val="130000"/>
                </a:srgbClr>
              </a:gs>
              <a:gs pos="80000">
                <a:srgbClr val="003883">
                  <a:shade val="93000"/>
                  <a:satMod val="130000"/>
                </a:srgbClr>
              </a:gs>
              <a:gs pos="100000">
                <a:srgbClr val="00388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1431" tIns="45716" rIns="91431" bIns="45716" anchor="ctr"/>
          <a:lstStyle/>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D9640C"/>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Alankomaat</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Belgia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Bulgaria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Espanja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Irlanti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Islanti *</a:t>
            </a:r>
            <a:endParaRPr kumimoji="0" lang="fi-FI" sz="1800" b="1"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Italia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Itävalta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Kreikka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Kypros</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Kroatia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Latvia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Liechtenstein *</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Liettua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Luxemburg</a:t>
            </a: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D9640C"/>
              </a:solidFill>
              <a:effectLst/>
              <a:uLnTx/>
              <a:uFillTx/>
              <a:latin typeface="Arial"/>
              <a:ea typeface="+mn-ea"/>
              <a:cs typeface="+mn-cs"/>
            </a:endParaRPr>
          </a:p>
        </p:txBody>
      </p:sp>
      <p:sp>
        <p:nvSpPr>
          <p:cNvPr id="9" name="Rectangle 5">
            <a:extLst>
              <a:ext uri="{FF2B5EF4-FFF2-40B4-BE49-F238E27FC236}">
                <a16:creationId xmlns:a16="http://schemas.microsoft.com/office/drawing/2014/main" id="{162628F6-156D-894D-8B92-9D50233CAC89}"/>
              </a:ext>
            </a:extLst>
          </p:cNvPr>
          <p:cNvSpPr>
            <a:spLocks noChangeArrowheads="1"/>
          </p:cNvSpPr>
          <p:nvPr/>
        </p:nvSpPr>
        <p:spPr bwMode="auto">
          <a:xfrm>
            <a:off x="9004046" y="701294"/>
            <a:ext cx="1517650" cy="4752975"/>
          </a:xfrm>
          <a:prstGeom prst="rect">
            <a:avLst/>
          </a:prstGeom>
          <a:gradFill rotWithShape="1">
            <a:gsLst>
              <a:gs pos="0">
                <a:srgbClr val="003883">
                  <a:shade val="51000"/>
                  <a:satMod val="130000"/>
                </a:srgbClr>
              </a:gs>
              <a:gs pos="80000">
                <a:srgbClr val="003883">
                  <a:shade val="93000"/>
                  <a:satMod val="130000"/>
                </a:srgbClr>
              </a:gs>
              <a:gs pos="100000">
                <a:srgbClr val="00388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1431" tIns="45716" rIns="91431" bIns="45716" anchor="ctr"/>
          <a:lstStyle/>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D9640C"/>
              </a:solidFill>
              <a:effectLst/>
              <a:uLnTx/>
              <a:uFillTx/>
              <a:latin typeface="Arial"/>
              <a:ea typeface="+mn-ea"/>
              <a:cs typeface="+mn-cs"/>
            </a:endParaRP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Malta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Norja *</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Portugali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Puola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Ranska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Romania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Ruotsi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Saksa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Slovakia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Slovenia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Suomi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Tanska</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Tšekki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Unkari</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Viro</a:t>
            </a:r>
          </a:p>
          <a:p>
            <a:pPr marL="0" marR="0" lvl="0" indent="0" algn="ctr" defTabSz="980626"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a:ea typeface="+mn-ea"/>
                <a:cs typeface="+mn-cs"/>
              </a:rPr>
              <a:t>+Sveitsi</a:t>
            </a:r>
          </a:p>
          <a:p>
            <a:pPr marL="0" marR="0" lvl="0" indent="0" algn="ctr" defTabSz="980626"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71464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title"/>
          </p:nvPr>
        </p:nvSpPr>
        <p:spPr>
          <a:xfrm>
            <a:off x="478828" y="235201"/>
            <a:ext cx="4878462"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i-FI" dirty="0"/>
              <a:t>EURES-portaali</a:t>
            </a:r>
            <a:endParaRPr dirty="0"/>
          </a:p>
        </p:txBody>
      </p:sp>
      <p:sp>
        <p:nvSpPr>
          <p:cNvPr id="205" name="Google Shape;205;p2"/>
          <p:cNvSpPr txBox="1">
            <a:spLocks noGrp="1"/>
          </p:cNvSpPr>
          <p:nvPr>
            <p:ph type="body" idx="1"/>
          </p:nvPr>
        </p:nvSpPr>
        <p:spPr>
          <a:xfrm>
            <a:off x="203434" y="1932729"/>
            <a:ext cx="5429250" cy="31743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fi-FI" dirty="0"/>
              <a:t>EURES-portaali on eurooppalainen</a:t>
            </a:r>
            <a:br>
              <a:rPr lang="fi-FI" dirty="0"/>
            </a:br>
            <a:r>
              <a:rPr lang="fi-FI" dirty="0"/>
              <a:t>ammatillisen liikkuvuuden portaali</a:t>
            </a:r>
          </a:p>
          <a:p>
            <a:pPr marL="228600" lvl="0" indent="-228600" algn="l" rtl="0">
              <a:lnSpc>
                <a:spcPct val="90000"/>
              </a:lnSpc>
              <a:spcBef>
                <a:spcPts val="1000"/>
              </a:spcBef>
              <a:spcAft>
                <a:spcPts val="0"/>
              </a:spcAft>
              <a:buClr>
                <a:schemeClr val="dk1"/>
              </a:buClr>
              <a:buSzPts val="1800"/>
              <a:buChar char="•"/>
            </a:pPr>
            <a:r>
              <a:rPr lang="fi-FI" dirty="0"/>
              <a:t>Rekisteröityneenä voit luoda CV:n, jonka avulla rekisteröityneet työnantajat voivat löytää sinut</a:t>
            </a:r>
          </a:p>
          <a:p>
            <a:pPr marL="228600" lvl="0" indent="-228600" algn="l" rtl="0">
              <a:lnSpc>
                <a:spcPct val="90000"/>
              </a:lnSpc>
              <a:spcBef>
                <a:spcPts val="1000"/>
              </a:spcBef>
              <a:spcAft>
                <a:spcPts val="0"/>
              </a:spcAft>
              <a:buClr>
                <a:schemeClr val="dk1"/>
              </a:buClr>
              <a:buSzPts val="1800"/>
              <a:buChar char="•"/>
            </a:pPr>
            <a:r>
              <a:rPr lang="fi-FI" dirty="0"/>
              <a:t>Saat myös tiedon sopivista uusista työpaikoista ja</a:t>
            </a:r>
            <a:br>
              <a:rPr lang="fi-FI" dirty="0"/>
            </a:br>
            <a:r>
              <a:rPr lang="fi-FI" dirty="0"/>
              <a:t>työnantajat voivat ottaa sinuun yhteyttä</a:t>
            </a:r>
            <a:br>
              <a:rPr lang="fi-FI" dirty="0"/>
            </a:br>
            <a:endParaRPr lang="fi-FI" dirty="0"/>
          </a:p>
          <a:p>
            <a:pPr marL="0" lvl="0" indent="0" algn="l" rtl="0">
              <a:lnSpc>
                <a:spcPct val="90000"/>
              </a:lnSpc>
              <a:spcBef>
                <a:spcPts val="1000"/>
              </a:spcBef>
              <a:spcAft>
                <a:spcPts val="0"/>
              </a:spcAft>
              <a:buClr>
                <a:schemeClr val="dk1"/>
              </a:buClr>
              <a:buSzPts val="1800"/>
              <a:buNone/>
            </a:pPr>
            <a:br>
              <a:rPr lang="fi-FI" b="1" dirty="0"/>
            </a:br>
            <a:endParaRPr dirty="0"/>
          </a:p>
        </p:txBody>
      </p:sp>
      <p:sp>
        <p:nvSpPr>
          <p:cNvPr id="206" name="Google Shape;206;p2">
            <a:extLst>
              <a:ext uri="{C183D7F6-B498-43B3-948B-1728B52AA6E4}">
                <adec:decorative xmlns:adec="http://schemas.microsoft.com/office/drawing/2017/decorative" val="1"/>
              </a:ext>
            </a:extLst>
          </p:cNvPr>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4</a:t>
            </a:fld>
            <a:endParaRPr dirty="0"/>
          </a:p>
        </p:txBody>
      </p:sp>
      <p:sp>
        <p:nvSpPr>
          <p:cNvPr id="207" name="Google Shape;207;p2"/>
          <p:cNvSpPr txBox="1">
            <a:spLocks noGrp="1"/>
          </p:cNvSpPr>
          <p:nvPr>
            <p:ph type="body" idx="2"/>
          </p:nvPr>
        </p:nvSpPr>
        <p:spPr>
          <a:xfrm>
            <a:off x="6744678" y="1243282"/>
            <a:ext cx="4878462" cy="753469"/>
          </a:xfrm>
          <a:prstGeom prst="rect">
            <a:avLst/>
          </a:prstGeom>
          <a:noFill/>
          <a:ln>
            <a:noFill/>
          </a:ln>
        </p:spPr>
        <p:txBody>
          <a:bodyPr spcFirstLastPara="1" wrap="square" lIns="91425" tIns="45700" rIns="91425" bIns="45700" anchor="t" anchorCtr="0">
            <a:noAutofit/>
          </a:bodyPr>
          <a:lstStyle/>
          <a:p>
            <a:pPr marL="4763" lvl="0" indent="0" algn="l" rtl="0">
              <a:lnSpc>
                <a:spcPct val="90000"/>
              </a:lnSpc>
              <a:spcBef>
                <a:spcPts val="0"/>
              </a:spcBef>
              <a:spcAft>
                <a:spcPts val="0"/>
              </a:spcAft>
              <a:buClr>
                <a:schemeClr val="lt1"/>
              </a:buClr>
              <a:buSzPts val="2400"/>
              <a:buNone/>
            </a:pPr>
            <a:r>
              <a:rPr lang="fi-FI" sz="2400" b="1" dirty="0"/>
              <a:t>EURES-portaali </a:t>
            </a:r>
            <a:br>
              <a:rPr lang="fi-FI" sz="2400" b="1" dirty="0"/>
            </a:br>
            <a:r>
              <a:rPr lang="fi-FI" sz="2400" b="1" dirty="0"/>
              <a:t>www.eures.europa.eu:</a:t>
            </a:r>
            <a:endParaRPr sz="2400" dirty="0"/>
          </a:p>
          <a:p>
            <a:pPr marL="457200" lvl="1" indent="0" algn="l" rtl="0">
              <a:lnSpc>
                <a:spcPct val="90000"/>
              </a:lnSpc>
              <a:spcBef>
                <a:spcPts val="500"/>
              </a:spcBef>
              <a:spcAft>
                <a:spcPts val="0"/>
              </a:spcAft>
              <a:buClr>
                <a:schemeClr val="lt1"/>
              </a:buClr>
              <a:buSzPts val="1600"/>
              <a:buNone/>
            </a:pPr>
            <a:br>
              <a:rPr lang="fi-FI" dirty="0"/>
            </a:br>
            <a:endParaRPr dirty="0"/>
          </a:p>
        </p:txBody>
      </p:sp>
      <p:sp>
        <p:nvSpPr>
          <p:cNvPr id="209" name="Google Shape;209;p2"/>
          <p:cNvSpPr txBox="1"/>
          <p:nvPr/>
        </p:nvSpPr>
        <p:spPr>
          <a:xfrm>
            <a:off x="6351036" y="2052834"/>
            <a:ext cx="2040295" cy="334163"/>
          </a:xfrm>
          <a:prstGeom prst="rect">
            <a:avLst/>
          </a:prstGeom>
          <a:noFill/>
          <a:ln>
            <a:noFill/>
          </a:ln>
        </p:spPr>
        <p:txBody>
          <a:bodyPr spcFirstLastPara="1" wrap="square" lIns="91425" tIns="45700" rIns="91425" bIns="45700" anchor="t" anchorCtr="0">
            <a:noAutofit/>
          </a:bodyPr>
          <a:lstStyle/>
          <a:p>
            <a:pPr marL="457200" marR="0" lvl="1" indent="0" algn="r" rtl="0">
              <a:lnSpc>
                <a:spcPct val="90000"/>
              </a:lnSpc>
              <a:spcBef>
                <a:spcPts val="0"/>
              </a:spcBef>
              <a:spcAft>
                <a:spcPts val="0"/>
              </a:spcAft>
              <a:buClr>
                <a:schemeClr val="lt1"/>
              </a:buClr>
              <a:buSzPts val="2400"/>
              <a:buFont typeface="Arial"/>
              <a:buNone/>
            </a:pPr>
            <a:r>
              <a:rPr lang="fi-FI" sz="2400" b="1" i="0" u="none" strike="noStrike" cap="none">
                <a:solidFill>
                  <a:schemeClr val="lt1"/>
                </a:solidFill>
                <a:latin typeface="Arial"/>
                <a:ea typeface="Arial"/>
                <a:cs typeface="Arial"/>
                <a:sym typeface="Arial"/>
              </a:rPr>
              <a:t>1 000</a:t>
            </a:r>
            <a:endParaRPr sz="2400" b="0" i="0" u="none" strike="noStrike" cap="none">
              <a:solidFill>
                <a:schemeClr val="lt1"/>
              </a:solidFill>
              <a:latin typeface="Arial"/>
              <a:ea typeface="Arial"/>
              <a:cs typeface="Arial"/>
              <a:sym typeface="Arial"/>
            </a:endParaRPr>
          </a:p>
        </p:txBody>
      </p:sp>
      <p:sp>
        <p:nvSpPr>
          <p:cNvPr id="210" name="Google Shape;210;p2"/>
          <p:cNvSpPr txBox="1"/>
          <p:nvPr/>
        </p:nvSpPr>
        <p:spPr>
          <a:xfrm>
            <a:off x="8385109" y="2108917"/>
            <a:ext cx="3238031" cy="547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fi-FI" sz="1800" b="0" i="0" u="none" strike="noStrike" cap="none">
                <a:solidFill>
                  <a:schemeClr val="lt1"/>
                </a:solidFill>
                <a:latin typeface="Arial"/>
                <a:ea typeface="Arial"/>
                <a:cs typeface="Arial"/>
                <a:sym typeface="Arial"/>
              </a:rPr>
              <a:t>rekrytoinnin ammattilaisen  verkosto</a:t>
            </a:r>
            <a:endParaRPr/>
          </a:p>
        </p:txBody>
      </p:sp>
      <p:sp>
        <p:nvSpPr>
          <p:cNvPr id="215" name="Google Shape;215;p2"/>
          <p:cNvSpPr txBox="1"/>
          <p:nvPr/>
        </p:nvSpPr>
        <p:spPr>
          <a:xfrm>
            <a:off x="6351036" y="2668588"/>
            <a:ext cx="2040295" cy="334163"/>
          </a:xfrm>
          <a:prstGeom prst="rect">
            <a:avLst/>
          </a:prstGeom>
          <a:noFill/>
          <a:ln>
            <a:noFill/>
          </a:ln>
        </p:spPr>
        <p:txBody>
          <a:bodyPr spcFirstLastPara="1" wrap="square" lIns="91425" tIns="45700" rIns="91425" bIns="45700" anchor="t" anchorCtr="0">
            <a:noAutofit/>
          </a:bodyPr>
          <a:lstStyle/>
          <a:p>
            <a:pPr marL="457200" marR="0" lvl="1" indent="0" algn="r" rtl="0">
              <a:lnSpc>
                <a:spcPct val="90000"/>
              </a:lnSpc>
              <a:spcBef>
                <a:spcPts val="0"/>
              </a:spcBef>
              <a:spcAft>
                <a:spcPts val="0"/>
              </a:spcAft>
              <a:buClr>
                <a:schemeClr val="lt1"/>
              </a:buClr>
              <a:buSzPts val="2400"/>
              <a:buFont typeface="Arial"/>
              <a:buNone/>
            </a:pPr>
            <a:r>
              <a:rPr lang="fi-FI" sz="2400" b="1" i="0" u="none" strike="noStrike" cap="none">
                <a:solidFill>
                  <a:schemeClr val="lt1"/>
                </a:solidFill>
                <a:latin typeface="Arial"/>
                <a:ea typeface="Arial"/>
                <a:cs typeface="Arial"/>
                <a:sym typeface="Arial"/>
              </a:rPr>
              <a:t>5 000</a:t>
            </a:r>
            <a:endParaRPr sz="2400" b="0" i="0" u="none" strike="noStrike" cap="none">
              <a:solidFill>
                <a:schemeClr val="lt1"/>
              </a:solidFill>
              <a:latin typeface="Arial"/>
              <a:ea typeface="Arial"/>
              <a:cs typeface="Arial"/>
              <a:sym typeface="Arial"/>
            </a:endParaRPr>
          </a:p>
        </p:txBody>
      </p:sp>
      <p:sp>
        <p:nvSpPr>
          <p:cNvPr id="211" name="Google Shape;211;p2"/>
          <p:cNvSpPr txBox="1"/>
          <p:nvPr/>
        </p:nvSpPr>
        <p:spPr>
          <a:xfrm>
            <a:off x="8385109" y="2712197"/>
            <a:ext cx="3238031" cy="2859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fi-FI" sz="1800" b="0" i="0" u="none" strike="noStrike" cap="none">
                <a:solidFill>
                  <a:schemeClr val="lt1"/>
                </a:solidFill>
                <a:latin typeface="Arial"/>
                <a:ea typeface="Arial"/>
                <a:cs typeface="Arial"/>
                <a:sym typeface="Arial"/>
              </a:rPr>
              <a:t>rekisteröitynyttä työnantajaa</a:t>
            </a:r>
            <a:endParaRPr/>
          </a:p>
        </p:txBody>
      </p:sp>
      <p:sp>
        <p:nvSpPr>
          <p:cNvPr id="216" name="Google Shape;216;p2"/>
          <p:cNvSpPr txBox="1"/>
          <p:nvPr/>
        </p:nvSpPr>
        <p:spPr>
          <a:xfrm>
            <a:off x="6351036" y="3010711"/>
            <a:ext cx="2040295" cy="334163"/>
          </a:xfrm>
          <a:prstGeom prst="rect">
            <a:avLst/>
          </a:prstGeom>
          <a:noFill/>
          <a:ln>
            <a:noFill/>
          </a:ln>
        </p:spPr>
        <p:txBody>
          <a:bodyPr spcFirstLastPara="1" wrap="square" lIns="91425" tIns="45700" rIns="91425" bIns="45700" anchor="t" anchorCtr="0">
            <a:noAutofit/>
          </a:bodyPr>
          <a:lstStyle/>
          <a:p>
            <a:pPr marL="457200" marR="0" lvl="1" indent="0" algn="r" rtl="0">
              <a:lnSpc>
                <a:spcPct val="90000"/>
              </a:lnSpc>
              <a:spcBef>
                <a:spcPts val="0"/>
              </a:spcBef>
              <a:spcAft>
                <a:spcPts val="0"/>
              </a:spcAft>
              <a:buClr>
                <a:schemeClr val="lt1"/>
              </a:buClr>
              <a:buSzPts val="2400"/>
              <a:buFont typeface="Arial"/>
              <a:buNone/>
            </a:pPr>
            <a:r>
              <a:rPr lang="fi-FI" sz="2400" b="1" i="0" u="none" strike="noStrike" cap="none">
                <a:solidFill>
                  <a:schemeClr val="lt1"/>
                </a:solidFill>
                <a:latin typeface="Arial"/>
                <a:ea typeface="Arial"/>
                <a:cs typeface="Arial"/>
                <a:sym typeface="Arial"/>
              </a:rPr>
              <a:t>800 000</a:t>
            </a:r>
            <a:endParaRPr sz="2400" b="0" i="0" u="none" strike="noStrike" cap="none">
              <a:solidFill>
                <a:schemeClr val="lt1"/>
              </a:solidFill>
              <a:latin typeface="Arial"/>
              <a:ea typeface="Arial"/>
              <a:cs typeface="Arial"/>
              <a:sym typeface="Arial"/>
            </a:endParaRPr>
          </a:p>
        </p:txBody>
      </p:sp>
      <p:sp>
        <p:nvSpPr>
          <p:cNvPr id="212" name="Google Shape;212;p2"/>
          <p:cNvSpPr txBox="1"/>
          <p:nvPr/>
        </p:nvSpPr>
        <p:spPr>
          <a:xfrm>
            <a:off x="8385109" y="3054220"/>
            <a:ext cx="3238031" cy="2859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fi-FI" sz="1800" b="0" i="0" u="none" strike="noStrike" cap="none">
                <a:solidFill>
                  <a:schemeClr val="lt1"/>
                </a:solidFill>
                <a:latin typeface="Arial"/>
                <a:ea typeface="Arial"/>
                <a:cs typeface="Arial"/>
                <a:sym typeface="Arial"/>
              </a:rPr>
              <a:t>ansioluetteloa</a:t>
            </a:r>
            <a:endParaRPr/>
          </a:p>
        </p:txBody>
      </p:sp>
      <p:sp>
        <p:nvSpPr>
          <p:cNvPr id="217" name="Google Shape;217;p2"/>
          <p:cNvSpPr txBox="1"/>
          <p:nvPr/>
        </p:nvSpPr>
        <p:spPr>
          <a:xfrm>
            <a:off x="5872348" y="3352831"/>
            <a:ext cx="2518983" cy="334163"/>
          </a:xfrm>
          <a:prstGeom prst="rect">
            <a:avLst/>
          </a:prstGeom>
          <a:noFill/>
          <a:ln>
            <a:noFill/>
          </a:ln>
        </p:spPr>
        <p:txBody>
          <a:bodyPr spcFirstLastPara="1" wrap="square" lIns="91425" tIns="45700" rIns="91425" bIns="45700" anchor="t" anchorCtr="0">
            <a:noAutofit/>
          </a:bodyPr>
          <a:lstStyle/>
          <a:p>
            <a:pPr marL="457200" marR="0" lvl="1" indent="0" algn="r" rtl="0">
              <a:lnSpc>
                <a:spcPct val="90000"/>
              </a:lnSpc>
              <a:spcBef>
                <a:spcPts val="0"/>
              </a:spcBef>
              <a:spcAft>
                <a:spcPts val="0"/>
              </a:spcAft>
              <a:buClr>
                <a:schemeClr val="lt1"/>
              </a:buClr>
              <a:buSzPts val="2400"/>
              <a:buFont typeface="Arial"/>
              <a:buNone/>
            </a:pPr>
            <a:r>
              <a:rPr lang="fi-FI" sz="2400" b="1" i="0" u="none" strike="noStrike" cap="none">
                <a:solidFill>
                  <a:schemeClr val="lt1"/>
                </a:solidFill>
                <a:latin typeface="Arial"/>
                <a:ea typeface="Arial"/>
                <a:cs typeface="Arial"/>
                <a:sym typeface="Arial"/>
              </a:rPr>
              <a:t>3 000 000</a:t>
            </a:r>
            <a:endParaRPr sz="2400" b="0" i="0" u="none" strike="noStrike" cap="none">
              <a:solidFill>
                <a:schemeClr val="lt1"/>
              </a:solidFill>
              <a:latin typeface="Arial"/>
              <a:ea typeface="Arial"/>
              <a:cs typeface="Arial"/>
              <a:sym typeface="Arial"/>
            </a:endParaRPr>
          </a:p>
        </p:txBody>
      </p:sp>
      <p:sp>
        <p:nvSpPr>
          <p:cNvPr id="213" name="Google Shape;213;p2"/>
          <p:cNvSpPr txBox="1"/>
          <p:nvPr/>
        </p:nvSpPr>
        <p:spPr>
          <a:xfrm>
            <a:off x="8385109" y="3396243"/>
            <a:ext cx="3238031" cy="2859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fi-FI" sz="1800" b="0" i="0" u="none" strike="noStrike" cap="none">
                <a:solidFill>
                  <a:schemeClr val="lt1"/>
                </a:solidFill>
                <a:latin typeface="Arial"/>
                <a:ea typeface="Arial"/>
                <a:cs typeface="Arial"/>
                <a:sym typeface="Arial"/>
              </a:rPr>
              <a:t>työpaikkaa</a:t>
            </a:r>
            <a:endParaRPr/>
          </a:p>
        </p:txBody>
      </p:sp>
      <p:sp>
        <p:nvSpPr>
          <p:cNvPr id="214" name="Google Shape;214;p2"/>
          <p:cNvSpPr txBox="1"/>
          <p:nvPr/>
        </p:nvSpPr>
        <p:spPr>
          <a:xfrm>
            <a:off x="6744678" y="3963971"/>
            <a:ext cx="3238031" cy="7666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fi-FI" sz="1800" b="0" i="0" u="none" strike="noStrike" cap="none">
                <a:solidFill>
                  <a:schemeClr val="lt1"/>
                </a:solidFill>
                <a:latin typeface="Arial"/>
                <a:ea typeface="Arial"/>
                <a:cs typeface="Arial"/>
                <a:sym typeface="Arial"/>
              </a:rPr>
              <a:t>+ lukematon määrä rekrytointi-</a:t>
            </a:r>
            <a:br>
              <a:rPr lang="fi-FI" sz="1800" b="0" i="0" u="none" strike="noStrike" cap="none">
                <a:solidFill>
                  <a:schemeClr val="lt1"/>
                </a:solidFill>
                <a:latin typeface="Arial"/>
                <a:ea typeface="Arial"/>
                <a:cs typeface="Arial"/>
                <a:sym typeface="Arial"/>
              </a:rPr>
            </a:br>
            <a:r>
              <a:rPr lang="fi-FI" sz="1800" b="0" i="0" u="none" strike="noStrike" cap="none">
                <a:solidFill>
                  <a:schemeClr val="lt1"/>
                </a:solidFill>
                <a:latin typeface="Arial"/>
                <a:ea typeface="Arial"/>
                <a:cs typeface="Arial"/>
                <a:sym typeface="Arial"/>
              </a:rPr>
              <a:t>tapahtumia ja -messuja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452E506-CDAA-3904-8962-82CA8C0D95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827" y="5348483"/>
            <a:ext cx="1018609" cy="1145800"/>
          </a:xfrm>
          <a:prstGeom prst="rect">
            <a:avLst/>
          </a:prstGeom>
        </p:spPr>
      </p:pic>
      <p:sp>
        <p:nvSpPr>
          <p:cNvPr id="5" name="Google Shape;289;p9">
            <a:extLst>
              <a:ext uri="{FF2B5EF4-FFF2-40B4-BE49-F238E27FC236}">
                <a16:creationId xmlns:a16="http://schemas.microsoft.com/office/drawing/2014/main" id="{CA355889-B494-C511-1AA3-C579BDE9A759}"/>
              </a:ext>
            </a:extLst>
          </p:cNvPr>
          <p:cNvSpPr txBox="1">
            <a:spLocks noGrp="1"/>
          </p:cNvSpPr>
          <p:nvPr>
            <p:ph type="title"/>
          </p:nvPr>
        </p:nvSpPr>
        <p:spPr>
          <a:xfrm>
            <a:off x="1066585" y="358580"/>
            <a:ext cx="7299325" cy="11509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i-FI" dirty="0"/>
              <a:t>EJD ja EOJD* rekrytointitapahtumat</a:t>
            </a:r>
            <a:br>
              <a:rPr lang="fi-FI" dirty="0"/>
            </a:br>
            <a:r>
              <a:rPr lang="fi-FI" sz="2000" dirty="0">
                <a:solidFill>
                  <a:schemeClr val="tx1">
                    <a:lumMod val="75000"/>
                  </a:schemeClr>
                </a:solidFill>
                <a:hlinkClick r:id="rId3">
                  <a:extLst>
                    <a:ext uri="{A12FA001-AC4F-418D-AE19-62706E023703}">
                      <ahyp:hlinkClr xmlns:ahyp="http://schemas.microsoft.com/office/drawing/2018/hyperlinkcolor" val="tx"/>
                    </a:ext>
                  </a:extLst>
                </a:hlinkClick>
              </a:rPr>
              <a:t>europeanjobdays.eu</a:t>
            </a:r>
            <a:endParaRPr sz="2000" dirty="0">
              <a:solidFill>
                <a:schemeClr val="tx1">
                  <a:lumMod val="75000"/>
                </a:schemeClr>
              </a:solidFill>
            </a:endParaRPr>
          </a:p>
        </p:txBody>
      </p:sp>
      <p:sp>
        <p:nvSpPr>
          <p:cNvPr id="6" name="Google Shape;290;p9">
            <a:extLst>
              <a:ext uri="{FF2B5EF4-FFF2-40B4-BE49-F238E27FC236}">
                <a16:creationId xmlns:a16="http://schemas.microsoft.com/office/drawing/2014/main" id="{8BE4B1BF-9D8F-FC36-668B-4E697C0E412C}"/>
              </a:ext>
            </a:extLst>
          </p:cNvPr>
          <p:cNvSpPr txBox="1">
            <a:spLocks/>
          </p:cNvSpPr>
          <p:nvPr/>
        </p:nvSpPr>
        <p:spPr>
          <a:xfrm>
            <a:off x="1066585" y="1668306"/>
            <a:ext cx="10923605" cy="4985414"/>
          </a:xfrm>
          <a:prstGeom prst="rect">
            <a:avLst/>
          </a:prstGeom>
          <a:noFill/>
          <a:ln>
            <a:noFill/>
          </a:ln>
        </p:spPr>
        <p:txBody>
          <a:bodyPr spcFirstLastPara="1" vert="horz" wrap="square" lIns="91425" tIns="45700" rIns="91425" bIns="45700" rtlCol="0" anchor="t" anchorCtr="0">
            <a:normAutofit fontScale="40000" lnSpcReduction="20000"/>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lvl="0" indent="0" algn="l" rtl="0">
              <a:lnSpc>
                <a:spcPct val="170000"/>
              </a:lnSpc>
              <a:spcBef>
                <a:spcPts val="0"/>
              </a:spcBef>
              <a:spcAft>
                <a:spcPts val="0"/>
              </a:spcAft>
              <a:buClr>
                <a:schemeClr val="dk1"/>
              </a:buClr>
              <a:buSzPts val="1800"/>
              <a:buNone/>
            </a:pPr>
            <a:r>
              <a:rPr lang="fi-FI" sz="4500" dirty="0">
                <a:solidFill>
                  <a:schemeClr val="tx1">
                    <a:lumMod val="75000"/>
                  </a:schemeClr>
                </a:solidFill>
              </a:rPr>
              <a:t>EJD/EOJD-rekrytointitapahtumat kokoavat eri toimialojen</a:t>
            </a:r>
            <a:br>
              <a:rPr lang="fi-FI" sz="4500" dirty="0">
                <a:solidFill>
                  <a:schemeClr val="tx1">
                    <a:lumMod val="75000"/>
                  </a:schemeClr>
                </a:solidFill>
              </a:rPr>
            </a:br>
            <a:r>
              <a:rPr lang="fi-FI" sz="4500" dirty="0">
                <a:solidFill>
                  <a:schemeClr val="tx1">
                    <a:lumMod val="75000"/>
                  </a:schemeClr>
                </a:solidFill>
              </a:rPr>
              <a:t>yritykset ja osaajat joko paikan päällä tai virtuaalisesti.</a:t>
            </a:r>
          </a:p>
          <a:p>
            <a:pPr marL="228600" lvl="0" indent="-228600" algn="l" rtl="0">
              <a:lnSpc>
                <a:spcPct val="170000"/>
              </a:lnSpc>
              <a:spcBef>
                <a:spcPts val="0"/>
              </a:spcBef>
              <a:spcAft>
                <a:spcPts val="0"/>
              </a:spcAft>
              <a:buClr>
                <a:schemeClr val="dk1"/>
              </a:buClr>
              <a:buSzPts val="1800"/>
              <a:buChar char="•"/>
            </a:pPr>
            <a:r>
              <a:rPr lang="fi-FI" sz="4500" dirty="0">
                <a:solidFill>
                  <a:schemeClr val="tx1">
                    <a:lumMod val="75000"/>
                  </a:schemeClr>
                </a:solidFill>
              </a:rPr>
              <a:t>Työnantajat sekä työnhakijat voivat osallistua</a:t>
            </a:r>
            <a:br>
              <a:rPr lang="fi-FI" sz="4500" dirty="0">
                <a:solidFill>
                  <a:schemeClr val="tx1">
                    <a:lumMod val="75000"/>
                  </a:schemeClr>
                </a:solidFill>
              </a:rPr>
            </a:br>
            <a:r>
              <a:rPr lang="fi-FI" sz="4500" dirty="0">
                <a:solidFill>
                  <a:schemeClr val="tx1">
                    <a:lumMod val="75000"/>
                  </a:schemeClr>
                </a:solidFill>
              </a:rPr>
              <a:t>ympäri Eurooppaa järjestettäviin rekrytointitapahtumiin</a:t>
            </a:r>
          </a:p>
          <a:p>
            <a:pPr marL="228600" lvl="0" indent="-228600" algn="l" rtl="0">
              <a:lnSpc>
                <a:spcPct val="170000"/>
              </a:lnSpc>
              <a:spcBef>
                <a:spcPts val="0"/>
              </a:spcBef>
              <a:spcAft>
                <a:spcPts val="0"/>
              </a:spcAft>
              <a:buClr>
                <a:schemeClr val="dk1"/>
              </a:buClr>
              <a:buSzPts val="1800"/>
              <a:buChar char="•"/>
            </a:pPr>
            <a:r>
              <a:rPr lang="fi-FI" sz="4500" dirty="0">
                <a:solidFill>
                  <a:schemeClr val="tx1">
                    <a:lumMod val="75000"/>
                  </a:schemeClr>
                </a:solidFill>
              </a:rPr>
              <a:t>Messuille osallistuminen on maksutonta</a:t>
            </a:r>
          </a:p>
          <a:p>
            <a:pPr marL="228600" lvl="0" indent="-228600" algn="l" rtl="0">
              <a:lnSpc>
                <a:spcPct val="170000"/>
              </a:lnSpc>
              <a:spcBef>
                <a:spcPts val="0"/>
              </a:spcBef>
              <a:spcAft>
                <a:spcPts val="0"/>
              </a:spcAft>
              <a:buClr>
                <a:schemeClr val="dk1"/>
              </a:buClr>
              <a:buSzPts val="1800"/>
              <a:buChar char="•"/>
            </a:pPr>
            <a:r>
              <a:rPr lang="fi-FI" sz="4500" dirty="0">
                <a:solidFill>
                  <a:schemeClr val="tx1">
                    <a:lumMod val="75000"/>
                  </a:schemeClr>
                </a:solidFill>
              </a:rPr>
              <a:t>Työhaastatteluita voivat tehdä messuilla työnantajat tai </a:t>
            </a:r>
            <a:br>
              <a:rPr lang="fi-FI" sz="4500" dirty="0">
                <a:solidFill>
                  <a:schemeClr val="tx1">
                    <a:lumMod val="75000"/>
                  </a:schemeClr>
                </a:solidFill>
              </a:rPr>
            </a:br>
            <a:r>
              <a:rPr lang="fi-FI" sz="4500" dirty="0">
                <a:solidFill>
                  <a:schemeClr val="tx1">
                    <a:lumMod val="75000"/>
                  </a:schemeClr>
                </a:solidFill>
              </a:rPr>
              <a:t>EURES-asiantuntijat </a:t>
            </a:r>
          </a:p>
          <a:p>
            <a:pPr marL="228600" lvl="0" indent="-228600" algn="l" rtl="0">
              <a:lnSpc>
                <a:spcPct val="170000"/>
              </a:lnSpc>
              <a:spcBef>
                <a:spcPts val="0"/>
              </a:spcBef>
              <a:spcAft>
                <a:spcPts val="0"/>
              </a:spcAft>
              <a:buClr>
                <a:schemeClr val="dk1"/>
              </a:buClr>
              <a:buSzPts val="1800"/>
              <a:buChar char="•"/>
            </a:pPr>
            <a:r>
              <a:rPr lang="fi-FI" sz="4500" dirty="0">
                <a:solidFill>
                  <a:schemeClr val="tx1">
                    <a:lumMod val="75000"/>
                  </a:schemeClr>
                </a:solidFill>
              </a:rPr>
              <a:t>Rekrytointimessuja voidaan järjestää kaikkien alojen </a:t>
            </a:r>
            <a:br>
              <a:rPr lang="fi-FI" sz="4500" dirty="0">
                <a:solidFill>
                  <a:schemeClr val="tx1">
                    <a:lumMod val="75000"/>
                  </a:schemeClr>
                </a:solidFill>
              </a:rPr>
            </a:br>
            <a:r>
              <a:rPr lang="fi-FI" sz="4500" dirty="0">
                <a:solidFill>
                  <a:schemeClr val="tx1">
                    <a:lumMod val="75000"/>
                  </a:schemeClr>
                </a:solidFill>
              </a:rPr>
              <a:t>tapahtumina, toimiala- tai työnantajakohtaisesti</a:t>
            </a:r>
          </a:p>
          <a:p>
            <a:pPr marL="0" lvl="0" indent="0" algn="l" rtl="0">
              <a:lnSpc>
                <a:spcPct val="170000"/>
              </a:lnSpc>
              <a:spcBef>
                <a:spcPts val="0"/>
              </a:spcBef>
              <a:spcAft>
                <a:spcPts val="0"/>
              </a:spcAft>
              <a:buClr>
                <a:srgbClr val="FF0000"/>
              </a:buClr>
              <a:buSzPts val="1800"/>
              <a:buNone/>
            </a:pPr>
            <a:r>
              <a:rPr lang="fi-FI" sz="4500" dirty="0">
                <a:latin typeface="Finlandica" panose="00000500000000000000" pitchFamily="2" charset="0"/>
              </a:rPr>
              <a:t>    </a:t>
            </a:r>
          </a:p>
          <a:p>
            <a:pPr marL="0" lvl="0" indent="0" algn="l" rtl="0">
              <a:lnSpc>
                <a:spcPct val="170000"/>
              </a:lnSpc>
              <a:spcBef>
                <a:spcPts val="0"/>
              </a:spcBef>
              <a:spcAft>
                <a:spcPts val="0"/>
              </a:spcAft>
              <a:buClr>
                <a:srgbClr val="FF0000"/>
              </a:buClr>
              <a:buSzPts val="1800"/>
              <a:buNone/>
            </a:pPr>
            <a:endParaRPr lang="fi-FI" sz="800" dirty="0">
              <a:latin typeface="Finlandica" panose="00000500000000000000" pitchFamily="2" charset="0"/>
            </a:endParaRPr>
          </a:p>
          <a:p>
            <a:pPr marL="228600" lvl="0" indent="-171450" algn="l" rtl="0">
              <a:lnSpc>
                <a:spcPct val="90000"/>
              </a:lnSpc>
              <a:spcBef>
                <a:spcPts val="1000"/>
              </a:spcBef>
              <a:spcAft>
                <a:spcPts val="0"/>
              </a:spcAft>
              <a:buClr>
                <a:schemeClr val="dk1"/>
              </a:buClr>
              <a:buSzPts val="900"/>
              <a:buNone/>
            </a:pPr>
            <a:endParaRPr lang="fi-FI" sz="800" dirty="0">
              <a:latin typeface="Finlandica" panose="00000500000000000000" pitchFamily="2" charset="0"/>
            </a:endParaRPr>
          </a:p>
          <a:p>
            <a:pPr marL="0" lvl="0" indent="0" algn="l" rtl="0">
              <a:lnSpc>
                <a:spcPct val="90000"/>
              </a:lnSpc>
              <a:spcBef>
                <a:spcPts val="1000"/>
              </a:spcBef>
              <a:spcAft>
                <a:spcPts val="0"/>
              </a:spcAft>
              <a:buClr>
                <a:schemeClr val="dk1"/>
              </a:buClr>
              <a:buSzPts val="900"/>
              <a:buNone/>
            </a:pPr>
            <a:r>
              <a:rPr lang="fi-FI" sz="2800" dirty="0">
                <a:solidFill>
                  <a:schemeClr val="tx1">
                    <a:lumMod val="75000"/>
                  </a:schemeClr>
                </a:solidFill>
              </a:rPr>
              <a:t>*EUROPEAN JOB DAY (EJD), EUROPEAN ONLINE JOB DAY (EOJD)    </a:t>
            </a:r>
            <a:r>
              <a:rPr lang="fi-FI" sz="2800" dirty="0"/>
              <a:t> </a:t>
            </a:r>
          </a:p>
          <a:p>
            <a:pPr marL="0" indent="0">
              <a:lnSpc>
                <a:spcPct val="90000"/>
              </a:lnSpc>
              <a:spcBef>
                <a:spcPts val="1000"/>
              </a:spcBef>
              <a:buClr>
                <a:schemeClr val="dk1"/>
              </a:buClr>
              <a:buSzPts val="1800"/>
              <a:buFont typeface="Arial" panose="020B0604020202020204" pitchFamily="34" charset="0"/>
              <a:buNone/>
            </a:pPr>
            <a:endParaRPr lang="fi-FI" dirty="0"/>
          </a:p>
        </p:txBody>
      </p:sp>
      <p:pic>
        <p:nvPicPr>
          <p:cNvPr id="9" name="Kuva 8" descr="Kuva, joka sisältää kohteen teksti, henkilö, mies&#10;&#10;Kuvaus luotu automaattisesti">
            <a:extLst>
              <a:ext uri="{FF2B5EF4-FFF2-40B4-BE49-F238E27FC236}">
                <a16:creationId xmlns:a16="http://schemas.microsoft.com/office/drawing/2014/main" id="{DA4ECB31-BB70-4800-1D31-7BB5B7DD8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146" y="1668306"/>
            <a:ext cx="3521388" cy="3521388"/>
          </a:xfrm>
          <a:prstGeom prst="rect">
            <a:avLst/>
          </a:prstGeom>
        </p:spPr>
      </p:pic>
    </p:spTree>
    <p:extLst>
      <p:ext uri="{BB962C8B-B14F-4D97-AF65-F5344CB8AC3E}">
        <p14:creationId xmlns:p14="http://schemas.microsoft.com/office/powerpoint/2010/main" val="12294720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21D22AD-89F8-5ACD-7905-574E9D7C6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827" y="5432765"/>
            <a:ext cx="1018609" cy="1145800"/>
          </a:xfrm>
          <a:prstGeom prst="rect">
            <a:avLst/>
          </a:prstGeom>
        </p:spPr>
      </p:pic>
      <p:sp>
        <p:nvSpPr>
          <p:cNvPr id="6" name="Google Shape;296;p10">
            <a:extLst>
              <a:ext uri="{FF2B5EF4-FFF2-40B4-BE49-F238E27FC236}">
                <a16:creationId xmlns:a16="http://schemas.microsoft.com/office/drawing/2014/main" id="{CC1A75C6-2043-5275-7D5E-BB02277AA2A3}"/>
              </a:ext>
            </a:extLst>
          </p:cNvPr>
          <p:cNvSpPr txBox="1">
            <a:spLocks noGrp="1"/>
          </p:cNvSpPr>
          <p:nvPr>
            <p:ph type="title"/>
          </p:nvPr>
        </p:nvSpPr>
        <p:spPr>
          <a:xfrm>
            <a:off x="1586529" y="678077"/>
            <a:ext cx="7299325" cy="11509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i-FI" dirty="0"/>
              <a:t>Työnhakijan tuet</a:t>
            </a:r>
            <a:endParaRPr dirty="0"/>
          </a:p>
        </p:txBody>
      </p:sp>
      <p:pic>
        <p:nvPicPr>
          <p:cNvPr id="10" name="Kuva 9" descr="Kuva, joka sisältää kohteen teksti&#10;&#10;Kuvaus luotu automaattisesti">
            <a:extLst>
              <a:ext uri="{FF2B5EF4-FFF2-40B4-BE49-F238E27FC236}">
                <a16:creationId xmlns:a16="http://schemas.microsoft.com/office/drawing/2014/main" id="{B981F12C-8F34-4FAC-40BF-CECC8D96ABB9}"/>
              </a:ext>
            </a:extLst>
          </p:cNvPr>
          <p:cNvPicPr>
            <a:picLocks noChangeAspect="1"/>
          </p:cNvPicPr>
          <p:nvPr/>
        </p:nvPicPr>
        <p:blipFill>
          <a:blip r:embed="rId3" cstate="print">
            <a:alphaModFix amt="49000"/>
            <a:extLst>
              <a:ext uri="{28A0092B-C50C-407E-A947-70E740481C1C}">
                <a14:useLocalDpi xmlns:a14="http://schemas.microsoft.com/office/drawing/2010/main" val="0"/>
              </a:ext>
            </a:extLst>
          </a:blip>
          <a:stretch>
            <a:fillRect/>
          </a:stretch>
        </p:blipFill>
        <p:spPr>
          <a:xfrm>
            <a:off x="7056475" y="2044020"/>
            <a:ext cx="4584700" cy="3054079"/>
          </a:xfrm>
          <a:prstGeom prst="rect">
            <a:avLst/>
          </a:prstGeom>
          <a:effectLst>
            <a:softEdge rad="114300"/>
          </a:effectLst>
        </p:spPr>
      </p:pic>
      <p:sp>
        <p:nvSpPr>
          <p:cNvPr id="2" name="Google Shape;260;p8">
            <a:extLst>
              <a:ext uri="{FF2B5EF4-FFF2-40B4-BE49-F238E27FC236}">
                <a16:creationId xmlns:a16="http://schemas.microsoft.com/office/drawing/2014/main" id="{F5B73406-7DEB-0A06-5897-506891A820A9}"/>
              </a:ext>
            </a:extLst>
          </p:cNvPr>
          <p:cNvSpPr txBox="1">
            <a:spLocks/>
          </p:cNvSpPr>
          <p:nvPr/>
        </p:nvSpPr>
        <p:spPr>
          <a:xfrm>
            <a:off x="1672517" y="814603"/>
            <a:ext cx="4878462" cy="1325563"/>
          </a:xfrm>
          <a:prstGeom prst="rect">
            <a:avLst/>
          </a:prstGeom>
          <a:noFill/>
          <a:ln>
            <a:noFill/>
          </a:ln>
        </p:spPr>
        <p:txBody>
          <a:bodyPr spcFirstLastPara="1" vert="horz" wrap="square" lIns="91425" tIns="45700" rIns="91425" bIns="45700" rtlCol="0" anchor="b" anchorCtr="0">
            <a:normAutofit/>
          </a:bodyPr>
          <a:lstStyle>
            <a:lvl1pPr algn="l" defTabSz="1219170" rtl="0" eaLnBrk="1" latinLnBrk="0" hangingPunct="1">
              <a:spcBef>
                <a:spcPct val="0"/>
              </a:spcBef>
              <a:buNone/>
              <a:defRPr sz="3200" b="1" kern="1200">
                <a:solidFill>
                  <a:schemeClr val="accent1"/>
                </a:solidFill>
                <a:latin typeface="+mj-lt"/>
                <a:ea typeface="+mj-ea"/>
                <a:cs typeface="+mj-cs"/>
              </a:defRPr>
            </a:lvl1pPr>
          </a:lstStyle>
          <a:p>
            <a:pPr>
              <a:lnSpc>
                <a:spcPct val="90000"/>
              </a:lnSpc>
              <a:spcBef>
                <a:spcPts val="0"/>
              </a:spcBef>
              <a:buClr>
                <a:schemeClr val="dk1"/>
              </a:buClr>
              <a:buSzPts val="3200"/>
              <a:buFont typeface="Arial"/>
              <a:buNone/>
            </a:pPr>
            <a:endParaRPr lang="fi-FI" dirty="0"/>
          </a:p>
        </p:txBody>
      </p:sp>
      <p:sp>
        <p:nvSpPr>
          <p:cNvPr id="3" name="Google Shape;261;p8">
            <a:extLst>
              <a:ext uri="{FF2B5EF4-FFF2-40B4-BE49-F238E27FC236}">
                <a16:creationId xmlns:a16="http://schemas.microsoft.com/office/drawing/2014/main" id="{6C4D67E4-5ACD-2FE2-821C-6E6E5B31F054}"/>
              </a:ext>
            </a:extLst>
          </p:cNvPr>
          <p:cNvSpPr txBox="1">
            <a:spLocks/>
          </p:cNvSpPr>
          <p:nvPr/>
        </p:nvSpPr>
        <p:spPr>
          <a:xfrm>
            <a:off x="1672517" y="2187115"/>
            <a:ext cx="4878462" cy="3842732"/>
          </a:xfrm>
          <a:prstGeom prst="rect">
            <a:avLst/>
          </a:prstGeom>
          <a:noFill/>
          <a:ln>
            <a:noFill/>
          </a:ln>
        </p:spPr>
        <p:txBody>
          <a:bodyPr spcFirstLastPara="1" vert="horz" wrap="square" lIns="91425" tIns="45700" rIns="91425" bIns="45700" rtlCol="0" anchor="t" anchorCtr="0">
            <a:norm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228600" indent="-228600">
              <a:lnSpc>
                <a:spcPct val="90000"/>
              </a:lnSpc>
              <a:spcBef>
                <a:spcPts val="0"/>
              </a:spcBef>
              <a:buClr>
                <a:schemeClr val="dk1"/>
              </a:buClr>
              <a:buSzPts val="1800"/>
            </a:pPr>
            <a:r>
              <a:rPr lang="fi-FI" sz="1800" dirty="0">
                <a:solidFill>
                  <a:schemeClr val="tx1">
                    <a:lumMod val="75000"/>
                  </a:schemeClr>
                </a:solidFill>
              </a:rPr>
              <a:t>Työnhakija voi saada taloudellista tukea työpaikan löytämiseen toisesta EU-maasta, Norjasta tai Islannista</a:t>
            </a:r>
          </a:p>
          <a:p>
            <a:pPr marL="228600" indent="-228600">
              <a:lnSpc>
                <a:spcPct val="90000"/>
              </a:lnSpc>
              <a:spcBef>
                <a:spcPts val="1000"/>
              </a:spcBef>
              <a:buClr>
                <a:schemeClr val="dk1"/>
              </a:buClr>
              <a:buSzPts val="1800"/>
            </a:pPr>
            <a:r>
              <a:rPr lang="fi-FI" sz="1800" dirty="0">
                <a:solidFill>
                  <a:schemeClr val="tx1">
                    <a:lumMod val="75000"/>
                  </a:schemeClr>
                </a:solidFill>
              </a:rPr>
              <a:t>Taloudellista tukea voidaan myöntää esimerkiksi</a:t>
            </a:r>
          </a:p>
          <a:p>
            <a:pPr marL="685800" lvl="1" indent="-228600">
              <a:lnSpc>
                <a:spcPct val="90000"/>
              </a:lnSpc>
              <a:spcBef>
                <a:spcPts val="500"/>
              </a:spcBef>
              <a:buClr>
                <a:schemeClr val="dk1"/>
              </a:buClr>
              <a:buSzPts val="1600"/>
              <a:buFont typeface="Arial" panose="020B0604020202020204" pitchFamily="34" charset="0"/>
              <a:buChar char="•"/>
            </a:pPr>
            <a:r>
              <a:rPr lang="fi-FI" sz="1800" dirty="0">
                <a:solidFill>
                  <a:schemeClr val="tx1">
                    <a:lumMod val="75000"/>
                  </a:schemeClr>
                </a:solidFill>
              </a:rPr>
              <a:t>työhaastattelumatkaan</a:t>
            </a:r>
          </a:p>
          <a:p>
            <a:pPr marL="685800" lvl="1" indent="-228600">
              <a:lnSpc>
                <a:spcPct val="90000"/>
              </a:lnSpc>
              <a:spcBef>
                <a:spcPts val="500"/>
              </a:spcBef>
              <a:buClr>
                <a:schemeClr val="dk1"/>
              </a:buClr>
              <a:buSzPts val="1600"/>
              <a:buFont typeface="Arial" panose="020B0604020202020204" pitchFamily="34" charset="0"/>
              <a:buChar char="•"/>
            </a:pPr>
            <a:r>
              <a:rPr lang="fi-FI" sz="1800" dirty="0">
                <a:solidFill>
                  <a:schemeClr val="tx1">
                    <a:lumMod val="75000"/>
                  </a:schemeClr>
                </a:solidFill>
              </a:rPr>
              <a:t>muuttoon työpaikan löydyttyä</a:t>
            </a:r>
          </a:p>
          <a:p>
            <a:pPr marL="685800" lvl="1" indent="-228600">
              <a:lnSpc>
                <a:spcPct val="90000"/>
              </a:lnSpc>
              <a:spcBef>
                <a:spcPts val="500"/>
              </a:spcBef>
              <a:buClr>
                <a:schemeClr val="dk1"/>
              </a:buClr>
              <a:buSzPts val="1600"/>
              <a:buFont typeface="Arial" panose="020B0604020202020204" pitchFamily="34" charset="0"/>
              <a:buChar char="•"/>
            </a:pPr>
            <a:r>
              <a:rPr lang="fi-FI" sz="1800" dirty="0">
                <a:solidFill>
                  <a:schemeClr val="tx1">
                    <a:lumMod val="75000"/>
                  </a:schemeClr>
                </a:solidFill>
              </a:rPr>
              <a:t>kielikoulutukseen</a:t>
            </a:r>
          </a:p>
          <a:p>
            <a:pPr marL="685800" lvl="1" indent="-228600">
              <a:lnSpc>
                <a:spcPct val="90000"/>
              </a:lnSpc>
              <a:spcBef>
                <a:spcPts val="500"/>
              </a:spcBef>
              <a:buClr>
                <a:schemeClr val="dk1"/>
              </a:buClr>
              <a:buSzPts val="1600"/>
              <a:buFont typeface="Arial" panose="020B0604020202020204" pitchFamily="34" charset="0"/>
              <a:buChar char="•"/>
            </a:pPr>
            <a:r>
              <a:rPr lang="fi-FI" sz="1800" dirty="0">
                <a:solidFill>
                  <a:schemeClr val="tx1">
                    <a:lumMod val="75000"/>
                  </a:schemeClr>
                </a:solidFill>
              </a:rPr>
              <a:t>palkalliseen harjoitteluun täydentävänä päivärahana</a:t>
            </a:r>
          </a:p>
        </p:txBody>
      </p:sp>
    </p:spTree>
    <p:extLst>
      <p:ext uri="{BB962C8B-B14F-4D97-AF65-F5344CB8AC3E}">
        <p14:creationId xmlns:p14="http://schemas.microsoft.com/office/powerpoint/2010/main" val="269548809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21D22AD-89F8-5ACD-7905-574E9D7C6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827" y="5432765"/>
            <a:ext cx="1018609" cy="1145800"/>
          </a:xfrm>
          <a:prstGeom prst="rect">
            <a:avLst/>
          </a:prstGeom>
        </p:spPr>
      </p:pic>
      <p:sp>
        <p:nvSpPr>
          <p:cNvPr id="6" name="Google Shape;296;p10">
            <a:extLst>
              <a:ext uri="{FF2B5EF4-FFF2-40B4-BE49-F238E27FC236}">
                <a16:creationId xmlns:a16="http://schemas.microsoft.com/office/drawing/2014/main" id="{CC1A75C6-2043-5275-7D5E-BB02277AA2A3}"/>
              </a:ext>
            </a:extLst>
          </p:cNvPr>
          <p:cNvSpPr txBox="1">
            <a:spLocks noGrp="1"/>
          </p:cNvSpPr>
          <p:nvPr>
            <p:ph type="title"/>
          </p:nvPr>
        </p:nvSpPr>
        <p:spPr>
          <a:xfrm>
            <a:off x="1586529" y="678077"/>
            <a:ext cx="7299325" cy="11509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i-FI" dirty="0"/>
              <a:t>Työnhakumatka työttömyyspäivärahalla/U2</a:t>
            </a:r>
            <a:endParaRPr dirty="0"/>
          </a:p>
        </p:txBody>
      </p:sp>
      <p:sp>
        <p:nvSpPr>
          <p:cNvPr id="2" name="Google Shape;269;p9">
            <a:extLst>
              <a:ext uri="{FF2B5EF4-FFF2-40B4-BE49-F238E27FC236}">
                <a16:creationId xmlns:a16="http://schemas.microsoft.com/office/drawing/2014/main" id="{04257959-43D4-8AC7-CD54-CEEDF2ADF768}"/>
              </a:ext>
            </a:extLst>
          </p:cNvPr>
          <p:cNvSpPr txBox="1">
            <a:spLocks/>
          </p:cNvSpPr>
          <p:nvPr/>
        </p:nvSpPr>
        <p:spPr>
          <a:xfrm>
            <a:off x="1586529" y="2162933"/>
            <a:ext cx="6648450" cy="3842732"/>
          </a:xfrm>
          <a:prstGeom prst="rect">
            <a:avLst/>
          </a:prstGeom>
          <a:noFill/>
          <a:ln>
            <a:noFill/>
          </a:ln>
        </p:spPr>
        <p:txBody>
          <a:bodyPr spcFirstLastPara="1" vert="horz" wrap="square" lIns="91425" tIns="45700" rIns="91425" bIns="45700" rtlCol="0" anchor="t" anchorCtr="0">
            <a:norm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228600" indent="-228600">
              <a:lnSpc>
                <a:spcPct val="90000"/>
              </a:lnSpc>
              <a:spcBef>
                <a:spcPts val="0"/>
              </a:spcBef>
              <a:buClr>
                <a:schemeClr val="dk1"/>
              </a:buClr>
              <a:buSzPts val="1800"/>
            </a:pPr>
            <a:r>
              <a:rPr lang="fi-FI" sz="1800" dirty="0">
                <a:solidFill>
                  <a:schemeClr val="tx1">
                    <a:lumMod val="75000"/>
                  </a:schemeClr>
                </a:solidFill>
              </a:rPr>
              <a:t>Ansiopäivärahan siirto 3 kuukauden ajaksi EURES-alueen</a:t>
            </a:r>
          </a:p>
          <a:p>
            <a:pPr marL="0" indent="0">
              <a:lnSpc>
                <a:spcPct val="90000"/>
              </a:lnSpc>
              <a:spcBef>
                <a:spcPts val="0"/>
              </a:spcBef>
              <a:buClr>
                <a:schemeClr val="dk1"/>
              </a:buClr>
              <a:buSzPts val="1800"/>
              <a:buNone/>
            </a:pPr>
            <a:r>
              <a:rPr lang="fi-FI" sz="1800" dirty="0">
                <a:solidFill>
                  <a:schemeClr val="tx1">
                    <a:lumMod val="75000"/>
                  </a:schemeClr>
                </a:solidFill>
              </a:rPr>
              <a:t>    maihin ja Sveitsiin (ei työmarkkinatuki)</a:t>
            </a:r>
          </a:p>
          <a:p>
            <a:pPr marL="228600" indent="-228600">
              <a:lnSpc>
                <a:spcPct val="90000"/>
              </a:lnSpc>
              <a:spcBef>
                <a:spcPts val="1000"/>
              </a:spcBef>
              <a:buClr>
                <a:schemeClr val="dk1"/>
              </a:buClr>
              <a:buSzPts val="1800"/>
            </a:pPr>
            <a:r>
              <a:rPr lang="fi-FI" sz="1800" dirty="0">
                <a:solidFill>
                  <a:schemeClr val="tx1">
                    <a:lumMod val="75000"/>
                  </a:schemeClr>
                </a:solidFill>
              </a:rPr>
              <a:t>Ennen matkaa vähintään 4 viikkoa työttömyyttä</a:t>
            </a:r>
            <a:br>
              <a:rPr lang="fi-FI" sz="1800" dirty="0">
                <a:solidFill>
                  <a:schemeClr val="tx1">
                    <a:lumMod val="75000"/>
                  </a:schemeClr>
                </a:solidFill>
              </a:rPr>
            </a:br>
            <a:r>
              <a:rPr lang="fi-FI" sz="1800" dirty="0">
                <a:solidFill>
                  <a:schemeClr val="tx1">
                    <a:lumMod val="75000"/>
                  </a:schemeClr>
                </a:solidFill>
              </a:rPr>
              <a:t>(asiantuntijan tarkastelu/lyhennysmahdollisuus)</a:t>
            </a:r>
          </a:p>
          <a:p>
            <a:pPr marL="228600" indent="-228600">
              <a:lnSpc>
                <a:spcPct val="90000"/>
              </a:lnSpc>
              <a:spcBef>
                <a:spcPts val="1000"/>
              </a:spcBef>
              <a:buClr>
                <a:schemeClr val="dk1"/>
              </a:buClr>
              <a:buSzPts val="1800"/>
            </a:pPr>
            <a:r>
              <a:rPr lang="fi-FI" sz="1800" dirty="0">
                <a:solidFill>
                  <a:schemeClr val="tx1">
                    <a:lumMod val="75000"/>
                  </a:schemeClr>
                </a:solidFill>
              </a:rPr>
              <a:t>Tilaa U2-lomake noin 2 viikkoa ennen lähtöä työttömyysturvan maksajalta</a:t>
            </a:r>
          </a:p>
          <a:p>
            <a:pPr marL="228600" indent="-228600">
              <a:lnSpc>
                <a:spcPct val="90000"/>
              </a:lnSpc>
              <a:spcBef>
                <a:spcPts val="1000"/>
              </a:spcBef>
              <a:buClr>
                <a:schemeClr val="dk1"/>
              </a:buClr>
              <a:buSzPts val="1800"/>
            </a:pPr>
            <a:r>
              <a:rPr lang="fi-FI" sz="1800" dirty="0">
                <a:solidFill>
                  <a:schemeClr val="tx1">
                    <a:lumMod val="75000"/>
                  </a:schemeClr>
                </a:solidFill>
              </a:rPr>
              <a:t>Ilmoita lähtöpäiväsi TE-toimistoon</a:t>
            </a:r>
          </a:p>
          <a:p>
            <a:pPr marL="228600" indent="-228600">
              <a:lnSpc>
                <a:spcPct val="90000"/>
              </a:lnSpc>
              <a:spcBef>
                <a:spcPts val="1000"/>
              </a:spcBef>
              <a:buClr>
                <a:schemeClr val="dk1"/>
              </a:buClr>
              <a:buSzPts val="1800"/>
            </a:pPr>
            <a:r>
              <a:rPr lang="fi-FI" sz="1800" dirty="0">
                <a:solidFill>
                  <a:schemeClr val="tx1">
                    <a:lumMod val="75000"/>
                  </a:schemeClr>
                </a:solidFill>
              </a:rPr>
              <a:t>Ilmoittaudu 7 vuorokauden sisällä kohdemaan TE-toimistoon</a:t>
            </a:r>
          </a:p>
          <a:p>
            <a:pPr marL="228600" indent="-228600">
              <a:lnSpc>
                <a:spcPct val="90000"/>
              </a:lnSpc>
              <a:spcBef>
                <a:spcPts val="1000"/>
              </a:spcBef>
              <a:buClr>
                <a:schemeClr val="dk1"/>
              </a:buClr>
              <a:buSzPts val="1800"/>
            </a:pPr>
            <a:r>
              <a:rPr lang="fi-FI" sz="1800" dirty="0">
                <a:solidFill>
                  <a:schemeClr val="tx1">
                    <a:lumMod val="75000"/>
                  </a:schemeClr>
                </a:solidFill>
              </a:rPr>
              <a:t>Ilmoittaudu 3 kuukauden sisällä takaisin Suomen työmarkkinoille  </a:t>
            </a:r>
          </a:p>
          <a:p>
            <a:pPr marL="0" indent="0">
              <a:lnSpc>
                <a:spcPct val="90000"/>
              </a:lnSpc>
              <a:spcBef>
                <a:spcPts val="1000"/>
              </a:spcBef>
              <a:buClr>
                <a:schemeClr val="dk1"/>
              </a:buClr>
              <a:buSzPts val="1800"/>
              <a:buFont typeface="Arial" panose="020B0604020202020204" pitchFamily="34" charset="0"/>
              <a:buNone/>
            </a:pPr>
            <a:r>
              <a:rPr lang="fi-FI" sz="1800" dirty="0">
                <a:latin typeface="Finlandica" panose="00000500000000000000" pitchFamily="2" charset="0"/>
              </a:rPr>
              <a:t>    </a:t>
            </a:r>
            <a:endParaRPr lang="fi-FI" sz="1800" b="1" dirty="0">
              <a:solidFill>
                <a:srgbClr val="FF0000"/>
              </a:solidFill>
              <a:latin typeface="Finlandica" panose="00000500000000000000" pitchFamily="2" charset="0"/>
            </a:endParaRPr>
          </a:p>
        </p:txBody>
      </p:sp>
      <p:pic>
        <p:nvPicPr>
          <p:cNvPr id="5" name="Kuva 4" descr="Kuva, joka sisältää kohteen kuppi, pöytä, kahvi, sisä&#10;&#10;Kuvaus luotu automaattisesti">
            <a:extLst>
              <a:ext uri="{FF2B5EF4-FFF2-40B4-BE49-F238E27FC236}">
                <a16:creationId xmlns:a16="http://schemas.microsoft.com/office/drawing/2014/main" id="{96633FE3-2AAD-7FAA-4009-28B1ED9BFAD3}"/>
              </a:ext>
            </a:extLst>
          </p:cNvPr>
          <p:cNvPicPr>
            <a:picLocks noChangeAspect="1"/>
          </p:cNvPicPr>
          <p:nvPr/>
        </p:nvPicPr>
        <p:blipFill>
          <a:blip r:embed="rId3"/>
          <a:stretch>
            <a:fillRect/>
          </a:stretch>
        </p:blipFill>
        <p:spPr>
          <a:xfrm>
            <a:off x="7994826" y="1998923"/>
            <a:ext cx="3920728" cy="2700668"/>
          </a:xfrm>
          <a:prstGeom prst="rect">
            <a:avLst/>
          </a:prstGeom>
          <a:ln>
            <a:noFill/>
          </a:ln>
          <a:effectLst>
            <a:softEdge rad="112500"/>
          </a:effectLst>
        </p:spPr>
      </p:pic>
    </p:spTree>
    <p:extLst>
      <p:ext uri="{BB962C8B-B14F-4D97-AF65-F5344CB8AC3E}">
        <p14:creationId xmlns:p14="http://schemas.microsoft.com/office/powerpoint/2010/main" val="42546538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title"/>
          </p:nvPr>
        </p:nvSpPr>
        <p:spPr>
          <a:xfrm>
            <a:off x="143618" y="0"/>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r-FR" altLang="fi-FI" sz="3200" dirty="0">
                <a:latin typeface="+mj-lt"/>
                <a:cs typeface="Arial" panose="020B0604020202020204" pitchFamily="34" charset="0"/>
              </a:rPr>
              <a:t>EU/ETA-</a:t>
            </a:r>
            <a:r>
              <a:rPr lang="fr-FR" altLang="fi-FI" sz="3200" dirty="0" err="1">
                <a:latin typeface="+mj-lt"/>
                <a:cs typeface="Arial" panose="020B0604020202020204" pitchFamily="34" charset="0"/>
              </a:rPr>
              <a:t>maassa</a:t>
            </a:r>
            <a:r>
              <a:rPr lang="fr-FR" altLang="fi-FI" sz="3200" dirty="0">
                <a:latin typeface="+mj-lt"/>
                <a:cs typeface="Arial" panose="020B0604020202020204" pitchFamily="34" charset="0"/>
              </a:rPr>
              <a:t> </a:t>
            </a:r>
            <a:r>
              <a:rPr lang="fr-FR" altLang="fi-FI" sz="3200" dirty="0" err="1">
                <a:latin typeface="+mj-lt"/>
                <a:cs typeface="Arial" panose="020B0604020202020204" pitchFamily="34" charset="0"/>
              </a:rPr>
              <a:t>työskentely</a:t>
            </a:r>
            <a:endParaRPr dirty="0">
              <a:latin typeface="+mj-lt"/>
              <a:cs typeface="Arial" panose="020B0604020202020204" pitchFamily="34" charset="0"/>
            </a:endParaRPr>
          </a:p>
        </p:txBody>
      </p:sp>
      <p:sp>
        <p:nvSpPr>
          <p:cNvPr id="239" name="Google Shape;239;p5"/>
          <p:cNvSpPr txBox="1">
            <a:spLocks noGrp="1"/>
          </p:cNvSpPr>
          <p:nvPr>
            <p:ph type="body" idx="1"/>
          </p:nvPr>
        </p:nvSpPr>
        <p:spPr>
          <a:xfrm>
            <a:off x="481946" y="1513546"/>
            <a:ext cx="6261532" cy="5109253"/>
          </a:xfrm>
          <a:prstGeom prst="rect">
            <a:avLst/>
          </a:prstGeom>
          <a:noFill/>
          <a:ln>
            <a:noFill/>
          </a:ln>
        </p:spPr>
        <p:txBody>
          <a:bodyPr spcFirstLastPara="1" wrap="square" lIns="91425" tIns="45700" rIns="91425" bIns="45700" anchor="t" anchorCtr="0">
            <a:normAutofit/>
          </a:bodyPr>
          <a:lstStyle/>
          <a:p>
            <a:pPr>
              <a:spcBef>
                <a:spcPct val="50000"/>
              </a:spcBef>
              <a:buClr>
                <a:schemeClr val="accent1">
                  <a:lumMod val="75000"/>
                </a:schemeClr>
              </a:buClr>
              <a:buFont typeface="Wingdings" panose="05000000000000000000" pitchFamily="2" charset="2"/>
              <a:buChar char="§"/>
            </a:pPr>
            <a:r>
              <a:rPr lang="fi-FI" dirty="0">
                <a:latin typeface="+mn-lt"/>
              </a:rPr>
              <a:t> </a:t>
            </a:r>
            <a:r>
              <a:rPr lang="fi-FI" sz="1800" dirty="0">
                <a:latin typeface="+mn-lt"/>
                <a:cs typeface="Arial" panose="020B0604020202020204" pitchFamily="34" charset="0"/>
              </a:rPr>
              <a:t>Työvoiman vapaa liikkuvuus</a:t>
            </a:r>
          </a:p>
          <a:p>
            <a:pPr>
              <a:spcBef>
                <a:spcPct val="50000"/>
              </a:spcBef>
              <a:buClr>
                <a:schemeClr val="accent1">
                  <a:lumMod val="75000"/>
                </a:schemeClr>
              </a:buClr>
              <a:buFont typeface="Wingdings" panose="05000000000000000000" pitchFamily="2" charset="2"/>
              <a:buChar char="§"/>
            </a:pPr>
            <a:r>
              <a:rPr lang="fr-FR" altLang="fi-FI" sz="1800" dirty="0" err="1">
                <a:latin typeface="+mn-lt"/>
                <a:cs typeface="Arial" panose="020B0604020202020204" pitchFamily="34" charset="0"/>
              </a:rPr>
              <a:t>Oikeus</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hakea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työtä</a:t>
            </a:r>
            <a:r>
              <a:rPr lang="fr-FR" altLang="fi-FI" sz="1800" dirty="0">
                <a:latin typeface="+mn-lt"/>
                <a:cs typeface="Arial" panose="020B0604020202020204" pitchFamily="34" charset="0"/>
              </a:rPr>
              <a:t> ja </a:t>
            </a:r>
            <a:r>
              <a:rPr lang="fr-FR" altLang="fi-FI" sz="1800" dirty="0" err="1">
                <a:latin typeface="+mn-lt"/>
                <a:cs typeface="Arial" panose="020B0604020202020204" pitchFamily="34" charset="0"/>
              </a:rPr>
              <a:t>työskennellä</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toisessa</a:t>
            </a:r>
            <a:r>
              <a:rPr lang="fr-FR" altLang="fi-FI" sz="1800" dirty="0">
                <a:latin typeface="+mn-lt"/>
                <a:cs typeface="Arial" panose="020B0604020202020204" pitchFamily="34" charset="0"/>
              </a:rPr>
              <a:t> EU/ETA-</a:t>
            </a:r>
            <a:r>
              <a:rPr lang="fr-FR" altLang="fi-FI" sz="1800" dirty="0" err="1">
                <a:latin typeface="+mn-lt"/>
                <a:cs typeface="Arial" panose="020B0604020202020204" pitchFamily="34" charset="0"/>
              </a:rPr>
              <a:t>maassa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myös</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Sveitsi</a:t>
            </a:r>
            <a:r>
              <a:rPr lang="fr-FR" altLang="fi-FI" sz="1800" dirty="0">
                <a:latin typeface="+mn-lt"/>
                <a:cs typeface="Arial" panose="020B0604020202020204" pitchFamily="34" charset="0"/>
              </a:rPr>
              <a:t>) </a:t>
            </a:r>
          </a:p>
          <a:p>
            <a:pPr>
              <a:spcBef>
                <a:spcPct val="50000"/>
              </a:spcBef>
              <a:buClr>
                <a:schemeClr val="accent1">
                  <a:lumMod val="75000"/>
                </a:schemeClr>
              </a:buClr>
              <a:buFont typeface="Wingdings" panose="05000000000000000000" pitchFamily="2" charset="2"/>
              <a:buChar char="§"/>
            </a:pPr>
            <a:r>
              <a:rPr lang="fr-FR" altLang="fi-FI" sz="1800" dirty="0">
                <a:latin typeface="+mn-lt"/>
                <a:cs typeface="Arial" panose="020B0604020202020204" pitchFamily="34" charset="0"/>
              </a:rPr>
              <a:t>ETA-</a:t>
            </a:r>
            <a:r>
              <a:rPr lang="fr-FR" altLang="fi-FI" sz="1800" dirty="0" err="1">
                <a:latin typeface="+mn-lt"/>
                <a:cs typeface="Arial" panose="020B0604020202020204" pitchFamily="34" charset="0"/>
              </a:rPr>
              <a:t>työntekijä</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ei</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tarvitse</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erillistä</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lupaa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työskentelyyn</a:t>
            </a:r>
            <a:endParaRPr lang="fr-FR" altLang="fi-FI" sz="1800" dirty="0">
              <a:latin typeface="+mn-lt"/>
              <a:cs typeface="Arial" panose="020B0604020202020204" pitchFamily="34" charset="0"/>
            </a:endParaRPr>
          </a:p>
          <a:p>
            <a:pPr marL="114300" indent="0">
              <a:spcBef>
                <a:spcPct val="50000"/>
              </a:spcBef>
              <a:buClr>
                <a:schemeClr val="accent1">
                  <a:lumMod val="75000"/>
                </a:schemeClr>
              </a:buClr>
              <a:buNone/>
            </a:pPr>
            <a:endParaRPr lang="fr-FR" altLang="fi-FI" dirty="0">
              <a:latin typeface="+mn-lt"/>
              <a:cs typeface="Arial" panose="020B0604020202020204" pitchFamily="34" charset="0"/>
            </a:endParaRPr>
          </a:p>
          <a:p>
            <a:pPr marL="114300" indent="0">
              <a:spcBef>
                <a:spcPct val="50000"/>
              </a:spcBef>
              <a:buClr>
                <a:schemeClr val="accent1">
                  <a:lumMod val="75000"/>
                </a:schemeClr>
              </a:buClr>
              <a:buNone/>
            </a:pPr>
            <a:r>
              <a:rPr lang="fi-FI" sz="1800" spc="-40" dirty="0">
                <a:latin typeface="+mn-lt"/>
                <a:cs typeface="Arial" panose="020B0604020202020204" pitchFamily="34" charset="0"/>
              </a:rPr>
              <a:t>Työhön ETA-maan ulkopuolelle</a:t>
            </a:r>
            <a:endParaRPr lang="fr-FR" sz="1800" spc="-40" dirty="0">
              <a:latin typeface="+mn-lt"/>
              <a:cs typeface="Arial" panose="020B0604020202020204" pitchFamily="34" charset="0"/>
            </a:endParaRPr>
          </a:p>
          <a:p>
            <a:pPr>
              <a:spcBef>
                <a:spcPct val="50000"/>
              </a:spcBef>
              <a:buClr>
                <a:schemeClr val="accent1">
                  <a:lumMod val="75000"/>
                </a:schemeClr>
              </a:buClr>
            </a:pPr>
            <a:r>
              <a:rPr lang="fr-FR" altLang="fi-FI" sz="1800" dirty="0">
                <a:latin typeface="+mn-lt"/>
                <a:cs typeface="Arial" panose="020B0604020202020204" pitchFamily="34" charset="0"/>
              </a:rPr>
              <a:t>ETA-</a:t>
            </a:r>
            <a:r>
              <a:rPr lang="fr-FR" altLang="fi-FI" sz="1800" dirty="0" err="1">
                <a:latin typeface="+mn-lt"/>
                <a:cs typeface="Arial" panose="020B0604020202020204" pitchFamily="34" charset="0"/>
              </a:rPr>
              <a:t>maiden</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ulkopuolelle</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tarvitaan</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työskentelyyn</a:t>
            </a:r>
            <a:r>
              <a:rPr lang="fr-FR" altLang="fi-FI" sz="1800" dirty="0">
                <a:latin typeface="+mn-lt"/>
                <a:cs typeface="Arial" panose="020B0604020202020204" pitchFamily="34" charset="0"/>
              </a:rPr>
              <a:t>/</a:t>
            </a:r>
            <a:r>
              <a:rPr lang="fr-FR" altLang="fi-FI" sz="1800" dirty="0" err="1">
                <a:latin typeface="+mn-lt"/>
                <a:cs typeface="Arial" panose="020B0604020202020204" pitchFamily="34" charset="0"/>
              </a:rPr>
              <a:t>oleskeluun</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oikeuttava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lupa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työlupa-oleskelulupa-viisumi</a:t>
            </a:r>
            <a:endParaRPr lang="fr-FR" altLang="fi-FI" sz="1800" dirty="0">
              <a:latin typeface="+mn-lt"/>
              <a:cs typeface="Arial" panose="020B0604020202020204" pitchFamily="34" charset="0"/>
            </a:endParaRPr>
          </a:p>
          <a:p>
            <a:pPr>
              <a:spcBef>
                <a:spcPct val="50000"/>
              </a:spcBef>
              <a:buClr>
                <a:schemeClr val="accent1">
                  <a:lumMod val="75000"/>
                </a:schemeClr>
              </a:buClr>
            </a:pPr>
            <a:r>
              <a:rPr lang="fr-FR" altLang="fi-FI" sz="1800" dirty="0" err="1">
                <a:latin typeface="+mn-lt"/>
                <a:cs typeface="Arial" panose="020B0604020202020204" pitchFamily="34" charset="0"/>
              </a:rPr>
              <a:t>Haettava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ennen</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lähtöä</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lupa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yleensä</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alakohtainen</a:t>
            </a:r>
            <a:endParaRPr lang="fr-FR" altLang="fi-FI" sz="1800" dirty="0">
              <a:latin typeface="+mn-lt"/>
              <a:cs typeface="Arial" panose="020B0604020202020204" pitchFamily="34" charset="0"/>
            </a:endParaRPr>
          </a:p>
          <a:p>
            <a:pPr>
              <a:spcBef>
                <a:spcPct val="50000"/>
              </a:spcBef>
              <a:buClr>
                <a:schemeClr val="accent1">
                  <a:lumMod val="75000"/>
                </a:schemeClr>
              </a:buClr>
            </a:pPr>
            <a:r>
              <a:rPr lang="fr-FR" altLang="fi-FI" sz="1800" dirty="0" err="1">
                <a:latin typeface="+mn-lt"/>
                <a:cs typeface="Arial" panose="020B0604020202020204" pitchFamily="34" charset="0"/>
              </a:rPr>
              <a:t>Lupa-asioita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hoitaa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maiden</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Suomessa</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olevat</a:t>
            </a:r>
            <a:r>
              <a:rPr lang="fr-FR" altLang="fi-FI" sz="1800" dirty="0">
                <a:latin typeface="+mn-lt"/>
                <a:cs typeface="Arial" panose="020B0604020202020204" pitchFamily="34" charset="0"/>
              </a:rPr>
              <a:t> </a:t>
            </a:r>
            <a:r>
              <a:rPr lang="fr-FR" altLang="fi-FI" sz="1800" dirty="0" err="1">
                <a:latin typeface="+mn-lt"/>
                <a:cs typeface="Arial" panose="020B0604020202020204" pitchFamily="34" charset="0"/>
              </a:rPr>
              <a:t>edustustot</a:t>
            </a:r>
            <a:endParaRPr lang="fr-FR" altLang="fi-FI" sz="1800" dirty="0">
              <a:latin typeface="+mn-lt"/>
              <a:cs typeface="Arial" panose="020B0604020202020204" pitchFamily="34" charset="0"/>
            </a:endParaRPr>
          </a:p>
          <a:p>
            <a:pPr marL="114300" indent="0">
              <a:spcBef>
                <a:spcPct val="50000"/>
              </a:spcBef>
              <a:buClr>
                <a:schemeClr val="accent1">
                  <a:lumMod val="75000"/>
                </a:schemeClr>
              </a:buClr>
              <a:buNone/>
            </a:pPr>
            <a:endParaRPr lang="fr-FR" altLang="fi-FI" sz="1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1800"/>
              <a:buNone/>
            </a:pPr>
            <a:endParaRPr dirty="0"/>
          </a:p>
          <a:p>
            <a:pPr marL="0" lvl="0" indent="0" algn="l" rtl="0">
              <a:lnSpc>
                <a:spcPct val="90000"/>
              </a:lnSpc>
              <a:spcBef>
                <a:spcPts val="1000"/>
              </a:spcBef>
              <a:spcAft>
                <a:spcPts val="0"/>
              </a:spcAft>
              <a:buClr>
                <a:schemeClr val="dk1"/>
              </a:buClr>
              <a:buSzPts val="1800"/>
              <a:buNone/>
            </a:pPr>
            <a:endParaRPr dirty="0"/>
          </a:p>
        </p:txBody>
      </p:sp>
      <p:sp>
        <p:nvSpPr>
          <p:cNvPr id="240" name="Google Shape;240;p5">
            <a:extLst>
              <a:ext uri="{C183D7F6-B498-43B3-948B-1728B52AA6E4}">
                <adec:decorative xmlns:adec="http://schemas.microsoft.com/office/drawing/2017/decorative" val="1"/>
              </a:ext>
            </a:extLst>
          </p:cNvPr>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a:spLocks noGrp="1"/>
          </p:cNvSpPr>
          <p:nvPr>
            <p:ph type="title"/>
          </p:nvPr>
        </p:nvSpPr>
        <p:spPr>
          <a:xfrm>
            <a:off x="671929" y="647865"/>
            <a:ext cx="10515600" cy="1374917"/>
          </a:xfrm>
          <a:prstGeom prst="rect">
            <a:avLst/>
          </a:prstGeom>
          <a:noFill/>
          <a:ln>
            <a:noFill/>
          </a:ln>
        </p:spPr>
        <p:txBody>
          <a:bodyPr spcFirstLastPara="1" wrap="square" lIns="91425" tIns="45700" rIns="91425" bIns="45700" anchor="b" anchorCtr="0">
            <a:normAutofit/>
          </a:bodyPr>
          <a:lstStyle/>
          <a:p>
            <a:pPr marL="0" lvl="0" indent="0" algn="l" rtl="0">
              <a:lnSpc>
                <a:spcPct val="50000"/>
              </a:lnSpc>
              <a:spcBef>
                <a:spcPts val="0"/>
              </a:spcBef>
              <a:spcAft>
                <a:spcPts val="0"/>
              </a:spcAft>
              <a:buClr>
                <a:schemeClr val="dk1"/>
              </a:buClr>
              <a:buSzPts val="3200"/>
              <a:buFont typeface="Arial"/>
              <a:buNone/>
            </a:pPr>
            <a:r>
              <a:rPr lang="fi-FI" sz="3200" dirty="0">
                <a:latin typeface="+mj-lt"/>
                <a:cs typeface="Arial" panose="020B0604020202020204" pitchFamily="34" charset="0"/>
              </a:rPr>
              <a:t>Valmistautuminen</a:t>
            </a:r>
            <a:br>
              <a:rPr lang="fi-FI" dirty="0"/>
            </a:br>
            <a:br>
              <a:rPr lang="fi-FI" u="sng" dirty="0">
                <a:solidFill>
                  <a:srgbClr val="FF0000"/>
                </a:solidFill>
                <a:hlinkClick r:id="rId3">
                  <a:extLst>
                    <a:ext uri="{A12FA001-AC4F-418D-AE19-62706E023703}">
                      <ahyp:hlinkClr xmlns:ahyp="http://schemas.microsoft.com/office/drawing/2018/hyperlinkcolor" val="tx"/>
                    </a:ext>
                  </a:extLst>
                </a:hlinkClick>
              </a:rPr>
            </a:br>
            <a:br>
              <a:rPr lang="fi-FI" sz="2400" dirty="0"/>
            </a:br>
            <a:r>
              <a:rPr lang="fi-FI" sz="2400" dirty="0"/>
              <a:t> </a:t>
            </a:r>
            <a:endParaRPr dirty="0"/>
          </a:p>
        </p:txBody>
      </p:sp>
      <p:sp>
        <p:nvSpPr>
          <p:cNvPr id="254" name="Google Shape;254;p7"/>
          <p:cNvSpPr txBox="1">
            <a:spLocks noGrp="1"/>
          </p:cNvSpPr>
          <p:nvPr>
            <p:ph type="body" idx="1"/>
          </p:nvPr>
        </p:nvSpPr>
        <p:spPr>
          <a:xfrm>
            <a:off x="553057" y="2022782"/>
            <a:ext cx="10515600" cy="3842732"/>
          </a:xfrm>
          <a:prstGeom prst="rect">
            <a:avLst/>
          </a:prstGeom>
          <a:noFill/>
          <a:ln>
            <a:noFill/>
          </a:ln>
        </p:spPr>
        <p:txBody>
          <a:bodyPr spcFirstLastPara="1" wrap="square" lIns="91425" tIns="45700" rIns="91425" bIns="45700" anchor="t" anchorCtr="0">
            <a:normAutofit/>
          </a:bodyPr>
          <a:lstStyle/>
          <a:p>
            <a:pPr>
              <a:buFont typeface="Wingdings" pitchFamily="2" charset="2"/>
              <a:buChar char="§"/>
              <a:defRPr/>
            </a:pPr>
            <a:r>
              <a:rPr lang="fr-FR" sz="1800" dirty="0" err="1">
                <a:latin typeface="+mn-lt"/>
                <a:cs typeface="Arial" panose="020B0604020202020204" pitchFamily="34" charset="0"/>
              </a:rPr>
              <a:t>Helpota</a:t>
            </a:r>
            <a:r>
              <a:rPr lang="fr-FR" sz="1800" dirty="0">
                <a:latin typeface="+mn-lt"/>
                <a:cs typeface="Arial" panose="020B0604020202020204" pitchFamily="34" charset="0"/>
              </a:rPr>
              <a:t> </a:t>
            </a:r>
            <a:r>
              <a:rPr lang="fr-FR" sz="1800" dirty="0" err="1">
                <a:latin typeface="+mn-lt"/>
                <a:cs typeface="Arial" panose="020B0604020202020204" pitchFamily="34" charset="0"/>
              </a:rPr>
              <a:t>hakemista</a:t>
            </a:r>
            <a:r>
              <a:rPr lang="fr-FR" sz="1800" dirty="0">
                <a:latin typeface="+mn-lt"/>
                <a:cs typeface="Arial" panose="020B0604020202020204" pitchFamily="34" charset="0"/>
              </a:rPr>
              <a:t>: </a:t>
            </a:r>
            <a:r>
              <a:rPr lang="fr-FR" sz="1800" dirty="0" err="1">
                <a:latin typeface="+mn-lt"/>
                <a:cs typeface="Arial" panose="020B0604020202020204" pitchFamily="34" charset="0"/>
              </a:rPr>
              <a:t>rajaa</a:t>
            </a:r>
            <a:r>
              <a:rPr lang="fr-FR" sz="1800" dirty="0">
                <a:latin typeface="+mn-lt"/>
                <a:cs typeface="Arial" panose="020B0604020202020204" pitchFamily="34" charset="0"/>
              </a:rPr>
              <a:t> </a:t>
            </a:r>
            <a:r>
              <a:rPr lang="fr-FR" sz="1800" dirty="0" err="1">
                <a:latin typeface="+mn-lt"/>
                <a:cs typeface="Arial" panose="020B0604020202020204" pitchFamily="34" charset="0"/>
              </a:rPr>
              <a:t>hakuasi</a:t>
            </a:r>
            <a:r>
              <a:rPr lang="fr-FR" sz="1800" dirty="0">
                <a:latin typeface="+mn-lt"/>
                <a:cs typeface="Arial" panose="020B0604020202020204" pitchFamily="34" charset="0"/>
              </a:rPr>
              <a:t> </a:t>
            </a:r>
            <a:r>
              <a:rPr lang="fr-FR" sz="1800" dirty="0" err="1">
                <a:latin typeface="+mn-lt"/>
                <a:cs typeface="Arial" panose="020B0604020202020204" pitchFamily="34" charset="0"/>
              </a:rPr>
              <a:t>maan</a:t>
            </a:r>
            <a:r>
              <a:rPr lang="fr-FR" sz="1800" dirty="0">
                <a:latin typeface="+mn-lt"/>
                <a:cs typeface="Arial" panose="020B0604020202020204" pitchFamily="34" charset="0"/>
              </a:rPr>
              <a:t> tai </a:t>
            </a:r>
            <a:r>
              <a:rPr lang="fr-FR" sz="1800" dirty="0" err="1">
                <a:latin typeface="+mn-lt"/>
                <a:cs typeface="Arial" panose="020B0604020202020204" pitchFamily="34" charset="0"/>
              </a:rPr>
              <a:t>alan</a:t>
            </a:r>
            <a:r>
              <a:rPr lang="fr-FR" sz="1800" dirty="0">
                <a:latin typeface="+mn-lt"/>
                <a:cs typeface="Arial" panose="020B0604020202020204" pitchFamily="34" charset="0"/>
              </a:rPr>
              <a:t> </a:t>
            </a:r>
            <a:r>
              <a:rPr lang="fr-FR" sz="1800" dirty="0" err="1">
                <a:latin typeface="+mn-lt"/>
                <a:cs typeface="Arial" panose="020B0604020202020204" pitchFamily="34" charset="0"/>
              </a:rPr>
              <a:t>mukaan</a:t>
            </a:r>
            <a:endParaRPr lang="fr-FR" sz="1800" dirty="0">
              <a:latin typeface="+mn-lt"/>
              <a:cs typeface="Arial" panose="020B0604020202020204" pitchFamily="34" charset="0"/>
            </a:endParaRPr>
          </a:p>
          <a:p>
            <a:pPr>
              <a:buFont typeface="Wingdings" pitchFamily="2" charset="2"/>
              <a:buChar char="§"/>
              <a:defRPr/>
            </a:pPr>
            <a:r>
              <a:rPr lang="fr-FR" sz="1800" dirty="0" err="1">
                <a:latin typeface="+mn-lt"/>
                <a:cs typeface="Arial" panose="020B0604020202020204" pitchFamily="34" charset="0"/>
              </a:rPr>
              <a:t>Arvioi</a:t>
            </a:r>
            <a:r>
              <a:rPr lang="fr-FR" sz="1800" dirty="0">
                <a:latin typeface="+mn-lt"/>
                <a:cs typeface="Arial" panose="020B0604020202020204" pitchFamily="34" charset="0"/>
              </a:rPr>
              <a:t> </a:t>
            </a:r>
            <a:r>
              <a:rPr lang="fr-FR" sz="1800" dirty="0" err="1">
                <a:latin typeface="+mn-lt"/>
                <a:cs typeface="Arial" panose="020B0604020202020204" pitchFamily="34" charset="0"/>
              </a:rPr>
              <a:t>kielitaitosi</a:t>
            </a:r>
            <a:r>
              <a:rPr lang="fr-FR" sz="1800" dirty="0">
                <a:latin typeface="+mn-lt"/>
                <a:cs typeface="Arial" panose="020B0604020202020204" pitchFamily="34" charset="0"/>
              </a:rPr>
              <a:t>  </a:t>
            </a:r>
          </a:p>
          <a:p>
            <a:pPr>
              <a:buFont typeface="Wingdings" pitchFamily="2" charset="2"/>
              <a:buChar char="§"/>
              <a:defRPr/>
            </a:pPr>
            <a:r>
              <a:rPr lang="fr-FR" sz="1800" dirty="0" err="1">
                <a:latin typeface="+mn-lt"/>
                <a:cs typeface="Arial" panose="020B0604020202020204" pitchFamily="34" charset="0"/>
              </a:rPr>
              <a:t>Hae</a:t>
            </a:r>
            <a:r>
              <a:rPr lang="fr-FR" sz="1800" dirty="0">
                <a:latin typeface="+mn-lt"/>
                <a:cs typeface="Arial" panose="020B0604020202020204" pitchFamily="34" charset="0"/>
              </a:rPr>
              <a:t> </a:t>
            </a:r>
            <a:r>
              <a:rPr lang="fr-FR" sz="1800" dirty="0" err="1">
                <a:latin typeface="+mn-lt"/>
                <a:cs typeface="Arial" panose="020B0604020202020204" pitchFamily="34" charset="0"/>
              </a:rPr>
              <a:t>tietoa</a:t>
            </a:r>
            <a:r>
              <a:rPr lang="fr-FR" sz="1800" dirty="0">
                <a:latin typeface="+mn-lt"/>
                <a:cs typeface="Arial" panose="020B0604020202020204" pitchFamily="34" charset="0"/>
              </a:rPr>
              <a:t> </a:t>
            </a:r>
            <a:r>
              <a:rPr lang="fr-FR" sz="1800" dirty="0" err="1">
                <a:latin typeface="+mn-lt"/>
                <a:cs typeface="Arial" panose="020B0604020202020204" pitchFamily="34" charset="0"/>
              </a:rPr>
              <a:t>kohdemaasta</a:t>
            </a:r>
            <a:r>
              <a:rPr lang="fr-FR" sz="1800" dirty="0">
                <a:latin typeface="+mn-lt"/>
                <a:cs typeface="Arial" panose="020B0604020202020204" pitchFamily="34" charset="0"/>
              </a:rPr>
              <a:t> </a:t>
            </a:r>
            <a:endParaRPr lang="fr-FR" sz="1800" i="1" dirty="0">
              <a:latin typeface="+mn-lt"/>
              <a:cs typeface="Arial" panose="020B0604020202020204" pitchFamily="34" charset="0"/>
            </a:endParaRPr>
          </a:p>
          <a:p>
            <a:pPr>
              <a:buFont typeface="Wingdings" pitchFamily="2" charset="2"/>
              <a:buChar char="§"/>
              <a:defRPr/>
            </a:pPr>
            <a:r>
              <a:rPr lang="fr-FR" sz="1800" dirty="0" err="1">
                <a:latin typeface="+mn-lt"/>
                <a:cs typeface="Arial" panose="020B0604020202020204" pitchFamily="34" charset="0"/>
              </a:rPr>
              <a:t>Miten</a:t>
            </a:r>
            <a:r>
              <a:rPr lang="fr-FR" sz="1800" dirty="0">
                <a:latin typeface="+mn-lt"/>
                <a:cs typeface="Arial" panose="020B0604020202020204" pitchFamily="34" charset="0"/>
              </a:rPr>
              <a:t> </a:t>
            </a:r>
            <a:r>
              <a:rPr lang="fr-FR" sz="1800" dirty="0" err="1">
                <a:latin typeface="+mn-lt"/>
                <a:cs typeface="Arial" panose="020B0604020202020204" pitchFamily="34" charset="0"/>
              </a:rPr>
              <a:t>rahoitus</a:t>
            </a:r>
            <a:r>
              <a:rPr lang="fr-FR" sz="1800" dirty="0">
                <a:latin typeface="+mn-lt"/>
                <a:cs typeface="Arial" panose="020B0604020202020204" pitchFamily="34" charset="0"/>
              </a:rPr>
              <a:t>?</a:t>
            </a:r>
          </a:p>
          <a:p>
            <a:pPr>
              <a:buFont typeface="Wingdings" pitchFamily="2" charset="2"/>
              <a:buChar char="§"/>
              <a:defRPr/>
            </a:pPr>
            <a:r>
              <a:rPr lang="fr-FR" sz="1800" dirty="0" err="1">
                <a:latin typeface="+mn-lt"/>
                <a:cs typeface="Arial" panose="020B0604020202020204" pitchFamily="34" charset="0"/>
              </a:rPr>
              <a:t>Asuminen</a:t>
            </a:r>
            <a:endParaRPr lang="fr-FR" sz="1800" dirty="0">
              <a:latin typeface="+mn-lt"/>
              <a:cs typeface="Arial" panose="020B0604020202020204" pitchFamily="34" charset="0"/>
            </a:endParaRPr>
          </a:p>
          <a:p>
            <a:pPr>
              <a:buFont typeface="Wingdings" pitchFamily="2" charset="2"/>
              <a:buChar char="§"/>
              <a:defRPr/>
            </a:pPr>
            <a:r>
              <a:rPr lang="fr-FR" sz="1800" dirty="0" err="1">
                <a:latin typeface="+mn-lt"/>
                <a:cs typeface="Arial" panose="020B0604020202020204" pitchFamily="34" charset="0"/>
              </a:rPr>
              <a:t>Eurooppalainen</a:t>
            </a:r>
            <a:r>
              <a:rPr lang="fr-FR" sz="1800" dirty="0">
                <a:latin typeface="+mn-lt"/>
                <a:cs typeface="Arial" panose="020B0604020202020204" pitchFamily="34" charset="0"/>
              </a:rPr>
              <a:t> </a:t>
            </a:r>
            <a:r>
              <a:rPr lang="fr-FR" sz="1800" dirty="0" err="1">
                <a:latin typeface="+mn-lt"/>
                <a:cs typeface="Arial" panose="020B0604020202020204" pitchFamily="34" charset="0"/>
              </a:rPr>
              <a:t>sairaanhoitokortti</a:t>
            </a:r>
            <a:endParaRPr lang="fr-FR" sz="1800" dirty="0">
              <a:latin typeface="+mn-lt"/>
              <a:cs typeface="Arial" panose="020B0604020202020204" pitchFamily="34" charset="0"/>
            </a:endParaRPr>
          </a:p>
          <a:p>
            <a:pPr marL="0" lvl="0" indent="0" algn="l" rtl="0">
              <a:lnSpc>
                <a:spcPct val="90000"/>
              </a:lnSpc>
              <a:spcBef>
                <a:spcPts val="1000"/>
              </a:spcBef>
              <a:spcAft>
                <a:spcPts val="0"/>
              </a:spcAft>
              <a:buClr>
                <a:schemeClr val="dk1"/>
              </a:buClr>
              <a:buSzPts val="1800"/>
              <a:buNone/>
            </a:pPr>
            <a:endParaRPr dirty="0"/>
          </a:p>
        </p:txBody>
      </p:sp>
      <p:sp>
        <p:nvSpPr>
          <p:cNvPr id="255" name="Google Shape;255;p7">
            <a:extLst>
              <a:ext uri="{C183D7F6-B498-43B3-948B-1728B52AA6E4}">
                <adec:decorative xmlns:adec="http://schemas.microsoft.com/office/drawing/2017/decorative" val="1"/>
              </a:ext>
            </a:extLst>
          </p:cNvPr>
          <p:cNvSpPr txBox="1">
            <a:spLocks noGrp="1"/>
          </p:cNvSpPr>
          <p:nvPr>
            <p:ph type="sldNum" idx="12"/>
          </p:nvPr>
        </p:nvSpPr>
        <p:spPr>
          <a:xfrm>
            <a:off x="4724400" y="6257674"/>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Kansidiat">
  <a:themeElements>
    <a:clrScheme name="Eures">
      <a:dk1>
        <a:srgbClr val="002EA2"/>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sältödiat">
  <a:themeElements>
    <a:clrScheme name="Eures">
      <a:dk1>
        <a:srgbClr val="002EA2"/>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petus ja nostopallot">
  <a:themeElements>
    <a:clrScheme name="Eures">
      <a:dk1>
        <a:srgbClr val="002EA2"/>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älilehtidiat">
  <a:themeElements>
    <a:clrScheme name="Eures">
      <a:dk1>
        <a:srgbClr val="002EA2"/>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F416AB5F2BA92F469AD232BF29848FA9"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c8b0ae4d24a32e5e26f5f02dabd2a6e9">
  <xsd:schema xmlns:xsd="http://www.w3.org/2001/XMLSchema" xmlns:xs="http://www.w3.org/2001/XMLSchema" xmlns:p="http://schemas.microsoft.com/office/2006/metadata/properties" xmlns:ns2="a90a8554-5475-4609-9feb-2f024996965b" targetNamespace="http://schemas.microsoft.com/office/2006/metadata/properties" ma:root="true" ma:fieldsID="0755cd2b8c5bc5fbd391bc9d6553d791"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dexed="true"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206AB-9A9A-45EC-BCF5-62FDC33774F2}">
  <ds:schemaRefs>
    <ds:schemaRef ds:uri="http://schemas.openxmlformats.org/package/2006/metadata/core-properties"/>
    <ds:schemaRef ds:uri="a90a8554-5475-4609-9feb-2f024996965b"/>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D4EFFD4-3340-4B7C-BA37-8B544EBDCD37}">
  <ds:schemaRefs>
    <ds:schemaRef ds:uri="Microsoft.SharePoint.Taxonomy.ContentTypeSync"/>
  </ds:schemaRefs>
</ds:datastoreItem>
</file>

<file path=customXml/itemProps3.xml><?xml version="1.0" encoding="utf-8"?>
<ds:datastoreItem xmlns:ds="http://schemas.openxmlformats.org/officeDocument/2006/customXml" ds:itemID="{3BA5B810-87FB-49EB-9349-67B3104E6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C787396-1985-4C76-A75F-F4916D321C8C}">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otalTime>5575</TotalTime>
  <Words>777</Words>
  <Application>Microsoft Office PowerPoint</Application>
  <PresentationFormat>Laajakuva</PresentationFormat>
  <Paragraphs>137</Paragraphs>
  <Slides>15</Slides>
  <Notes>5</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15</vt:i4>
      </vt:variant>
    </vt:vector>
  </HeadingPairs>
  <TitlesOfParts>
    <vt:vector size="24" baseType="lpstr">
      <vt:lpstr>Arial</vt:lpstr>
      <vt:lpstr>Arial</vt:lpstr>
      <vt:lpstr>Calibri</vt:lpstr>
      <vt:lpstr>Finlandica</vt:lpstr>
      <vt:lpstr>Wingdings</vt:lpstr>
      <vt:lpstr>Kansidiat</vt:lpstr>
      <vt:lpstr>Sisältödiat</vt:lpstr>
      <vt:lpstr>Lopetus ja nostopallot</vt:lpstr>
      <vt:lpstr>Välilehtidiat</vt:lpstr>
      <vt:lpstr>EURES SUOMI</vt:lpstr>
      <vt:lpstr>Mikä on EURES* Suomi?</vt:lpstr>
      <vt:lpstr>EURES-verkoston maat</vt:lpstr>
      <vt:lpstr>EURES-portaali</vt:lpstr>
      <vt:lpstr>EJD ja EOJD* rekrytointitapahtumat europeanjobdays.eu</vt:lpstr>
      <vt:lpstr>Työnhakijan tuet</vt:lpstr>
      <vt:lpstr>Työnhakumatka työttömyyspäivärahalla/U2</vt:lpstr>
      <vt:lpstr>EU/ETA-maassa työskentely</vt:lpstr>
      <vt:lpstr>Valmistautuminen    </vt:lpstr>
      <vt:lpstr>Mistä työpaikkoja ja tietoa</vt:lpstr>
      <vt:lpstr>EURES portaalista poimittuja kesätyöpaikkoja:</vt:lpstr>
      <vt:lpstr>Europass https://europa.eu/europass/fi  </vt:lpstr>
      <vt:lpstr>PowerPoint-esitys</vt:lpstr>
      <vt:lpstr>Kiitos!  euresfinland.fi eures.europa.eu</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EURES SUOMI</dc:title>
  <dc:creator>Joni Merilahti</dc:creator>
  <cp:lastModifiedBy>Vepsäläinen Maiju</cp:lastModifiedBy>
  <cp:revision>28</cp:revision>
  <dcterms:created xsi:type="dcterms:W3CDTF">2021-08-30T06:17:26Z</dcterms:created>
  <dcterms:modified xsi:type="dcterms:W3CDTF">2023-04-27T11:28:22Z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0x01010040485BB5EA91409BADF540D1B0254D330400F416AB5F2BA92F469AD232BF29848FA9</vt:lpwstr>
  </property>
  <property fmtid="{D5CDD505-2E9C-101B-9397-08002B2CF9AE}" pid="3" name="Kohdepaikkakunnat">
    <vt:lpwstr/>
  </property>
  <property fmtid="{D5CDD505-2E9C-101B-9397-08002B2CF9AE}" pid="4" name="Laatijaorganisaatio">
    <vt:lpwstr/>
  </property>
  <property fmtid="{D5CDD505-2E9C-101B-9397-08002B2CF9AE}" pid="5" name="Sisältöaihe">
    <vt:lpwstr/>
  </property>
  <property fmtid="{D5CDD505-2E9C-101B-9397-08002B2CF9AE}" pid="6" name="Kohdevirastot">
    <vt:lpwstr/>
  </property>
</Properties>
</file>