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 id="2147483965" r:id="rId2"/>
  </p:sldMasterIdLst>
  <p:notesMasterIdLst>
    <p:notesMasterId r:id="rId23"/>
  </p:notesMasterIdLst>
  <p:handoutMasterIdLst>
    <p:handoutMasterId r:id="rId24"/>
  </p:handoutMasterIdLst>
  <p:sldIdLst>
    <p:sldId id="311" r:id="rId3"/>
    <p:sldId id="344" r:id="rId4"/>
    <p:sldId id="345" r:id="rId5"/>
    <p:sldId id="327" r:id="rId6"/>
    <p:sldId id="313" r:id="rId7"/>
    <p:sldId id="314" r:id="rId8"/>
    <p:sldId id="291" r:id="rId9"/>
    <p:sldId id="283" r:id="rId10"/>
    <p:sldId id="294" r:id="rId11"/>
    <p:sldId id="304" r:id="rId12"/>
    <p:sldId id="276" r:id="rId13"/>
    <p:sldId id="290" r:id="rId14"/>
    <p:sldId id="347" r:id="rId15"/>
    <p:sldId id="351" r:id="rId16"/>
    <p:sldId id="353" r:id="rId17"/>
    <p:sldId id="301" r:id="rId18"/>
    <p:sldId id="299" r:id="rId19"/>
    <p:sldId id="316" r:id="rId20"/>
    <p:sldId id="346" r:id="rId21"/>
    <p:sldId id="285" r:id="rId22"/>
  </p:sldIdLst>
  <p:sldSz cx="12192000" cy="6858000"/>
  <p:notesSz cx="6797675" cy="9928225"/>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362834E4-9271-471D-B5DD-3E981C892585}">
          <p14:sldIdLst>
            <p14:sldId id="311"/>
            <p14:sldId id="344"/>
            <p14:sldId id="345"/>
            <p14:sldId id="327"/>
            <p14:sldId id="313"/>
            <p14:sldId id="314"/>
            <p14:sldId id="291"/>
            <p14:sldId id="283"/>
            <p14:sldId id="294"/>
            <p14:sldId id="304"/>
            <p14:sldId id="276"/>
            <p14:sldId id="290"/>
            <p14:sldId id="347"/>
            <p14:sldId id="351"/>
            <p14:sldId id="353"/>
            <p14:sldId id="301"/>
            <p14:sldId id="299"/>
            <p14:sldId id="316"/>
            <p14:sldId id="346"/>
            <p14:sldId id="2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CA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61804" autoAdjust="0"/>
  </p:normalViewPr>
  <p:slideViewPr>
    <p:cSldViewPr snapToGrid="0" showGuides="1">
      <p:cViewPr varScale="1">
        <p:scale>
          <a:sx n="103" d="100"/>
          <a:sy n="103" d="100"/>
        </p:scale>
        <p:origin x="72" y="300"/>
      </p:cViewPr>
      <p:guideLst>
        <p:guide orient="horz" pos="2160"/>
        <p:guide pos="3840"/>
      </p:guideLst>
    </p:cSldViewPr>
  </p:slideViewPr>
  <p:notesTextViewPr>
    <p:cViewPr>
      <p:scale>
        <a:sx n="1" d="1"/>
        <a:sy n="1" d="1"/>
      </p:scale>
      <p:origin x="0" y="0"/>
    </p:cViewPr>
  </p:notesTextViewPr>
  <p:notesViewPr>
    <p:cSldViewPr snapToGrid="0" showGuides="1">
      <p:cViewPr varScale="1">
        <p:scale>
          <a:sx n="86" d="100"/>
          <a:sy n="86" d="100"/>
        </p:scale>
        <p:origin x="27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EC2DE-4DA2-478F-ACA3-11E378439FF5}"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fi-FI"/>
        </a:p>
      </dgm:t>
    </dgm:pt>
    <dgm:pt modelId="{BA5AE726-37F0-4921-8E21-ABD9C0106028}">
      <dgm:prSet phldrT="[Teksti]" custT="1"/>
      <dgm:spPr/>
      <dgm:t>
        <a:bodyPr/>
        <a:lstStyle/>
        <a:p>
          <a:r>
            <a:rPr lang="fi-FI" sz="2400" dirty="0"/>
            <a:t>Pääsy-vaatimukset</a:t>
          </a:r>
        </a:p>
      </dgm:t>
    </dgm:pt>
    <dgm:pt modelId="{E33B8431-40E9-46B9-9DB4-D6E32E191EE2}" type="parTrans" cxnId="{8E82A76C-7B8A-499F-ACDC-CED9E0D4F224}">
      <dgm:prSet/>
      <dgm:spPr/>
      <dgm:t>
        <a:bodyPr/>
        <a:lstStyle/>
        <a:p>
          <a:endParaRPr lang="fi-FI"/>
        </a:p>
      </dgm:t>
    </dgm:pt>
    <dgm:pt modelId="{086C728C-9D96-4070-ABD1-7C0E088E97DF}" type="sibTrans" cxnId="{8E82A76C-7B8A-499F-ACDC-CED9E0D4F224}">
      <dgm:prSet/>
      <dgm:spPr/>
      <dgm:t>
        <a:bodyPr/>
        <a:lstStyle/>
        <a:p>
          <a:endParaRPr lang="fi-FI"/>
        </a:p>
      </dgm:t>
    </dgm:pt>
    <dgm:pt modelId="{7FC7640C-A043-4632-BD1B-1C05FDEA58E7}">
      <dgm:prSet phldrT="[Teksti]" custT="1"/>
      <dgm:spPr/>
      <dgm:t>
        <a:bodyPr/>
        <a:lstStyle/>
        <a:p>
          <a:r>
            <a:rPr lang="fi-FI" sz="2400" dirty="0"/>
            <a:t>Haku</a:t>
          </a:r>
          <a:endParaRPr lang="fi-FI" sz="1700" dirty="0"/>
        </a:p>
      </dgm:t>
    </dgm:pt>
    <dgm:pt modelId="{A76ECCB7-1E00-46B9-AF15-E07CEF6BF8AD}" type="parTrans" cxnId="{C8934159-B10A-4764-8794-F30FD6D6113E}">
      <dgm:prSet/>
      <dgm:spPr/>
      <dgm:t>
        <a:bodyPr/>
        <a:lstStyle/>
        <a:p>
          <a:endParaRPr lang="fi-FI"/>
        </a:p>
      </dgm:t>
    </dgm:pt>
    <dgm:pt modelId="{72D6C84F-CCAE-4E7E-8CAC-17DCEE1AF481}" type="sibTrans" cxnId="{C8934159-B10A-4764-8794-F30FD6D6113E}">
      <dgm:prSet/>
      <dgm:spPr/>
      <dgm:t>
        <a:bodyPr/>
        <a:lstStyle/>
        <a:p>
          <a:endParaRPr lang="fi-FI"/>
        </a:p>
      </dgm:t>
    </dgm:pt>
    <dgm:pt modelId="{861F8038-D613-4055-848E-C3C388B5451C}">
      <dgm:prSet phldrT="[Teksti]" custT="1"/>
      <dgm:spPr/>
      <dgm:t>
        <a:bodyPr/>
        <a:lstStyle/>
        <a:p>
          <a:r>
            <a:rPr lang="fi-FI" sz="2400" dirty="0"/>
            <a:t>Lukuvuosi-maksut</a:t>
          </a:r>
        </a:p>
      </dgm:t>
    </dgm:pt>
    <dgm:pt modelId="{C105CC1C-3572-4566-9DA4-DAC1B6B70C40}" type="parTrans" cxnId="{039AC1CA-6B0D-4945-996E-10C47922429F}">
      <dgm:prSet/>
      <dgm:spPr/>
      <dgm:t>
        <a:bodyPr/>
        <a:lstStyle/>
        <a:p>
          <a:endParaRPr lang="fi-FI"/>
        </a:p>
      </dgm:t>
    </dgm:pt>
    <dgm:pt modelId="{EA576AE7-8DAE-4C70-92CE-6BFF115D81B1}" type="sibTrans" cxnId="{039AC1CA-6B0D-4945-996E-10C47922429F}">
      <dgm:prSet/>
      <dgm:spPr/>
      <dgm:t>
        <a:bodyPr/>
        <a:lstStyle/>
        <a:p>
          <a:endParaRPr lang="fi-FI"/>
        </a:p>
      </dgm:t>
    </dgm:pt>
    <dgm:pt modelId="{088D8F74-46A4-407E-B4D2-06ED13724C39}">
      <dgm:prSet phldrT="[Teksti]" custT="1"/>
      <dgm:spPr/>
      <dgm:t>
        <a:bodyPr/>
        <a:lstStyle/>
        <a:p>
          <a:r>
            <a:rPr lang="fi-FI" sz="2400" dirty="0"/>
            <a:t>Käytännön asiat</a:t>
          </a:r>
        </a:p>
      </dgm:t>
    </dgm:pt>
    <dgm:pt modelId="{B015219C-B049-41C5-B610-914F863CB98F}" type="parTrans" cxnId="{DCA5F5F5-8255-4A5D-B132-87F2DA3D6410}">
      <dgm:prSet/>
      <dgm:spPr/>
      <dgm:t>
        <a:bodyPr/>
        <a:lstStyle/>
        <a:p>
          <a:endParaRPr lang="fi-FI"/>
        </a:p>
      </dgm:t>
    </dgm:pt>
    <dgm:pt modelId="{F6C9CD4B-EAED-421C-9ADB-D1FCCEA77742}" type="sibTrans" cxnId="{DCA5F5F5-8255-4A5D-B132-87F2DA3D6410}">
      <dgm:prSet/>
      <dgm:spPr/>
      <dgm:t>
        <a:bodyPr/>
        <a:lstStyle/>
        <a:p>
          <a:endParaRPr lang="fi-FI"/>
        </a:p>
      </dgm:t>
    </dgm:pt>
    <dgm:pt modelId="{AC52033C-B8C9-4A84-B400-8B6922AE2963}" type="pres">
      <dgm:prSet presAssocID="{7FCEC2DE-4DA2-478F-ACA3-11E378439FF5}" presName="cycle" presStyleCnt="0">
        <dgm:presLayoutVars>
          <dgm:dir/>
          <dgm:resizeHandles val="exact"/>
        </dgm:presLayoutVars>
      </dgm:prSet>
      <dgm:spPr/>
    </dgm:pt>
    <dgm:pt modelId="{82DAA8EE-5F01-4AB5-B948-E2E12A56FFD8}" type="pres">
      <dgm:prSet presAssocID="{BA5AE726-37F0-4921-8E21-ABD9C0106028}" presName="node" presStyleLbl="node1" presStyleIdx="0" presStyleCnt="4">
        <dgm:presLayoutVars>
          <dgm:bulletEnabled val="1"/>
        </dgm:presLayoutVars>
      </dgm:prSet>
      <dgm:spPr/>
    </dgm:pt>
    <dgm:pt modelId="{4C386B71-D5D9-4F04-B1AD-35631E59034E}" type="pres">
      <dgm:prSet presAssocID="{BA5AE726-37F0-4921-8E21-ABD9C0106028}" presName="spNode" presStyleCnt="0"/>
      <dgm:spPr/>
    </dgm:pt>
    <dgm:pt modelId="{C678FFAA-0DA1-413C-9371-9F9659C17C76}" type="pres">
      <dgm:prSet presAssocID="{086C728C-9D96-4070-ABD1-7C0E088E97DF}" presName="sibTrans" presStyleLbl="sibTrans1D1" presStyleIdx="0" presStyleCnt="4"/>
      <dgm:spPr/>
    </dgm:pt>
    <dgm:pt modelId="{AF3312E1-55ED-474E-AA32-6700C1D51987}" type="pres">
      <dgm:prSet presAssocID="{7FC7640C-A043-4632-BD1B-1C05FDEA58E7}" presName="node" presStyleLbl="node1" presStyleIdx="1" presStyleCnt="4">
        <dgm:presLayoutVars>
          <dgm:bulletEnabled val="1"/>
        </dgm:presLayoutVars>
      </dgm:prSet>
      <dgm:spPr/>
    </dgm:pt>
    <dgm:pt modelId="{B543C8BC-CB07-4251-BF1E-66039E3EECE8}" type="pres">
      <dgm:prSet presAssocID="{7FC7640C-A043-4632-BD1B-1C05FDEA58E7}" presName="spNode" presStyleCnt="0"/>
      <dgm:spPr/>
    </dgm:pt>
    <dgm:pt modelId="{82F6BF68-DE9B-482D-AEB3-EF9455170BC4}" type="pres">
      <dgm:prSet presAssocID="{72D6C84F-CCAE-4E7E-8CAC-17DCEE1AF481}" presName="sibTrans" presStyleLbl="sibTrans1D1" presStyleIdx="1" presStyleCnt="4"/>
      <dgm:spPr/>
    </dgm:pt>
    <dgm:pt modelId="{9BEB6A96-A266-4294-A8C4-380AC3AD7ECD}" type="pres">
      <dgm:prSet presAssocID="{861F8038-D613-4055-848E-C3C388B5451C}" presName="node" presStyleLbl="node1" presStyleIdx="2" presStyleCnt="4">
        <dgm:presLayoutVars>
          <dgm:bulletEnabled val="1"/>
        </dgm:presLayoutVars>
      </dgm:prSet>
      <dgm:spPr/>
    </dgm:pt>
    <dgm:pt modelId="{0A4D72EA-5925-4807-8323-FDDBB38030B7}" type="pres">
      <dgm:prSet presAssocID="{861F8038-D613-4055-848E-C3C388B5451C}" presName="spNode" presStyleCnt="0"/>
      <dgm:spPr/>
    </dgm:pt>
    <dgm:pt modelId="{0B247FBE-A296-463D-AD5D-B4C87C1DCFEE}" type="pres">
      <dgm:prSet presAssocID="{EA576AE7-8DAE-4C70-92CE-6BFF115D81B1}" presName="sibTrans" presStyleLbl="sibTrans1D1" presStyleIdx="2" presStyleCnt="4"/>
      <dgm:spPr/>
    </dgm:pt>
    <dgm:pt modelId="{00309D81-D1CB-413E-83E0-4B3E526D17A9}" type="pres">
      <dgm:prSet presAssocID="{088D8F74-46A4-407E-B4D2-06ED13724C39}" presName="node" presStyleLbl="node1" presStyleIdx="3" presStyleCnt="4">
        <dgm:presLayoutVars>
          <dgm:bulletEnabled val="1"/>
        </dgm:presLayoutVars>
      </dgm:prSet>
      <dgm:spPr/>
    </dgm:pt>
    <dgm:pt modelId="{73363479-4260-48E1-8EAE-B95717818CAC}" type="pres">
      <dgm:prSet presAssocID="{088D8F74-46A4-407E-B4D2-06ED13724C39}" presName="spNode" presStyleCnt="0"/>
      <dgm:spPr/>
    </dgm:pt>
    <dgm:pt modelId="{F156B40B-EE83-42D3-BEE7-7A204FFA81A1}" type="pres">
      <dgm:prSet presAssocID="{F6C9CD4B-EAED-421C-9ADB-D1FCCEA77742}" presName="sibTrans" presStyleLbl="sibTrans1D1" presStyleIdx="3" presStyleCnt="4"/>
      <dgm:spPr/>
    </dgm:pt>
  </dgm:ptLst>
  <dgm:cxnLst>
    <dgm:cxn modelId="{5BD7072A-288F-4D9B-8F3F-F64DA0308080}" type="presOf" srcId="{EA576AE7-8DAE-4C70-92CE-6BFF115D81B1}" destId="{0B247FBE-A296-463D-AD5D-B4C87C1DCFEE}" srcOrd="0" destOrd="0" presId="urn:microsoft.com/office/officeart/2005/8/layout/cycle6"/>
    <dgm:cxn modelId="{6B546B67-F6A0-4752-9BFB-9CAFB67BB9E0}" type="presOf" srcId="{861F8038-D613-4055-848E-C3C388B5451C}" destId="{9BEB6A96-A266-4294-A8C4-380AC3AD7ECD}" srcOrd="0" destOrd="0" presId="urn:microsoft.com/office/officeart/2005/8/layout/cycle6"/>
    <dgm:cxn modelId="{CF27BF47-FBAB-43FB-BB10-C4C21523BE95}" type="presOf" srcId="{72D6C84F-CCAE-4E7E-8CAC-17DCEE1AF481}" destId="{82F6BF68-DE9B-482D-AEB3-EF9455170BC4}" srcOrd="0" destOrd="0" presId="urn:microsoft.com/office/officeart/2005/8/layout/cycle6"/>
    <dgm:cxn modelId="{8E82A76C-7B8A-499F-ACDC-CED9E0D4F224}" srcId="{7FCEC2DE-4DA2-478F-ACA3-11E378439FF5}" destId="{BA5AE726-37F0-4921-8E21-ABD9C0106028}" srcOrd="0" destOrd="0" parTransId="{E33B8431-40E9-46B9-9DB4-D6E32E191EE2}" sibTransId="{086C728C-9D96-4070-ABD1-7C0E088E97DF}"/>
    <dgm:cxn modelId="{57132B77-1790-4D95-B991-822302A2B0DE}" type="presOf" srcId="{088D8F74-46A4-407E-B4D2-06ED13724C39}" destId="{00309D81-D1CB-413E-83E0-4B3E526D17A9}" srcOrd="0" destOrd="0" presId="urn:microsoft.com/office/officeart/2005/8/layout/cycle6"/>
    <dgm:cxn modelId="{C8934159-B10A-4764-8794-F30FD6D6113E}" srcId="{7FCEC2DE-4DA2-478F-ACA3-11E378439FF5}" destId="{7FC7640C-A043-4632-BD1B-1C05FDEA58E7}" srcOrd="1" destOrd="0" parTransId="{A76ECCB7-1E00-46B9-AF15-E07CEF6BF8AD}" sibTransId="{72D6C84F-CCAE-4E7E-8CAC-17DCEE1AF481}"/>
    <dgm:cxn modelId="{5648408D-E4D6-44E4-9DC8-416C52B6017C}" type="presOf" srcId="{F6C9CD4B-EAED-421C-9ADB-D1FCCEA77742}" destId="{F156B40B-EE83-42D3-BEE7-7A204FFA81A1}" srcOrd="0" destOrd="0" presId="urn:microsoft.com/office/officeart/2005/8/layout/cycle6"/>
    <dgm:cxn modelId="{FA63A09C-C1AE-4D22-B77E-1C026A3A6466}" type="presOf" srcId="{BA5AE726-37F0-4921-8E21-ABD9C0106028}" destId="{82DAA8EE-5F01-4AB5-B948-E2E12A56FFD8}" srcOrd="0" destOrd="0" presId="urn:microsoft.com/office/officeart/2005/8/layout/cycle6"/>
    <dgm:cxn modelId="{83B890AF-7DD8-4538-972C-21E1B03AC8E7}" type="presOf" srcId="{7FC7640C-A043-4632-BD1B-1C05FDEA58E7}" destId="{AF3312E1-55ED-474E-AA32-6700C1D51987}" srcOrd="0" destOrd="0" presId="urn:microsoft.com/office/officeart/2005/8/layout/cycle6"/>
    <dgm:cxn modelId="{9DFC21C0-8D33-489A-8E68-2C8486DC4C80}" type="presOf" srcId="{7FCEC2DE-4DA2-478F-ACA3-11E378439FF5}" destId="{AC52033C-B8C9-4A84-B400-8B6922AE2963}" srcOrd="0" destOrd="0" presId="urn:microsoft.com/office/officeart/2005/8/layout/cycle6"/>
    <dgm:cxn modelId="{039AC1CA-6B0D-4945-996E-10C47922429F}" srcId="{7FCEC2DE-4DA2-478F-ACA3-11E378439FF5}" destId="{861F8038-D613-4055-848E-C3C388B5451C}" srcOrd="2" destOrd="0" parTransId="{C105CC1C-3572-4566-9DA4-DAC1B6B70C40}" sibTransId="{EA576AE7-8DAE-4C70-92CE-6BFF115D81B1}"/>
    <dgm:cxn modelId="{DCA5F5F5-8255-4A5D-B132-87F2DA3D6410}" srcId="{7FCEC2DE-4DA2-478F-ACA3-11E378439FF5}" destId="{088D8F74-46A4-407E-B4D2-06ED13724C39}" srcOrd="3" destOrd="0" parTransId="{B015219C-B049-41C5-B610-914F863CB98F}" sibTransId="{F6C9CD4B-EAED-421C-9ADB-D1FCCEA77742}"/>
    <dgm:cxn modelId="{20A0D4F9-8834-4EA2-AB55-1E7B090DC0DF}" type="presOf" srcId="{086C728C-9D96-4070-ABD1-7C0E088E97DF}" destId="{C678FFAA-0DA1-413C-9371-9F9659C17C76}" srcOrd="0" destOrd="0" presId="urn:microsoft.com/office/officeart/2005/8/layout/cycle6"/>
    <dgm:cxn modelId="{EFE33765-719F-448D-99B6-FC8546E84F23}" type="presParOf" srcId="{AC52033C-B8C9-4A84-B400-8B6922AE2963}" destId="{82DAA8EE-5F01-4AB5-B948-E2E12A56FFD8}" srcOrd="0" destOrd="0" presId="urn:microsoft.com/office/officeart/2005/8/layout/cycle6"/>
    <dgm:cxn modelId="{0FD8DE76-23D8-4281-BA78-4B10BE37A18D}" type="presParOf" srcId="{AC52033C-B8C9-4A84-B400-8B6922AE2963}" destId="{4C386B71-D5D9-4F04-B1AD-35631E59034E}" srcOrd="1" destOrd="0" presId="urn:microsoft.com/office/officeart/2005/8/layout/cycle6"/>
    <dgm:cxn modelId="{893CEF10-B78E-4D3C-816A-4B243094FD48}" type="presParOf" srcId="{AC52033C-B8C9-4A84-B400-8B6922AE2963}" destId="{C678FFAA-0DA1-413C-9371-9F9659C17C76}" srcOrd="2" destOrd="0" presId="urn:microsoft.com/office/officeart/2005/8/layout/cycle6"/>
    <dgm:cxn modelId="{5168B560-07DB-4F5C-B2A9-FBBF819C9819}" type="presParOf" srcId="{AC52033C-B8C9-4A84-B400-8B6922AE2963}" destId="{AF3312E1-55ED-474E-AA32-6700C1D51987}" srcOrd="3" destOrd="0" presId="urn:microsoft.com/office/officeart/2005/8/layout/cycle6"/>
    <dgm:cxn modelId="{1D57F5B9-D5EA-41A8-BEB5-5705D0E62444}" type="presParOf" srcId="{AC52033C-B8C9-4A84-B400-8B6922AE2963}" destId="{B543C8BC-CB07-4251-BF1E-66039E3EECE8}" srcOrd="4" destOrd="0" presId="urn:microsoft.com/office/officeart/2005/8/layout/cycle6"/>
    <dgm:cxn modelId="{EEBC4188-B96A-4205-ADAD-1DD7BFE07873}" type="presParOf" srcId="{AC52033C-B8C9-4A84-B400-8B6922AE2963}" destId="{82F6BF68-DE9B-482D-AEB3-EF9455170BC4}" srcOrd="5" destOrd="0" presId="urn:microsoft.com/office/officeart/2005/8/layout/cycle6"/>
    <dgm:cxn modelId="{67400835-BDCD-425D-AC21-A4AEC57DF9CC}" type="presParOf" srcId="{AC52033C-B8C9-4A84-B400-8B6922AE2963}" destId="{9BEB6A96-A266-4294-A8C4-380AC3AD7ECD}" srcOrd="6" destOrd="0" presId="urn:microsoft.com/office/officeart/2005/8/layout/cycle6"/>
    <dgm:cxn modelId="{035640F7-4F77-4CAC-BA12-4B08104EBFD9}" type="presParOf" srcId="{AC52033C-B8C9-4A84-B400-8B6922AE2963}" destId="{0A4D72EA-5925-4807-8323-FDDBB38030B7}" srcOrd="7" destOrd="0" presId="urn:microsoft.com/office/officeart/2005/8/layout/cycle6"/>
    <dgm:cxn modelId="{25B7ADFD-FF91-402F-8D45-0B8F3D1FD500}" type="presParOf" srcId="{AC52033C-B8C9-4A84-B400-8B6922AE2963}" destId="{0B247FBE-A296-463D-AD5D-B4C87C1DCFEE}" srcOrd="8" destOrd="0" presId="urn:microsoft.com/office/officeart/2005/8/layout/cycle6"/>
    <dgm:cxn modelId="{56DC3E84-60A8-4B47-A925-681D967F89CC}" type="presParOf" srcId="{AC52033C-B8C9-4A84-B400-8B6922AE2963}" destId="{00309D81-D1CB-413E-83E0-4B3E526D17A9}" srcOrd="9" destOrd="0" presId="urn:microsoft.com/office/officeart/2005/8/layout/cycle6"/>
    <dgm:cxn modelId="{8675FC6F-C10A-4736-A430-DA69D7EF01C9}" type="presParOf" srcId="{AC52033C-B8C9-4A84-B400-8B6922AE2963}" destId="{73363479-4260-48E1-8EAE-B95717818CAC}" srcOrd="10" destOrd="0" presId="urn:microsoft.com/office/officeart/2005/8/layout/cycle6"/>
    <dgm:cxn modelId="{F9D54379-6E9F-4258-A961-1F772FF2F16C}" type="presParOf" srcId="{AC52033C-B8C9-4A84-B400-8B6922AE2963}" destId="{F156B40B-EE83-42D3-BEE7-7A204FFA81A1}"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EC2DE-4DA2-478F-ACA3-11E378439FF5}" type="doc">
      <dgm:prSet loTypeId="urn:microsoft.com/office/officeart/2005/8/layout/cycle6" loCatId="relationship" qsTypeId="urn:microsoft.com/office/officeart/2005/8/quickstyle/simple1" qsCatId="simple" csTypeId="urn:microsoft.com/office/officeart/2005/8/colors/colorful5" csCatId="colorful" phldr="1"/>
      <dgm:spPr/>
      <dgm:t>
        <a:bodyPr/>
        <a:lstStyle/>
        <a:p>
          <a:endParaRPr lang="fi-FI"/>
        </a:p>
      </dgm:t>
    </dgm:pt>
    <dgm:pt modelId="{BA5AE726-37F0-4921-8E21-ABD9C0106028}">
      <dgm:prSet phldrT="[Teksti]" custT="1"/>
      <dgm:spPr>
        <a:solidFill>
          <a:schemeClr val="accent2">
            <a:lumMod val="75000"/>
          </a:schemeClr>
        </a:solidFill>
      </dgm:spPr>
      <dgm:t>
        <a:bodyPr/>
        <a:lstStyle/>
        <a:p>
          <a:r>
            <a:rPr lang="fi-FI" sz="2400" dirty="0"/>
            <a:t>Pääsy-vaatimukset</a:t>
          </a:r>
        </a:p>
      </dgm:t>
    </dgm:pt>
    <dgm:pt modelId="{E33B8431-40E9-46B9-9DB4-D6E32E191EE2}" type="parTrans" cxnId="{8E82A76C-7B8A-499F-ACDC-CED9E0D4F224}">
      <dgm:prSet/>
      <dgm:spPr/>
      <dgm:t>
        <a:bodyPr/>
        <a:lstStyle/>
        <a:p>
          <a:endParaRPr lang="fi-FI"/>
        </a:p>
      </dgm:t>
    </dgm:pt>
    <dgm:pt modelId="{086C728C-9D96-4070-ABD1-7C0E088E97DF}" type="sibTrans" cxnId="{8E82A76C-7B8A-499F-ACDC-CED9E0D4F224}">
      <dgm:prSet/>
      <dgm:spPr/>
      <dgm:t>
        <a:bodyPr/>
        <a:lstStyle/>
        <a:p>
          <a:endParaRPr lang="fi-FI"/>
        </a:p>
      </dgm:t>
    </dgm:pt>
    <dgm:pt modelId="{7FC7640C-A043-4632-BD1B-1C05FDEA58E7}">
      <dgm:prSet phldrT="[Teksti]" custT="1"/>
      <dgm:spPr>
        <a:solidFill>
          <a:schemeClr val="accent2">
            <a:lumMod val="75000"/>
          </a:schemeClr>
        </a:solidFill>
      </dgm:spPr>
      <dgm:t>
        <a:bodyPr/>
        <a:lstStyle/>
        <a:p>
          <a:r>
            <a:rPr lang="fi-FI" sz="2400" dirty="0"/>
            <a:t>Hakemuksen liitteet</a:t>
          </a:r>
          <a:endParaRPr lang="fi-FI" sz="1700" dirty="0"/>
        </a:p>
      </dgm:t>
    </dgm:pt>
    <dgm:pt modelId="{A76ECCB7-1E00-46B9-AF15-E07CEF6BF8AD}" type="parTrans" cxnId="{C8934159-B10A-4764-8794-F30FD6D6113E}">
      <dgm:prSet/>
      <dgm:spPr/>
      <dgm:t>
        <a:bodyPr/>
        <a:lstStyle/>
        <a:p>
          <a:endParaRPr lang="fi-FI"/>
        </a:p>
      </dgm:t>
    </dgm:pt>
    <dgm:pt modelId="{72D6C84F-CCAE-4E7E-8CAC-17DCEE1AF481}" type="sibTrans" cxnId="{C8934159-B10A-4764-8794-F30FD6D6113E}">
      <dgm:prSet/>
      <dgm:spPr/>
      <dgm:t>
        <a:bodyPr/>
        <a:lstStyle/>
        <a:p>
          <a:endParaRPr lang="fi-FI"/>
        </a:p>
      </dgm:t>
    </dgm:pt>
    <dgm:pt modelId="{861F8038-D613-4055-848E-C3C388B5451C}">
      <dgm:prSet phldrT="[Teksti]" custT="1"/>
      <dgm:spPr>
        <a:solidFill>
          <a:schemeClr val="accent2">
            <a:lumMod val="75000"/>
          </a:schemeClr>
        </a:solidFill>
      </dgm:spPr>
      <dgm:t>
        <a:bodyPr/>
        <a:lstStyle/>
        <a:p>
          <a:r>
            <a:rPr lang="fi-FI" sz="2400" dirty="0"/>
            <a:t>Haku</a:t>
          </a:r>
        </a:p>
      </dgm:t>
    </dgm:pt>
    <dgm:pt modelId="{C105CC1C-3572-4566-9DA4-DAC1B6B70C40}" type="parTrans" cxnId="{039AC1CA-6B0D-4945-996E-10C47922429F}">
      <dgm:prSet/>
      <dgm:spPr/>
      <dgm:t>
        <a:bodyPr/>
        <a:lstStyle/>
        <a:p>
          <a:endParaRPr lang="fi-FI"/>
        </a:p>
      </dgm:t>
    </dgm:pt>
    <dgm:pt modelId="{EA576AE7-8DAE-4C70-92CE-6BFF115D81B1}" type="sibTrans" cxnId="{039AC1CA-6B0D-4945-996E-10C47922429F}">
      <dgm:prSet/>
      <dgm:spPr/>
      <dgm:t>
        <a:bodyPr/>
        <a:lstStyle/>
        <a:p>
          <a:endParaRPr lang="fi-FI"/>
        </a:p>
      </dgm:t>
    </dgm:pt>
    <dgm:pt modelId="{088D8F74-46A4-407E-B4D2-06ED13724C39}">
      <dgm:prSet phldrT="[Teksti]" custT="1"/>
      <dgm:spPr>
        <a:solidFill>
          <a:schemeClr val="accent2">
            <a:lumMod val="75000"/>
          </a:schemeClr>
        </a:solidFill>
      </dgm:spPr>
      <dgm:t>
        <a:bodyPr/>
        <a:lstStyle/>
        <a:p>
          <a:r>
            <a:rPr lang="fi-FI" sz="2400" dirty="0"/>
            <a:t>Lukuvuosi-maksut</a:t>
          </a:r>
        </a:p>
      </dgm:t>
    </dgm:pt>
    <dgm:pt modelId="{B015219C-B049-41C5-B610-914F863CB98F}" type="parTrans" cxnId="{DCA5F5F5-8255-4A5D-B132-87F2DA3D6410}">
      <dgm:prSet/>
      <dgm:spPr/>
      <dgm:t>
        <a:bodyPr/>
        <a:lstStyle/>
        <a:p>
          <a:endParaRPr lang="fi-FI"/>
        </a:p>
      </dgm:t>
    </dgm:pt>
    <dgm:pt modelId="{F6C9CD4B-EAED-421C-9ADB-D1FCCEA77742}" type="sibTrans" cxnId="{DCA5F5F5-8255-4A5D-B132-87F2DA3D6410}">
      <dgm:prSet/>
      <dgm:spPr/>
      <dgm:t>
        <a:bodyPr/>
        <a:lstStyle/>
        <a:p>
          <a:endParaRPr lang="fi-FI"/>
        </a:p>
      </dgm:t>
    </dgm:pt>
    <dgm:pt modelId="{AC52033C-B8C9-4A84-B400-8B6922AE2963}" type="pres">
      <dgm:prSet presAssocID="{7FCEC2DE-4DA2-478F-ACA3-11E378439FF5}" presName="cycle" presStyleCnt="0">
        <dgm:presLayoutVars>
          <dgm:dir/>
          <dgm:resizeHandles val="exact"/>
        </dgm:presLayoutVars>
      </dgm:prSet>
      <dgm:spPr/>
    </dgm:pt>
    <dgm:pt modelId="{82DAA8EE-5F01-4AB5-B948-E2E12A56FFD8}" type="pres">
      <dgm:prSet presAssocID="{BA5AE726-37F0-4921-8E21-ABD9C0106028}" presName="node" presStyleLbl="node1" presStyleIdx="0" presStyleCnt="4" custRadScaleRad="100062" custRadScaleInc="18030">
        <dgm:presLayoutVars>
          <dgm:bulletEnabled val="1"/>
        </dgm:presLayoutVars>
      </dgm:prSet>
      <dgm:spPr/>
    </dgm:pt>
    <dgm:pt modelId="{4C386B71-D5D9-4F04-B1AD-35631E59034E}" type="pres">
      <dgm:prSet presAssocID="{BA5AE726-37F0-4921-8E21-ABD9C0106028}" presName="spNode" presStyleCnt="0"/>
      <dgm:spPr/>
    </dgm:pt>
    <dgm:pt modelId="{C678FFAA-0DA1-413C-9371-9F9659C17C76}" type="pres">
      <dgm:prSet presAssocID="{086C728C-9D96-4070-ABD1-7C0E088E97DF}" presName="sibTrans" presStyleLbl="sibTrans1D1" presStyleIdx="0" presStyleCnt="4"/>
      <dgm:spPr/>
    </dgm:pt>
    <dgm:pt modelId="{AF3312E1-55ED-474E-AA32-6700C1D51987}" type="pres">
      <dgm:prSet presAssocID="{7FC7640C-A043-4632-BD1B-1C05FDEA58E7}" presName="node" presStyleLbl="node1" presStyleIdx="1" presStyleCnt="4">
        <dgm:presLayoutVars>
          <dgm:bulletEnabled val="1"/>
        </dgm:presLayoutVars>
      </dgm:prSet>
      <dgm:spPr/>
    </dgm:pt>
    <dgm:pt modelId="{B543C8BC-CB07-4251-BF1E-66039E3EECE8}" type="pres">
      <dgm:prSet presAssocID="{7FC7640C-A043-4632-BD1B-1C05FDEA58E7}" presName="spNode" presStyleCnt="0"/>
      <dgm:spPr/>
    </dgm:pt>
    <dgm:pt modelId="{82F6BF68-DE9B-482D-AEB3-EF9455170BC4}" type="pres">
      <dgm:prSet presAssocID="{72D6C84F-CCAE-4E7E-8CAC-17DCEE1AF481}" presName="sibTrans" presStyleLbl="sibTrans1D1" presStyleIdx="1" presStyleCnt="4"/>
      <dgm:spPr/>
    </dgm:pt>
    <dgm:pt modelId="{9BEB6A96-A266-4294-A8C4-380AC3AD7ECD}" type="pres">
      <dgm:prSet presAssocID="{861F8038-D613-4055-848E-C3C388B5451C}" presName="node" presStyleLbl="node1" presStyleIdx="2" presStyleCnt="4">
        <dgm:presLayoutVars>
          <dgm:bulletEnabled val="1"/>
        </dgm:presLayoutVars>
      </dgm:prSet>
      <dgm:spPr/>
    </dgm:pt>
    <dgm:pt modelId="{0A4D72EA-5925-4807-8323-FDDBB38030B7}" type="pres">
      <dgm:prSet presAssocID="{861F8038-D613-4055-848E-C3C388B5451C}" presName="spNode" presStyleCnt="0"/>
      <dgm:spPr/>
    </dgm:pt>
    <dgm:pt modelId="{0B247FBE-A296-463D-AD5D-B4C87C1DCFEE}" type="pres">
      <dgm:prSet presAssocID="{EA576AE7-8DAE-4C70-92CE-6BFF115D81B1}" presName="sibTrans" presStyleLbl="sibTrans1D1" presStyleIdx="2" presStyleCnt="4"/>
      <dgm:spPr/>
    </dgm:pt>
    <dgm:pt modelId="{00309D81-D1CB-413E-83E0-4B3E526D17A9}" type="pres">
      <dgm:prSet presAssocID="{088D8F74-46A4-407E-B4D2-06ED13724C39}" presName="node" presStyleLbl="node1" presStyleIdx="3" presStyleCnt="4">
        <dgm:presLayoutVars>
          <dgm:bulletEnabled val="1"/>
        </dgm:presLayoutVars>
      </dgm:prSet>
      <dgm:spPr/>
    </dgm:pt>
    <dgm:pt modelId="{73363479-4260-48E1-8EAE-B95717818CAC}" type="pres">
      <dgm:prSet presAssocID="{088D8F74-46A4-407E-B4D2-06ED13724C39}" presName="spNode" presStyleCnt="0"/>
      <dgm:spPr/>
    </dgm:pt>
    <dgm:pt modelId="{F156B40B-EE83-42D3-BEE7-7A204FFA81A1}" type="pres">
      <dgm:prSet presAssocID="{F6C9CD4B-EAED-421C-9ADB-D1FCCEA77742}" presName="sibTrans" presStyleLbl="sibTrans1D1" presStyleIdx="3" presStyleCnt="4"/>
      <dgm:spPr/>
    </dgm:pt>
  </dgm:ptLst>
  <dgm:cxnLst>
    <dgm:cxn modelId="{5BD7072A-288F-4D9B-8F3F-F64DA0308080}" type="presOf" srcId="{EA576AE7-8DAE-4C70-92CE-6BFF115D81B1}" destId="{0B247FBE-A296-463D-AD5D-B4C87C1DCFEE}" srcOrd="0" destOrd="0" presId="urn:microsoft.com/office/officeart/2005/8/layout/cycle6"/>
    <dgm:cxn modelId="{6B546B67-F6A0-4752-9BFB-9CAFB67BB9E0}" type="presOf" srcId="{861F8038-D613-4055-848E-C3C388B5451C}" destId="{9BEB6A96-A266-4294-A8C4-380AC3AD7ECD}" srcOrd="0" destOrd="0" presId="urn:microsoft.com/office/officeart/2005/8/layout/cycle6"/>
    <dgm:cxn modelId="{CF27BF47-FBAB-43FB-BB10-C4C21523BE95}" type="presOf" srcId="{72D6C84F-CCAE-4E7E-8CAC-17DCEE1AF481}" destId="{82F6BF68-DE9B-482D-AEB3-EF9455170BC4}" srcOrd="0" destOrd="0" presId="urn:microsoft.com/office/officeart/2005/8/layout/cycle6"/>
    <dgm:cxn modelId="{8E82A76C-7B8A-499F-ACDC-CED9E0D4F224}" srcId="{7FCEC2DE-4DA2-478F-ACA3-11E378439FF5}" destId="{BA5AE726-37F0-4921-8E21-ABD9C0106028}" srcOrd="0" destOrd="0" parTransId="{E33B8431-40E9-46B9-9DB4-D6E32E191EE2}" sibTransId="{086C728C-9D96-4070-ABD1-7C0E088E97DF}"/>
    <dgm:cxn modelId="{57132B77-1790-4D95-B991-822302A2B0DE}" type="presOf" srcId="{088D8F74-46A4-407E-B4D2-06ED13724C39}" destId="{00309D81-D1CB-413E-83E0-4B3E526D17A9}" srcOrd="0" destOrd="0" presId="urn:microsoft.com/office/officeart/2005/8/layout/cycle6"/>
    <dgm:cxn modelId="{C8934159-B10A-4764-8794-F30FD6D6113E}" srcId="{7FCEC2DE-4DA2-478F-ACA3-11E378439FF5}" destId="{7FC7640C-A043-4632-BD1B-1C05FDEA58E7}" srcOrd="1" destOrd="0" parTransId="{A76ECCB7-1E00-46B9-AF15-E07CEF6BF8AD}" sibTransId="{72D6C84F-CCAE-4E7E-8CAC-17DCEE1AF481}"/>
    <dgm:cxn modelId="{5648408D-E4D6-44E4-9DC8-416C52B6017C}" type="presOf" srcId="{F6C9CD4B-EAED-421C-9ADB-D1FCCEA77742}" destId="{F156B40B-EE83-42D3-BEE7-7A204FFA81A1}" srcOrd="0" destOrd="0" presId="urn:microsoft.com/office/officeart/2005/8/layout/cycle6"/>
    <dgm:cxn modelId="{FA63A09C-C1AE-4D22-B77E-1C026A3A6466}" type="presOf" srcId="{BA5AE726-37F0-4921-8E21-ABD9C0106028}" destId="{82DAA8EE-5F01-4AB5-B948-E2E12A56FFD8}" srcOrd="0" destOrd="0" presId="urn:microsoft.com/office/officeart/2005/8/layout/cycle6"/>
    <dgm:cxn modelId="{83B890AF-7DD8-4538-972C-21E1B03AC8E7}" type="presOf" srcId="{7FC7640C-A043-4632-BD1B-1C05FDEA58E7}" destId="{AF3312E1-55ED-474E-AA32-6700C1D51987}" srcOrd="0" destOrd="0" presId="urn:microsoft.com/office/officeart/2005/8/layout/cycle6"/>
    <dgm:cxn modelId="{9DFC21C0-8D33-489A-8E68-2C8486DC4C80}" type="presOf" srcId="{7FCEC2DE-4DA2-478F-ACA3-11E378439FF5}" destId="{AC52033C-B8C9-4A84-B400-8B6922AE2963}" srcOrd="0" destOrd="0" presId="urn:microsoft.com/office/officeart/2005/8/layout/cycle6"/>
    <dgm:cxn modelId="{039AC1CA-6B0D-4945-996E-10C47922429F}" srcId="{7FCEC2DE-4DA2-478F-ACA3-11E378439FF5}" destId="{861F8038-D613-4055-848E-C3C388B5451C}" srcOrd="2" destOrd="0" parTransId="{C105CC1C-3572-4566-9DA4-DAC1B6B70C40}" sibTransId="{EA576AE7-8DAE-4C70-92CE-6BFF115D81B1}"/>
    <dgm:cxn modelId="{DCA5F5F5-8255-4A5D-B132-87F2DA3D6410}" srcId="{7FCEC2DE-4DA2-478F-ACA3-11E378439FF5}" destId="{088D8F74-46A4-407E-B4D2-06ED13724C39}" srcOrd="3" destOrd="0" parTransId="{B015219C-B049-41C5-B610-914F863CB98F}" sibTransId="{F6C9CD4B-EAED-421C-9ADB-D1FCCEA77742}"/>
    <dgm:cxn modelId="{20A0D4F9-8834-4EA2-AB55-1E7B090DC0DF}" type="presOf" srcId="{086C728C-9D96-4070-ABD1-7C0E088E97DF}" destId="{C678FFAA-0DA1-413C-9371-9F9659C17C76}" srcOrd="0" destOrd="0" presId="urn:microsoft.com/office/officeart/2005/8/layout/cycle6"/>
    <dgm:cxn modelId="{EFE33765-719F-448D-99B6-FC8546E84F23}" type="presParOf" srcId="{AC52033C-B8C9-4A84-B400-8B6922AE2963}" destId="{82DAA8EE-5F01-4AB5-B948-E2E12A56FFD8}" srcOrd="0" destOrd="0" presId="urn:microsoft.com/office/officeart/2005/8/layout/cycle6"/>
    <dgm:cxn modelId="{0FD8DE76-23D8-4281-BA78-4B10BE37A18D}" type="presParOf" srcId="{AC52033C-B8C9-4A84-B400-8B6922AE2963}" destId="{4C386B71-D5D9-4F04-B1AD-35631E59034E}" srcOrd="1" destOrd="0" presId="urn:microsoft.com/office/officeart/2005/8/layout/cycle6"/>
    <dgm:cxn modelId="{893CEF10-B78E-4D3C-816A-4B243094FD48}" type="presParOf" srcId="{AC52033C-B8C9-4A84-B400-8B6922AE2963}" destId="{C678FFAA-0DA1-413C-9371-9F9659C17C76}" srcOrd="2" destOrd="0" presId="urn:microsoft.com/office/officeart/2005/8/layout/cycle6"/>
    <dgm:cxn modelId="{5168B560-07DB-4F5C-B2A9-FBBF819C9819}" type="presParOf" srcId="{AC52033C-B8C9-4A84-B400-8B6922AE2963}" destId="{AF3312E1-55ED-474E-AA32-6700C1D51987}" srcOrd="3" destOrd="0" presId="urn:microsoft.com/office/officeart/2005/8/layout/cycle6"/>
    <dgm:cxn modelId="{1D57F5B9-D5EA-41A8-BEB5-5705D0E62444}" type="presParOf" srcId="{AC52033C-B8C9-4A84-B400-8B6922AE2963}" destId="{B543C8BC-CB07-4251-BF1E-66039E3EECE8}" srcOrd="4" destOrd="0" presId="urn:microsoft.com/office/officeart/2005/8/layout/cycle6"/>
    <dgm:cxn modelId="{EEBC4188-B96A-4205-ADAD-1DD7BFE07873}" type="presParOf" srcId="{AC52033C-B8C9-4A84-B400-8B6922AE2963}" destId="{82F6BF68-DE9B-482D-AEB3-EF9455170BC4}" srcOrd="5" destOrd="0" presId="urn:microsoft.com/office/officeart/2005/8/layout/cycle6"/>
    <dgm:cxn modelId="{67400835-BDCD-425D-AC21-A4AEC57DF9CC}" type="presParOf" srcId="{AC52033C-B8C9-4A84-B400-8B6922AE2963}" destId="{9BEB6A96-A266-4294-A8C4-380AC3AD7ECD}" srcOrd="6" destOrd="0" presId="urn:microsoft.com/office/officeart/2005/8/layout/cycle6"/>
    <dgm:cxn modelId="{035640F7-4F77-4CAC-BA12-4B08104EBFD9}" type="presParOf" srcId="{AC52033C-B8C9-4A84-B400-8B6922AE2963}" destId="{0A4D72EA-5925-4807-8323-FDDBB38030B7}" srcOrd="7" destOrd="0" presId="urn:microsoft.com/office/officeart/2005/8/layout/cycle6"/>
    <dgm:cxn modelId="{25B7ADFD-FF91-402F-8D45-0B8F3D1FD500}" type="presParOf" srcId="{AC52033C-B8C9-4A84-B400-8B6922AE2963}" destId="{0B247FBE-A296-463D-AD5D-B4C87C1DCFEE}" srcOrd="8" destOrd="0" presId="urn:microsoft.com/office/officeart/2005/8/layout/cycle6"/>
    <dgm:cxn modelId="{56DC3E84-60A8-4B47-A925-681D967F89CC}" type="presParOf" srcId="{AC52033C-B8C9-4A84-B400-8B6922AE2963}" destId="{00309D81-D1CB-413E-83E0-4B3E526D17A9}" srcOrd="9" destOrd="0" presId="urn:microsoft.com/office/officeart/2005/8/layout/cycle6"/>
    <dgm:cxn modelId="{8675FC6F-C10A-4736-A430-DA69D7EF01C9}" type="presParOf" srcId="{AC52033C-B8C9-4A84-B400-8B6922AE2963}" destId="{73363479-4260-48E1-8EAE-B95717818CAC}" srcOrd="10" destOrd="0" presId="urn:microsoft.com/office/officeart/2005/8/layout/cycle6"/>
    <dgm:cxn modelId="{F9D54379-6E9F-4258-A961-1F772FF2F16C}" type="presParOf" srcId="{AC52033C-B8C9-4A84-B400-8B6922AE2963}" destId="{F156B40B-EE83-42D3-BEE7-7A204FFA81A1}"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AA8EE-5F01-4AB5-B948-E2E12A56FFD8}">
      <dsp:nvSpPr>
        <dsp:cNvPr id="0" name=""/>
        <dsp:cNvSpPr/>
      </dsp:nvSpPr>
      <dsp:spPr>
        <a:xfrm>
          <a:off x="3552807" y="2441"/>
          <a:ext cx="1983890" cy="128952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Pääsy-vaatimukset</a:t>
          </a:r>
        </a:p>
      </dsp:txBody>
      <dsp:txXfrm>
        <a:off x="3615757" y="65391"/>
        <a:ext cx="1857990" cy="1163629"/>
      </dsp:txXfrm>
    </dsp:sp>
    <dsp:sp modelId="{C678FFAA-0DA1-413C-9371-9F9659C17C76}">
      <dsp:nvSpPr>
        <dsp:cNvPr id="0" name=""/>
        <dsp:cNvSpPr/>
      </dsp:nvSpPr>
      <dsp:spPr>
        <a:xfrm>
          <a:off x="2413085" y="647205"/>
          <a:ext cx="4263333" cy="4263333"/>
        </a:xfrm>
        <a:custGeom>
          <a:avLst/>
          <a:gdLst/>
          <a:ahLst/>
          <a:cxnLst/>
          <a:rect l="0" t="0" r="0" b="0"/>
          <a:pathLst>
            <a:path>
              <a:moveTo>
                <a:pt x="3137921" y="252450"/>
              </a:moveTo>
              <a:arcTo wR="2131666" hR="2131666" stAng="17890050" swAng="2627467"/>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3312E1-55ED-474E-AA32-6700C1D51987}">
      <dsp:nvSpPr>
        <dsp:cNvPr id="0" name=""/>
        <dsp:cNvSpPr/>
      </dsp:nvSpPr>
      <dsp:spPr>
        <a:xfrm>
          <a:off x="5684473" y="2134107"/>
          <a:ext cx="1983890" cy="1289529"/>
        </a:xfrm>
        <a:prstGeom prst="roundRect">
          <a:avLst/>
        </a:prstGeom>
        <a:solidFill>
          <a:schemeClr val="accent5">
            <a:hueOff val="-7107707"/>
            <a:satOff val="4040"/>
            <a:lumOff val="-3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Haku</a:t>
          </a:r>
          <a:endParaRPr lang="fi-FI" sz="1700" kern="1200" dirty="0"/>
        </a:p>
      </dsp:txBody>
      <dsp:txXfrm>
        <a:off x="5747423" y="2197057"/>
        <a:ext cx="1857990" cy="1163629"/>
      </dsp:txXfrm>
    </dsp:sp>
    <dsp:sp modelId="{82F6BF68-DE9B-482D-AEB3-EF9455170BC4}">
      <dsp:nvSpPr>
        <dsp:cNvPr id="0" name=""/>
        <dsp:cNvSpPr/>
      </dsp:nvSpPr>
      <dsp:spPr>
        <a:xfrm>
          <a:off x="2413085" y="647205"/>
          <a:ext cx="4263333" cy="4263333"/>
        </a:xfrm>
        <a:custGeom>
          <a:avLst/>
          <a:gdLst/>
          <a:ahLst/>
          <a:cxnLst/>
          <a:rect l="0" t="0" r="0" b="0"/>
          <a:pathLst>
            <a:path>
              <a:moveTo>
                <a:pt x="4158525" y="2791852"/>
              </a:moveTo>
              <a:arcTo wR="2131666" hR="2131666" stAng="1082484" swAng="2627467"/>
            </a:path>
          </a:pathLst>
        </a:custGeom>
        <a:noFill/>
        <a:ln w="12700" cap="flat" cmpd="sng" algn="ctr">
          <a:solidFill>
            <a:schemeClr val="accent5">
              <a:hueOff val="-7107707"/>
              <a:satOff val="4040"/>
              <a:lumOff val="-3333"/>
              <a:alphaOff val="0"/>
            </a:schemeClr>
          </a:solidFill>
          <a:prstDash val="solid"/>
        </a:ln>
        <a:effectLst/>
      </dsp:spPr>
      <dsp:style>
        <a:lnRef idx="1">
          <a:scrgbClr r="0" g="0" b="0"/>
        </a:lnRef>
        <a:fillRef idx="0">
          <a:scrgbClr r="0" g="0" b="0"/>
        </a:fillRef>
        <a:effectRef idx="0">
          <a:scrgbClr r="0" g="0" b="0"/>
        </a:effectRef>
        <a:fontRef idx="minor"/>
      </dsp:style>
    </dsp:sp>
    <dsp:sp modelId="{9BEB6A96-A266-4294-A8C4-380AC3AD7ECD}">
      <dsp:nvSpPr>
        <dsp:cNvPr id="0" name=""/>
        <dsp:cNvSpPr/>
      </dsp:nvSpPr>
      <dsp:spPr>
        <a:xfrm>
          <a:off x="3552807" y="4265774"/>
          <a:ext cx="1983890" cy="1289529"/>
        </a:xfrm>
        <a:prstGeom prst="roundRect">
          <a:avLst/>
        </a:prstGeom>
        <a:solidFill>
          <a:schemeClr val="accent5">
            <a:hueOff val="-14215414"/>
            <a:satOff val="8079"/>
            <a:lumOff val="-6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Lukuvuosi-maksut</a:t>
          </a:r>
        </a:p>
      </dsp:txBody>
      <dsp:txXfrm>
        <a:off x="3615757" y="4328724"/>
        <a:ext cx="1857990" cy="1163629"/>
      </dsp:txXfrm>
    </dsp:sp>
    <dsp:sp modelId="{0B247FBE-A296-463D-AD5D-B4C87C1DCFEE}">
      <dsp:nvSpPr>
        <dsp:cNvPr id="0" name=""/>
        <dsp:cNvSpPr/>
      </dsp:nvSpPr>
      <dsp:spPr>
        <a:xfrm>
          <a:off x="2413085" y="647205"/>
          <a:ext cx="4263333" cy="4263333"/>
        </a:xfrm>
        <a:custGeom>
          <a:avLst/>
          <a:gdLst/>
          <a:ahLst/>
          <a:cxnLst/>
          <a:rect l="0" t="0" r="0" b="0"/>
          <a:pathLst>
            <a:path>
              <a:moveTo>
                <a:pt x="1125411" y="4010883"/>
              </a:moveTo>
              <a:arcTo wR="2131666" hR="2131666" stAng="7090050" swAng="2627467"/>
            </a:path>
          </a:pathLst>
        </a:custGeom>
        <a:noFill/>
        <a:ln w="12700" cap="flat" cmpd="sng" algn="ctr">
          <a:solidFill>
            <a:schemeClr val="accent5">
              <a:hueOff val="-14215414"/>
              <a:satOff val="8079"/>
              <a:lumOff val="-6667"/>
              <a:alphaOff val="0"/>
            </a:schemeClr>
          </a:solidFill>
          <a:prstDash val="solid"/>
        </a:ln>
        <a:effectLst/>
      </dsp:spPr>
      <dsp:style>
        <a:lnRef idx="1">
          <a:scrgbClr r="0" g="0" b="0"/>
        </a:lnRef>
        <a:fillRef idx="0">
          <a:scrgbClr r="0" g="0" b="0"/>
        </a:fillRef>
        <a:effectRef idx="0">
          <a:scrgbClr r="0" g="0" b="0"/>
        </a:effectRef>
        <a:fontRef idx="minor"/>
      </dsp:style>
    </dsp:sp>
    <dsp:sp modelId="{00309D81-D1CB-413E-83E0-4B3E526D17A9}">
      <dsp:nvSpPr>
        <dsp:cNvPr id="0" name=""/>
        <dsp:cNvSpPr/>
      </dsp:nvSpPr>
      <dsp:spPr>
        <a:xfrm>
          <a:off x="1421140" y="2134107"/>
          <a:ext cx="1983890" cy="1289529"/>
        </a:xfrm>
        <a:prstGeom prst="roundRect">
          <a:avLst/>
        </a:prstGeom>
        <a:solidFill>
          <a:schemeClr val="accent5">
            <a:hueOff val="-21323121"/>
            <a:satOff val="12119"/>
            <a:lumOff val="-1000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Käytännön asiat</a:t>
          </a:r>
        </a:p>
      </dsp:txBody>
      <dsp:txXfrm>
        <a:off x="1484090" y="2197057"/>
        <a:ext cx="1857990" cy="1163629"/>
      </dsp:txXfrm>
    </dsp:sp>
    <dsp:sp modelId="{F156B40B-EE83-42D3-BEE7-7A204FFA81A1}">
      <dsp:nvSpPr>
        <dsp:cNvPr id="0" name=""/>
        <dsp:cNvSpPr/>
      </dsp:nvSpPr>
      <dsp:spPr>
        <a:xfrm>
          <a:off x="2413085" y="647205"/>
          <a:ext cx="4263333" cy="4263333"/>
        </a:xfrm>
        <a:custGeom>
          <a:avLst/>
          <a:gdLst/>
          <a:ahLst/>
          <a:cxnLst/>
          <a:rect l="0" t="0" r="0" b="0"/>
          <a:pathLst>
            <a:path>
              <a:moveTo>
                <a:pt x="104807" y="1471480"/>
              </a:moveTo>
              <a:arcTo wR="2131666" hR="2131666" stAng="11882484" swAng="2627467"/>
            </a:path>
          </a:pathLst>
        </a:custGeom>
        <a:noFill/>
        <a:ln w="12700" cap="flat" cmpd="sng" algn="ctr">
          <a:solidFill>
            <a:schemeClr val="accent5">
              <a:hueOff val="-21323121"/>
              <a:satOff val="12119"/>
              <a:lumOff val="-1000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AA8EE-5F01-4AB5-B948-E2E12A56FFD8}">
      <dsp:nvSpPr>
        <dsp:cNvPr id="0" name=""/>
        <dsp:cNvSpPr/>
      </dsp:nvSpPr>
      <dsp:spPr>
        <a:xfrm>
          <a:off x="4104543" y="9241"/>
          <a:ext cx="2035612" cy="1323148"/>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Pääsy-vaatimukset</a:t>
          </a:r>
        </a:p>
      </dsp:txBody>
      <dsp:txXfrm>
        <a:off x="4169134" y="73832"/>
        <a:ext cx="1906430" cy="1193966"/>
      </dsp:txXfrm>
    </dsp:sp>
    <dsp:sp modelId="{C678FFAA-0DA1-413C-9371-9F9659C17C76}">
      <dsp:nvSpPr>
        <dsp:cNvPr id="0" name=""/>
        <dsp:cNvSpPr/>
      </dsp:nvSpPr>
      <dsp:spPr>
        <a:xfrm>
          <a:off x="2729925" y="660351"/>
          <a:ext cx="4371221" cy="4371221"/>
        </a:xfrm>
        <a:custGeom>
          <a:avLst/>
          <a:gdLst/>
          <a:ahLst/>
          <a:cxnLst/>
          <a:rect l="0" t="0" r="0" b="0"/>
          <a:pathLst>
            <a:path>
              <a:moveTo>
                <a:pt x="3422099" y="383392"/>
              </a:moveTo>
              <a:arcTo wR="2185610" hR="2185610" stAng="18267224" swAng="2256449"/>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3312E1-55ED-474E-AA32-6700C1D51987}">
      <dsp:nvSpPr>
        <dsp:cNvPr id="0" name=""/>
        <dsp:cNvSpPr/>
      </dsp:nvSpPr>
      <dsp:spPr>
        <a:xfrm>
          <a:off x="6084000" y="2186469"/>
          <a:ext cx="2035612" cy="1323148"/>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Hakemuksen liitteet</a:t>
          </a:r>
          <a:endParaRPr lang="fi-FI" sz="1700" kern="1200" dirty="0"/>
        </a:p>
      </dsp:txBody>
      <dsp:txXfrm>
        <a:off x="6148591" y="2251060"/>
        <a:ext cx="1906430" cy="1193966"/>
      </dsp:txXfrm>
    </dsp:sp>
    <dsp:sp modelId="{82F6BF68-DE9B-482D-AEB3-EF9455170BC4}">
      <dsp:nvSpPr>
        <dsp:cNvPr id="0" name=""/>
        <dsp:cNvSpPr/>
      </dsp:nvSpPr>
      <dsp:spPr>
        <a:xfrm>
          <a:off x="2730585" y="662432"/>
          <a:ext cx="4371221" cy="4371221"/>
        </a:xfrm>
        <a:custGeom>
          <a:avLst/>
          <a:gdLst/>
          <a:ahLst/>
          <a:cxnLst/>
          <a:rect l="0" t="0" r="0" b="0"/>
          <a:pathLst>
            <a:path>
              <a:moveTo>
                <a:pt x="4263605" y="2862982"/>
              </a:moveTo>
              <a:arcTo wR="2185610" hR="2185610" stAng="1083277" swAng="2625345"/>
            </a:path>
          </a:pathLst>
        </a:custGeom>
        <a:noFill/>
        <a:ln w="12700" cap="flat" cmpd="sng" algn="ctr">
          <a:solidFill>
            <a:schemeClr val="accent5">
              <a:hueOff val="-7107707"/>
              <a:satOff val="4040"/>
              <a:lumOff val="-3333"/>
              <a:alphaOff val="0"/>
            </a:schemeClr>
          </a:solidFill>
          <a:prstDash val="solid"/>
        </a:ln>
        <a:effectLst/>
      </dsp:spPr>
      <dsp:style>
        <a:lnRef idx="1">
          <a:scrgbClr r="0" g="0" b="0"/>
        </a:lnRef>
        <a:fillRef idx="0">
          <a:scrgbClr r="0" g="0" b="0"/>
        </a:fillRef>
        <a:effectRef idx="0">
          <a:scrgbClr r="0" g="0" b="0"/>
        </a:effectRef>
        <a:fontRef idx="minor"/>
      </dsp:style>
    </dsp:sp>
    <dsp:sp modelId="{9BEB6A96-A266-4294-A8C4-380AC3AD7ECD}">
      <dsp:nvSpPr>
        <dsp:cNvPr id="0" name=""/>
        <dsp:cNvSpPr/>
      </dsp:nvSpPr>
      <dsp:spPr>
        <a:xfrm>
          <a:off x="3898389" y="4372080"/>
          <a:ext cx="2035612" cy="1323148"/>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Haku</a:t>
          </a:r>
        </a:p>
      </dsp:txBody>
      <dsp:txXfrm>
        <a:off x="3962980" y="4436671"/>
        <a:ext cx="1906430" cy="1193966"/>
      </dsp:txXfrm>
    </dsp:sp>
    <dsp:sp modelId="{0B247FBE-A296-463D-AD5D-B4C87C1DCFEE}">
      <dsp:nvSpPr>
        <dsp:cNvPr id="0" name=""/>
        <dsp:cNvSpPr/>
      </dsp:nvSpPr>
      <dsp:spPr>
        <a:xfrm>
          <a:off x="2730585" y="662432"/>
          <a:ext cx="4371221" cy="4371221"/>
        </a:xfrm>
        <a:custGeom>
          <a:avLst/>
          <a:gdLst/>
          <a:ahLst/>
          <a:cxnLst/>
          <a:rect l="0" t="0" r="0" b="0"/>
          <a:pathLst>
            <a:path>
              <a:moveTo>
                <a:pt x="1153147" y="4111983"/>
              </a:moveTo>
              <a:arcTo wR="2185610" hR="2185610" stAng="7091378" swAng="2625345"/>
            </a:path>
          </a:pathLst>
        </a:custGeom>
        <a:noFill/>
        <a:ln w="12700" cap="flat" cmpd="sng" algn="ctr">
          <a:solidFill>
            <a:schemeClr val="accent5">
              <a:hueOff val="-14215414"/>
              <a:satOff val="8079"/>
              <a:lumOff val="-6667"/>
              <a:alphaOff val="0"/>
            </a:schemeClr>
          </a:solidFill>
          <a:prstDash val="solid"/>
        </a:ln>
        <a:effectLst/>
      </dsp:spPr>
      <dsp:style>
        <a:lnRef idx="1">
          <a:scrgbClr r="0" g="0" b="0"/>
        </a:lnRef>
        <a:fillRef idx="0">
          <a:scrgbClr r="0" g="0" b="0"/>
        </a:fillRef>
        <a:effectRef idx="0">
          <a:scrgbClr r="0" g="0" b="0"/>
        </a:effectRef>
        <a:fontRef idx="minor"/>
      </dsp:style>
    </dsp:sp>
    <dsp:sp modelId="{00309D81-D1CB-413E-83E0-4B3E526D17A9}">
      <dsp:nvSpPr>
        <dsp:cNvPr id="0" name=""/>
        <dsp:cNvSpPr/>
      </dsp:nvSpPr>
      <dsp:spPr>
        <a:xfrm>
          <a:off x="1712779" y="2186469"/>
          <a:ext cx="2035612" cy="1323148"/>
        </a:xfrm>
        <a:prstGeom prst="round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i-FI" sz="2400" kern="1200" dirty="0"/>
            <a:t>Lukuvuosi-maksut</a:t>
          </a:r>
        </a:p>
      </dsp:txBody>
      <dsp:txXfrm>
        <a:off x="1777370" y="2251060"/>
        <a:ext cx="1906430" cy="1193966"/>
      </dsp:txXfrm>
    </dsp:sp>
    <dsp:sp modelId="{F156B40B-EE83-42D3-BEE7-7A204FFA81A1}">
      <dsp:nvSpPr>
        <dsp:cNvPr id="0" name=""/>
        <dsp:cNvSpPr/>
      </dsp:nvSpPr>
      <dsp:spPr>
        <a:xfrm>
          <a:off x="2731115" y="660761"/>
          <a:ext cx="4371221" cy="4371221"/>
        </a:xfrm>
        <a:custGeom>
          <a:avLst/>
          <a:gdLst/>
          <a:ahLst/>
          <a:cxnLst/>
          <a:rect l="0" t="0" r="0" b="0"/>
          <a:pathLst>
            <a:path>
              <a:moveTo>
                <a:pt x="107720" y="1507919"/>
              </a:moveTo>
              <a:arcTo wR="2185610" hR="2185610" stAng="11883805" swAng="2977930"/>
            </a:path>
          </a:pathLst>
        </a:custGeom>
        <a:noFill/>
        <a:ln w="12700" cap="flat" cmpd="sng" algn="ctr">
          <a:solidFill>
            <a:schemeClr val="accent5">
              <a:hueOff val="-21323121"/>
              <a:satOff val="12119"/>
              <a:lumOff val="-1000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1147873-B102-4514-94B5-8ED60A2BCB51}" type="datetimeFigureOut">
              <a:rPr lang="fi-FI" smtClean="0"/>
              <a:t>13.4.2023</a:t>
            </a:fld>
            <a:endParaRPr lang="fi-FI"/>
          </a:p>
        </p:txBody>
      </p:sp>
      <p:sp>
        <p:nvSpPr>
          <p:cNvPr id="4" name="Alatunnisteen paikkamerkki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6B5F506-64A6-4FE0-831B-F6F4FBCF80DC}" type="slidenum">
              <a:rPr lang="fi-FI" smtClean="0"/>
              <a:t>‹#›</a:t>
            </a:fld>
            <a:endParaRPr lang="fi-FI"/>
          </a:p>
        </p:txBody>
      </p:sp>
    </p:spTree>
    <p:extLst>
      <p:ext uri="{BB962C8B-B14F-4D97-AF65-F5344CB8AC3E}">
        <p14:creationId xmlns:p14="http://schemas.microsoft.com/office/powerpoint/2010/main" val="583869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6D1287AB-2206-4F77-A423-85FD97404A4D}" type="datetimeFigureOut">
              <a:rPr lang="en-GB" smtClean="0"/>
              <a:t>13/04/2023</a:t>
            </a:fld>
            <a:endParaRPr lang="en-GB"/>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9C4A3D8-BBC7-401E-A6FA-176965828335}" type="slidenum">
              <a:rPr lang="en-GB" smtClean="0"/>
              <a:t>‹#›</a:t>
            </a:fld>
            <a:endParaRPr lang="en-GB"/>
          </a:p>
        </p:txBody>
      </p:sp>
    </p:spTree>
    <p:extLst>
      <p:ext uri="{BB962C8B-B14F-4D97-AF65-F5344CB8AC3E}">
        <p14:creationId xmlns:p14="http://schemas.microsoft.com/office/powerpoint/2010/main" val="2301641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ulbright.fi/"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finland.campusfrance.org/" TargetMode="External"/><Relationship Id="rId4" Type="http://schemas.openxmlformats.org/officeDocument/2006/relationships/hyperlink" Target="http://www.viro-instituutti.fi/"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9C4A3D8-BBC7-401E-A6FA-176965828335}" type="slidenum">
              <a:rPr lang="en-GB" smtClean="0"/>
              <a:t>1</a:t>
            </a:fld>
            <a:endParaRPr lang="en-GB"/>
          </a:p>
        </p:txBody>
      </p:sp>
    </p:spTree>
    <p:extLst>
      <p:ext uri="{BB962C8B-B14F-4D97-AF65-F5344CB8AC3E}">
        <p14:creationId xmlns:p14="http://schemas.microsoft.com/office/powerpoint/2010/main" val="246191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9C4A3D8-BBC7-401E-A6FA-176965828335}" type="slidenum">
              <a:rPr lang="en-GB" smtClean="0"/>
              <a:t>11</a:t>
            </a:fld>
            <a:endParaRPr lang="en-GB"/>
          </a:p>
        </p:txBody>
      </p:sp>
    </p:spTree>
    <p:extLst>
      <p:ext uri="{BB962C8B-B14F-4D97-AF65-F5344CB8AC3E}">
        <p14:creationId xmlns:p14="http://schemas.microsoft.com/office/powerpoint/2010/main" val="272359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Ripeätahtinen harjoitus, mutta aikaa voi varata 5-10 minuuttia, siinä ajassa ryhmä yleensä saa listan valmiiksi. Kun listat ovat valmiit, kukin ryhmä vuorollaan kertoo listansa. Kun ryhmät kertovat, kirjaa samalla yhteistä koko ryhmän listaa taululle/</a:t>
            </a:r>
            <a:r>
              <a:rPr lang="fi-FI" sz="1200" kern="1200" dirty="0" err="1">
                <a:solidFill>
                  <a:schemeClr val="tx1"/>
                </a:solidFill>
                <a:effectLst/>
                <a:latin typeface="+mn-lt"/>
                <a:ea typeface="+mn-ea"/>
                <a:cs typeface="+mn-cs"/>
              </a:rPr>
              <a:t>fläpille</a:t>
            </a:r>
            <a:r>
              <a:rPr lang="fi-FI" sz="1200" kern="1200" dirty="0">
                <a:solidFill>
                  <a:schemeClr val="tx1"/>
                </a:solidFill>
                <a:effectLst/>
                <a:latin typeface="+mn-lt"/>
                <a:ea typeface="+mn-ea"/>
                <a:cs typeface="+mn-cs"/>
              </a:rPr>
              <a:t>/näytölle. Kun yhteinen lista valmis (lukuisia maita molemmilla puolilla), kysy muutama kysymys miksi jonkin maa on tietyllä puolella (usein kiinnostavia keskusteltavia arabimaat, Venäjä, Kiina – mistä mielikuvat ja ajatukset ovat syntyneet, miksi kyllä, miksi ei). </a:t>
            </a:r>
          </a:p>
          <a:p>
            <a:endParaRPr lang="fi-FI" dirty="0"/>
          </a:p>
          <a:p>
            <a:r>
              <a:rPr lang="fi-FI" dirty="0"/>
              <a:t>Tämän harjoituksen jälkeen näytä seuraava dia, jossa näkyy kuva suomalaisten suosituimmista opiskelumaista. Miltä se näyttää verrattuna ryhmän listaamiin TOP 5 kyllä lähtisimme –maihin? </a:t>
            </a:r>
          </a:p>
        </p:txBody>
      </p:sp>
      <p:sp>
        <p:nvSpPr>
          <p:cNvPr id="4" name="Dian numeron paikkamerkki 3"/>
          <p:cNvSpPr>
            <a:spLocks noGrp="1"/>
          </p:cNvSpPr>
          <p:nvPr>
            <p:ph type="sldNum" sz="quarter" idx="10"/>
          </p:nvPr>
        </p:nvSpPr>
        <p:spPr/>
        <p:txBody>
          <a:bodyPr/>
          <a:lstStyle/>
          <a:p>
            <a:fld id="{69C4A3D8-BBC7-401E-A6FA-176965828335}" type="slidenum">
              <a:rPr lang="en-GB" smtClean="0"/>
              <a:t>12</a:t>
            </a:fld>
            <a:endParaRPr lang="en-GB"/>
          </a:p>
        </p:txBody>
      </p:sp>
    </p:spTree>
    <p:extLst>
      <p:ext uri="{BB962C8B-B14F-4D97-AF65-F5344CB8AC3E}">
        <p14:creationId xmlns:p14="http://schemas.microsoft.com/office/powerpoint/2010/main" val="425283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Ulkomaille opiskelemaan haluavan nuoren tulee itse selvittää pääsyvaatimukset ja hakuun liittyvät asiat. Valmistelu- ja hakuprosessiin kannattaa varata vähintään vuosi (hakuajat vaihtelevat niin paljon). Selvittely- ja valmistelutyö ovat erittäin tärkeä osa valmistautumista opiskeluun ulkomailla. Nuori on valmiimpi aloittamaan korkeakouluopinnot toisessa maassa kun hän on itse ollut vetovastuussa selvittely- ja hakuvaiheessa. Luotettava tietolähde on www.maailmalle.net. Maailmalle.net tiimiltä voi kysyä lisätietoja (maailmalle.net/kysy tai Facebook Maailmallenet). </a:t>
            </a:r>
          </a:p>
          <a:p>
            <a:pPr lvl="0"/>
            <a:endParaRPr lang="fi-FI" sz="1200" kern="1200" dirty="0">
              <a:solidFill>
                <a:schemeClr val="tx1"/>
              </a:solidFill>
              <a:effectLst/>
              <a:latin typeface="+mn-lt"/>
              <a:ea typeface="+mn-ea"/>
              <a:cs typeface="+mn-cs"/>
            </a:endParaRPr>
          </a:p>
          <a:p>
            <a:pPr lvl="0"/>
            <a:r>
              <a:rPr lang="fi-FI" sz="1200" b="1" kern="1200" dirty="0">
                <a:solidFill>
                  <a:schemeClr val="tx1"/>
                </a:solidFill>
                <a:effectLst/>
                <a:latin typeface="+mn-lt"/>
                <a:ea typeface="+mn-ea"/>
                <a:cs typeface="+mn-cs"/>
              </a:rPr>
              <a:t>Ensisijaiset neuvojat löytyvät kuitenkin ulkomaisten korkeakoulujen hakijapalveluista. </a:t>
            </a:r>
          </a:p>
          <a:p>
            <a:pPr lvl="0"/>
            <a:endParaRPr lang="fi-FI" sz="1200" kern="1200" dirty="0">
              <a:solidFill>
                <a:schemeClr val="tx1"/>
              </a:solidFill>
              <a:effectLst/>
              <a:latin typeface="+mn-lt"/>
              <a:ea typeface="+mn-ea"/>
              <a:cs typeface="+mn-cs"/>
            </a:endParaRPr>
          </a:p>
          <a:p>
            <a:pPr lvl="0"/>
            <a:r>
              <a:rPr lang="fi-FI" sz="1200" b="1" kern="1200" dirty="0">
                <a:solidFill>
                  <a:schemeClr val="tx1"/>
                </a:solidFill>
                <a:effectLst/>
                <a:latin typeface="+mn-lt"/>
                <a:ea typeface="+mn-ea"/>
                <a:cs typeface="+mn-cs"/>
              </a:rPr>
              <a:t>Opinto-ohjaajan rooli </a:t>
            </a:r>
            <a:r>
              <a:rPr lang="fi-FI" sz="1200" kern="1200" dirty="0">
                <a:solidFill>
                  <a:schemeClr val="tx1"/>
                </a:solidFill>
                <a:effectLst/>
                <a:latin typeface="+mn-lt"/>
                <a:ea typeface="+mn-ea"/>
                <a:cs typeface="+mn-cs"/>
              </a:rPr>
              <a:t>on </a:t>
            </a:r>
          </a:p>
          <a:p>
            <a:pPr marL="171450" lvl="0" indent="-171450">
              <a:buFontTx/>
              <a:buChar char="-"/>
            </a:pPr>
            <a:r>
              <a:rPr lang="fi-FI" sz="1200" kern="1200" dirty="0">
                <a:solidFill>
                  <a:schemeClr val="tx1"/>
                </a:solidFill>
                <a:effectLst/>
                <a:latin typeface="+mn-lt"/>
                <a:ea typeface="+mn-ea"/>
                <a:cs typeface="+mn-cs"/>
              </a:rPr>
              <a:t>inspiraation antaminen</a:t>
            </a:r>
          </a:p>
          <a:p>
            <a:pPr marL="171450" lvl="0" indent="-171450">
              <a:buFontTx/>
              <a:buChar char="-"/>
            </a:pPr>
            <a:r>
              <a:rPr lang="fi-FI" sz="1200" kern="1200" dirty="0">
                <a:solidFill>
                  <a:schemeClr val="tx1"/>
                </a:solidFill>
                <a:effectLst/>
                <a:latin typeface="+mn-lt"/>
                <a:ea typeface="+mn-ea"/>
                <a:cs typeface="+mn-cs"/>
              </a:rPr>
              <a:t>vaihtoehtojen esittely</a:t>
            </a:r>
          </a:p>
          <a:p>
            <a:pPr marL="171450" lvl="0" indent="-171450">
              <a:buFontTx/>
              <a:buChar char="-"/>
            </a:pPr>
            <a:r>
              <a:rPr lang="fi-FI" sz="1200" kern="1200" dirty="0">
                <a:solidFill>
                  <a:schemeClr val="tx1"/>
                </a:solidFill>
                <a:effectLst/>
                <a:latin typeface="+mn-lt"/>
                <a:ea typeface="+mn-ea"/>
                <a:cs typeface="+mn-cs"/>
              </a:rPr>
              <a:t>tukena vaihtoehtojen karsinnassa: neuvonta ja tietolähteiden tarkentaminen</a:t>
            </a:r>
          </a:p>
          <a:p>
            <a:pPr marL="171450" lvl="0" indent="-171450">
              <a:buFontTx/>
              <a:buChar char="-"/>
            </a:pPr>
            <a:r>
              <a:rPr lang="fi-FI" sz="1200" kern="1200" dirty="0">
                <a:solidFill>
                  <a:schemeClr val="tx1"/>
                </a:solidFill>
                <a:effectLst/>
                <a:latin typeface="+mn-lt"/>
                <a:ea typeface="+mn-ea"/>
                <a:cs typeface="+mn-cs"/>
              </a:rPr>
              <a:t>päätöksenteko: päätöksenteossa tukeminen esim. vaihtoehtoja vertailemalla</a:t>
            </a:r>
          </a:p>
          <a:p>
            <a:pPr marL="171450" lvl="0" indent="-171450">
              <a:buFontTx/>
              <a:buChar char="-"/>
            </a:pPr>
            <a:r>
              <a:rPr lang="fi-FI" sz="1200" kern="1200" dirty="0">
                <a:solidFill>
                  <a:schemeClr val="tx1"/>
                </a:solidFill>
                <a:effectLst/>
                <a:latin typeface="+mn-lt"/>
                <a:ea typeface="+mn-ea"/>
                <a:cs typeface="+mn-cs"/>
              </a:rPr>
              <a:t>suosituksissa auttaminen</a:t>
            </a:r>
          </a:p>
          <a:p>
            <a:pPr lvl="0"/>
            <a:endParaRPr lang="fi-FI" sz="1200" kern="1200" dirty="0">
              <a:solidFill>
                <a:schemeClr val="tx1"/>
              </a:solidFill>
              <a:effectLst/>
              <a:latin typeface="+mn-lt"/>
              <a:ea typeface="+mn-ea"/>
              <a:cs typeface="+mn-cs"/>
            </a:endParaRPr>
          </a:p>
          <a:p>
            <a:pPr lvl="0"/>
            <a:endParaRPr lang="fi-FI" sz="1200" kern="1200" dirty="0">
              <a:solidFill>
                <a:schemeClr val="tx1"/>
              </a:solidFill>
              <a:effectLst/>
              <a:latin typeface="+mn-lt"/>
              <a:ea typeface="+mn-ea"/>
              <a:cs typeface="+mn-cs"/>
            </a:endParaRPr>
          </a:p>
          <a:p>
            <a:pPr lvl="0"/>
            <a:r>
              <a:rPr lang="fi-FI" sz="1200" b="1" kern="1200" dirty="0">
                <a:solidFill>
                  <a:schemeClr val="tx1"/>
                </a:solidFill>
                <a:effectLst/>
                <a:latin typeface="+mn-lt"/>
                <a:ea typeface="+mn-ea"/>
                <a:cs typeface="+mn-cs"/>
              </a:rPr>
              <a:t>Lisätietoja</a:t>
            </a:r>
            <a:r>
              <a:rPr lang="fi-FI" sz="1200" kern="1200" dirty="0">
                <a:solidFill>
                  <a:schemeClr val="tx1"/>
                </a:solidFill>
                <a:effectLst/>
                <a:latin typeface="+mn-lt"/>
                <a:ea typeface="+mn-ea"/>
                <a:cs typeface="+mn-cs"/>
              </a:rPr>
              <a:t> saa myös maakohtaisesti esim. </a:t>
            </a:r>
          </a:p>
          <a:p>
            <a:r>
              <a:rPr lang="fi-FI" b="1" dirty="0"/>
              <a:t>- </a:t>
            </a:r>
            <a:r>
              <a:rPr lang="fi-FI" b="1" dirty="0" err="1"/>
              <a:t>Fulbright</a:t>
            </a:r>
            <a:r>
              <a:rPr lang="fi-FI" b="1" dirty="0"/>
              <a:t> Suomi –säätiö: </a:t>
            </a:r>
            <a:r>
              <a:rPr lang="fi-FI" dirty="0"/>
              <a:t>USA ja Kanada, </a:t>
            </a:r>
            <a:r>
              <a:rPr lang="fi-FI" dirty="0">
                <a:hlinkClick r:id="rId3"/>
              </a:rPr>
              <a:t>www.fulbright.fi</a:t>
            </a:r>
            <a:r>
              <a:rPr lang="fi-FI" dirty="0"/>
              <a:t> </a:t>
            </a:r>
          </a:p>
          <a:p>
            <a:r>
              <a:rPr lang="fi-FI" b="1" dirty="0"/>
              <a:t>- Viro-Instituutti: </a:t>
            </a:r>
            <a:r>
              <a:rPr lang="fi-FI" dirty="0">
                <a:hlinkClick r:id="rId4"/>
              </a:rPr>
              <a:t>www.viro-instituutti.fi</a:t>
            </a:r>
            <a:r>
              <a:rPr lang="fi-FI" dirty="0"/>
              <a:t> </a:t>
            </a:r>
          </a:p>
          <a:p>
            <a:r>
              <a:rPr lang="fi-FI" b="1" dirty="0"/>
              <a:t>- Ranskan Instituutti </a:t>
            </a:r>
            <a:r>
              <a:rPr lang="fi-FI" dirty="0"/>
              <a:t>(Campus France </a:t>
            </a:r>
            <a:r>
              <a:rPr lang="fi-FI" dirty="0" err="1"/>
              <a:t>Finlande</a:t>
            </a:r>
            <a:r>
              <a:rPr lang="fi-FI" dirty="0"/>
              <a:t>): </a:t>
            </a:r>
            <a:r>
              <a:rPr lang="fi-FI" dirty="0">
                <a:hlinkClick r:id="rId5"/>
              </a:rPr>
              <a:t>www.finland.campusfrance.org</a:t>
            </a:r>
            <a:r>
              <a:rPr lang="fi-FI" dirty="0"/>
              <a:t> </a:t>
            </a:r>
          </a:p>
          <a:p>
            <a:r>
              <a:rPr lang="fi-FI" dirty="0"/>
              <a:t>- Myös joidenkin maiden suurlähetystöt ja kulttuuri-instituutit antavat opiskeluun liittyvää neuvontaa, esim. Saksa, Japani, Italia</a:t>
            </a:r>
          </a:p>
          <a:p>
            <a:r>
              <a:rPr lang="fi-FI" dirty="0"/>
              <a:t>- Mahdollisissa oleskelulupa-asioissa </a:t>
            </a:r>
            <a:r>
              <a:rPr lang="fi-FI" b="1" dirty="0"/>
              <a:t>kohdemaan lähetystö </a:t>
            </a:r>
            <a:r>
              <a:rPr lang="fi-FI" dirty="0"/>
              <a:t>neuvoo asiakkaita parhaiten!</a:t>
            </a:r>
          </a:p>
          <a:p>
            <a:pPr lvl="0"/>
            <a:endParaRPr lang="fi-FI" sz="120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69C4A3D8-BBC7-401E-A6FA-176965828335}" type="slidenum">
              <a:rPr lang="en-GB" smtClean="0"/>
              <a:t>16</a:t>
            </a:fld>
            <a:endParaRPr lang="en-GB"/>
          </a:p>
        </p:txBody>
      </p:sp>
    </p:spTree>
    <p:extLst>
      <p:ext uri="{BB962C8B-B14F-4D97-AF65-F5344CB8AC3E}">
        <p14:creationId xmlns:p14="http://schemas.microsoft.com/office/powerpoint/2010/main" val="1101235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Jatketaan samoissa ryhmissä tai sekoita ryhmät, jos tarpeen. Ryhmille jaetaan kiinnostuksen mukaan maat, joista haluavat etsiä tietoa. Tässä kohtaa hyödynnä mahdollisimman paljon TOP 5 harjoituksen kyllä-maita, mutta harjoituksen vuoksi pysy niissä maissa, joista on </a:t>
            </a:r>
            <a:r>
              <a:rPr lang="fi-FI" dirty="0" err="1"/>
              <a:t>Maailmalle.netissä</a:t>
            </a:r>
            <a:r>
              <a:rPr lang="fi-FI" dirty="0"/>
              <a:t> maaoppaat eli </a:t>
            </a:r>
            <a:r>
              <a:rPr lang="fi-FI" sz="1200" b="1" dirty="0"/>
              <a:t>Alankomaat, Britannia, Espanja, Japani, Ranska, Ruotsi, Saksa, Sveitsi, Tanska, Venäjä, Viro </a:t>
            </a:r>
            <a:r>
              <a:rPr lang="fi-FI" sz="1200" b="0" dirty="0"/>
              <a:t>(muista maista löytyy </a:t>
            </a:r>
            <a:r>
              <a:rPr lang="fi-FI" sz="1200" b="0" dirty="0" err="1"/>
              <a:t>maailmalle.netistä</a:t>
            </a:r>
            <a:r>
              <a:rPr lang="fi-FI" sz="1200" b="0" dirty="0"/>
              <a:t> ns. maakortteja ja linkkejä eteenpäin tiedonlähteille).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dirty="0"/>
              <a:t>Seuraavalla dialla on lista selvitettävistä asioista. </a:t>
            </a:r>
            <a:endParaRPr lang="fi-FI" dirty="0"/>
          </a:p>
        </p:txBody>
      </p:sp>
      <p:sp>
        <p:nvSpPr>
          <p:cNvPr id="4" name="Dian numeron paikkamerkki 3"/>
          <p:cNvSpPr>
            <a:spLocks noGrp="1"/>
          </p:cNvSpPr>
          <p:nvPr>
            <p:ph type="sldNum" sz="quarter" idx="10"/>
          </p:nvPr>
        </p:nvSpPr>
        <p:spPr/>
        <p:txBody>
          <a:bodyPr/>
          <a:lstStyle/>
          <a:p>
            <a:fld id="{69C4A3D8-BBC7-401E-A6FA-176965828335}" type="slidenum">
              <a:rPr lang="en-GB" smtClean="0"/>
              <a:t>17</a:t>
            </a:fld>
            <a:endParaRPr lang="en-GB"/>
          </a:p>
        </p:txBody>
      </p:sp>
    </p:spTree>
    <p:extLst>
      <p:ext uri="{BB962C8B-B14F-4D97-AF65-F5344CB8AC3E}">
        <p14:creationId xmlns:p14="http://schemas.microsoft.com/office/powerpoint/2010/main" val="805700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9C4A3D8-BBC7-401E-A6FA-176965828335}" type="slidenum">
              <a:rPr lang="en-GB" smtClean="0"/>
              <a:t>18</a:t>
            </a:fld>
            <a:endParaRPr lang="en-GB"/>
          </a:p>
        </p:txBody>
      </p:sp>
    </p:spTree>
    <p:extLst>
      <p:ext uri="{BB962C8B-B14F-4D97-AF65-F5344CB8AC3E}">
        <p14:creationId xmlns:p14="http://schemas.microsoft.com/office/powerpoint/2010/main" val="366691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dirty="0"/>
              <a:t>Maailmalle.net/opiskelu </a:t>
            </a:r>
            <a:r>
              <a:rPr lang="fi-FI" sz="1200" b="0" dirty="0"/>
              <a:t>– maaoppaat Alankomaat, Britannia, Espanja, Japani, Ranska, Ruotsi, Saksa, Sveitsi, Tanska, Venäjä, Viro </a:t>
            </a:r>
            <a:endParaRPr lang="fi-FI" b="0" dirty="0"/>
          </a:p>
          <a:p>
            <a:endParaRPr lang="fi-FI" dirty="0"/>
          </a:p>
          <a:p>
            <a:r>
              <a:rPr lang="fi-FI" dirty="0"/>
              <a:t>Opiskelijat etsivät ryhmissä omilla kännyköillään tietoa maakohtaisesti. Voivat joko jakaa tehtävät keskenään (nopeampi tahtisempi harjoitus) tai etsivät yhdessä. Vastaukset kirjoitetaan ylös. Harjoituksen jälkeen tee lyhyt kartoitus mitä kukin ryhmä on löytänyt (muutamia nostoja – esim. paljonko on lukukausimaksut Ranskassa, milloin on haku Viroon </a:t>
            </a:r>
            <a:r>
              <a:rPr lang="fi-FI" dirty="0" err="1"/>
              <a:t>jne</a:t>
            </a:r>
            <a:r>
              <a:rPr lang="fi-FI" dirty="0"/>
              <a:t>). </a:t>
            </a:r>
          </a:p>
          <a:p>
            <a:endParaRPr lang="fi-FI" dirty="0"/>
          </a:p>
        </p:txBody>
      </p:sp>
      <p:sp>
        <p:nvSpPr>
          <p:cNvPr id="4" name="Dian numeron paikkamerkki 3"/>
          <p:cNvSpPr>
            <a:spLocks noGrp="1"/>
          </p:cNvSpPr>
          <p:nvPr>
            <p:ph type="sldNum" sz="quarter" idx="10"/>
          </p:nvPr>
        </p:nvSpPr>
        <p:spPr/>
        <p:txBody>
          <a:bodyPr/>
          <a:lstStyle/>
          <a:p>
            <a:fld id="{69C4A3D8-BBC7-401E-A6FA-176965828335}" type="slidenum">
              <a:rPr lang="en-GB" smtClean="0"/>
              <a:t>19</a:t>
            </a:fld>
            <a:endParaRPr lang="en-GB"/>
          </a:p>
        </p:txBody>
      </p:sp>
    </p:spTree>
    <p:extLst>
      <p:ext uri="{BB962C8B-B14F-4D97-AF65-F5344CB8AC3E}">
        <p14:creationId xmlns:p14="http://schemas.microsoft.com/office/powerpoint/2010/main" val="55670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Maailmalle.net on Opetushallituksen verkkopalvelu, jossa on puolueetonta ja kattavaa tietoa opiskelusta, työharjoittelusta, vapaaehtoistyöstä ja nuorisovaihdoista ulkomailla. Kaikki tämän esityksen tiedot, ja paljon muuta, löytyvät Maailmalle.net verkkopalvelusta.</a:t>
            </a:r>
          </a:p>
          <a:p>
            <a:endParaRPr lang="fi-FI" sz="1200" kern="1200" dirty="0">
              <a:solidFill>
                <a:schemeClr val="tx1"/>
              </a:solidFill>
              <a:effectLst/>
              <a:latin typeface="+mn-lt"/>
              <a:ea typeface="+mn-ea"/>
              <a:cs typeface="+mn-cs"/>
            </a:endParaRPr>
          </a:p>
          <a:p>
            <a:r>
              <a:rPr lang="fi-FI" dirty="0"/>
              <a:t>maakohtaista tietoa korkeakoulutukseen hakeutumisesta, kustannuksista, opiskelun arjesta (lukukaudet jne.)</a:t>
            </a:r>
          </a:p>
          <a:p>
            <a:r>
              <a:rPr lang="fi-FI" dirty="0"/>
              <a:t>perustietoa koulutusjärjestelmästä</a:t>
            </a:r>
          </a:p>
          <a:p>
            <a:r>
              <a:rPr lang="fi-FI" dirty="0"/>
              <a:t>maakohtaiset oppaat: </a:t>
            </a:r>
            <a:r>
              <a:rPr lang="fi-FI" b="1" dirty="0"/>
              <a:t>Alankomaat, Britannia, Espanja, Japani, Ranska, Ruotsi, Saksa, Sveitsi, Tanska, Venäjä, Viro</a:t>
            </a:r>
          </a:p>
          <a:p>
            <a:r>
              <a:rPr lang="fi-FI" dirty="0"/>
              <a:t>auttaa alkuun ja opastaa tärkeimmille ja luotettaville lisätiedon lähteille</a:t>
            </a:r>
          </a:p>
          <a:p>
            <a:r>
              <a:rPr lang="fi-FI" dirty="0"/>
              <a:t>muista maista lyhyemmät tietopaketit</a:t>
            </a:r>
          </a:p>
          <a:p>
            <a:endParaRPr lang="fi-FI" dirty="0"/>
          </a:p>
        </p:txBody>
      </p:sp>
      <p:sp>
        <p:nvSpPr>
          <p:cNvPr id="4" name="Dian numeron paikkamerkki 3"/>
          <p:cNvSpPr>
            <a:spLocks noGrp="1"/>
          </p:cNvSpPr>
          <p:nvPr>
            <p:ph type="sldNum" sz="quarter" idx="10"/>
          </p:nvPr>
        </p:nvSpPr>
        <p:spPr/>
        <p:txBody>
          <a:bodyPr/>
          <a:lstStyle/>
          <a:p>
            <a:fld id="{69C4A3D8-BBC7-401E-A6FA-176965828335}" type="slidenum">
              <a:rPr lang="en-GB" smtClean="0"/>
              <a:t>20</a:t>
            </a:fld>
            <a:endParaRPr lang="en-GB"/>
          </a:p>
        </p:txBody>
      </p:sp>
    </p:spTree>
    <p:extLst>
      <p:ext uri="{BB962C8B-B14F-4D97-AF65-F5344CB8AC3E}">
        <p14:creationId xmlns:p14="http://schemas.microsoft.com/office/powerpoint/2010/main" val="493857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9C4A3D8-BBC7-401E-A6FA-176965828335}" type="slidenum">
              <a:rPr lang="en-GB" smtClean="0"/>
              <a:t>2</a:t>
            </a:fld>
            <a:endParaRPr lang="en-GB"/>
          </a:p>
        </p:txBody>
      </p:sp>
    </p:spTree>
    <p:extLst>
      <p:ext uri="{BB962C8B-B14F-4D97-AF65-F5344CB8AC3E}">
        <p14:creationId xmlns:p14="http://schemas.microsoft.com/office/powerpoint/2010/main" val="278295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9C4A3D8-BBC7-401E-A6FA-176965828335}" type="slidenum">
              <a:rPr lang="en-GB" smtClean="0"/>
              <a:t>3</a:t>
            </a:fld>
            <a:endParaRPr lang="en-GB"/>
          </a:p>
        </p:txBody>
      </p:sp>
    </p:spTree>
    <p:extLst>
      <p:ext uri="{BB962C8B-B14F-4D97-AF65-F5344CB8AC3E}">
        <p14:creationId xmlns:p14="http://schemas.microsoft.com/office/powerpoint/2010/main" val="26782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9C4A3D8-BBC7-401E-A6FA-176965828335}" type="slidenum">
              <a:rPr lang="en-GB" smtClean="0"/>
              <a:t>5</a:t>
            </a:fld>
            <a:endParaRPr lang="en-GB"/>
          </a:p>
        </p:txBody>
      </p:sp>
    </p:spTree>
    <p:extLst>
      <p:ext uri="{BB962C8B-B14F-4D97-AF65-F5344CB8AC3E}">
        <p14:creationId xmlns:p14="http://schemas.microsoft.com/office/powerpoint/2010/main" val="15121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9C4A3D8-BBC7-401E-A6FA-176965828335}" type="slidenum">
              <a:rPr lang="en-GB" smtClean="0"/>
              <a:t>6</a:t>
            </a:fld>
            <a:endParaRPr lang="en-GB"/>
          </a:p>
        </p:txBody>
      </p:sp>
    </p:spTree>
    <p:extLst>
      <p:ext uri="{BB962C8B-B14F-4D97-AF65-F5344CB8AC3E}">
        <p14:creationId xmlns:p14="http://schemas.microsoft.com/office/powerpoint/2010/main" val="316751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EU ja Bolognan prosessi: perustutkinnot ”3+2”</a:t>
            </a:r>
          </a:p>
          <a:p>
            <a:endParaRPr lang="fi-FI" dirty="0"/>
          </a:p>
          <a:p>
            <a:r>
              <a:rPr lang="fi-FI" dirty="0"/>
              <a:t>Bolognan prosessissa tavoitteena on ottaa käyttöön yhdenmukaiset tutkintojärjestelmät (kandidaatin, maisterin ja tohtorin tutkinnot) Euroopassa, tavoitteena on 3+2 yhdenmukaistamista eli 3 vuotta alempaan/kandidaatin tutkintoon ja ylempään/maisterin tutkintoon 2 vuotta. Vaikka paljon edistymistä on jo tapahtunut, Euroopassa maiden välillä on edelleen pientä vaihteluja alemman tutkinnon (kandidaatin), ylemmän tutkinnon (maisterin) ja jatko-opintojen (tohtorin) tutkintojen kestojen välillä. Esimerkiksi Skotlannissa alempi tutkinto (kandidaatti) on 4 vuotta ja maisteri 1 vuoden. Kun tutkinnot ovat saman vertaisia eri maiden kesken, opiskelija voi helpommin opiskella tutkintonsa eri osia eri maissa ja valmistuttuaan työllistyä kotimaassaan tai ulkomailla. Lisätietoa Bolognan prosessista ja sen etenemisestä http://ec.europa.eu/education/policy/higher-education/bologna-process_fi. </a:t>
            </a:r>
          </a:p>
          <a:p>
            <a:endParaRPr lang="fi-FI" dirty="0"/>
          </a:p>
          <a:p>
            <a:endParaRPr lang="fi-FI" dirty="0"/>
          </a:p>
          <a:p>
            <a:endParaRPr lang="fi-FI" dirty="0"/>
          </a:p>
          <a:p>
            <a:endParaRPr lang="fi-FI" dirty="0"/>
          </a:p>
        </p:txBody>
      </p:sp>
      <p:sp>
        <p:nvSpPr>
          <p:cNvPr id="4" name="Dian numeron paikkamerkki 3"/>
          <p:cNvSpPr>
            <a:spLocks noGrp="1"/>
          </p:cNvSpPr>
          <p:nvPr>
            <p:ph type="sldNum" sz="quarter" idx="10"/>
          </p:nvPr>
        </p:nvSpPr>
        <p:spPr/>
        <p:txBody>
          <a:bodyPr/>
          <a:lstStyle/>
          <a:p>
            <a:fld id="{69C4A3D8-BBC7-401E-A6FA-176965828335}" type="slidenum">
              <a:rPr lang="en-GB" smtClean="0"/>
              <a:t>7</a:t>
            </a:fld>
            <a:endParaRPr lang="en-GB"/>
          </a:p>
        </p:txBody>
      </p:sp>
    </p:spTree>
    <p:extLst>
      <p:ext uri="{BB962C8B-B14F-4D97-AF65-F5344CB8AC3E}">
        <p14:creationId xmlns:p14="http://schemas.microsoft.com/office/powerpoint/2010/main" val="375214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Akateeminen tunnustaminen on helpompi ymmärtää esimerkin kautta. Esimerkkinä on Kalle (koko tarina löytyy maailmalle.net/kokemukset), joka teki kandidaatin tutkinnon Englannissa ja maisterin tutkinnon Ruotsissa. Nuori voi myös tehdä vaikka kandin Suomessa ja hakeutua ulkomaille tekemään maisterin tutkinnon. Näissä tapauksissa korkeakoulu, johon on hakemassa tekemään jatko-opintoja, määrittelee sen miten aiemmat opinnot hyväksi luetaan ja onko kelpoinen hakija maisteritasolle. </a:t>
            </a:r>
          </a:p>
        </p:txBody>
      </p:sp>
      <p:sp>
        <p:nvSpPr>
          <p:cNvPr id="4" name="Dian numeron paikkamerkki 3"/>
          <p:cNvSpPr>
            <a:spLocks noGrp="1"/>
          </p:cNvSpPr>
          <p:nvPr>
            <p:ph type="sldNum" sz="quarter" idx="10"/>
          </p:nvPr>
        </p:nvSpPr>
        <p:spPr/>
        <p:txBody>
          <a:bodyPr/>
          <a:lstStyle/>
          <a:p>
            <a:fld id="{69C4A3D8-BBC7-401E-A6FA-176965828335}" type="slidenum">
              <a:rPr lang="en-GB" smtClean="0"/>
              <a:t>8</a:t>
            </a:fld>
            <a:endParaRPr lang="en-GB"/>
          </a:p>
        </p:txBody>
      </p:sp>
    </p:spTree>
    <p:extLst>
      <p:ext uri="{BB962C8B-B14F-4D97-AF65-F5344CB8AC3E}">
        <p14:creationId xmlns:p14="http://schemas.microsoft.com/office/powerpoint/2010/main" val="346598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Usein myös ammatillisella koulutuksella saa yleisen korkeakoulukelpoisuuden, mutta silloin voi olla muita kriteerejä valintakelpoisuudelle. Valintakelpoisuus tarkoittaa sitä, että oppilaitos voi edellyttää esimerkiksi että tietyt kurssimäärät on suoritettuina ja arvosanat ovat tärkeitä. </a:t>
            </a:r>
          </a:p>
          <a:p>
            <a:endParaRPr lang="fi-FI" dirty="0"/>
          </a:p>
          <a:p>
            <a:r>
              <a:rPr lang="fi-FI" dirty="0"/>
              <a:t>Esimerkiksi Iso-Britanniaan haettaessa tulee olla suositukset (esim. aineen opettajalta tai opinto-ohjaajalta) ja motivaatiokirje (erittäin tärkeä, siihen kannattaa panostaa!)</a:t>
            </a:r>
          </a:p>
          <a:p>
            <a:endParaRPr lang="fi-FI" dirty="0"/>
          </a:p>
          <a:p>
            <a:r>
              <a:rPr lang="fi-FI" dirty="0"/>
              <a:t>Hakukäytännöt vaihtelevat maittain, oppilaitoksittain ja jopa koulutusohjelmittain ja ne tuleekin tarkistaa suoraan korkeakoululta. Onko </a:t>
            </a:r>
            <a:r>
              <a:rPr lang="fi-FI" b="1" dirty="0"/>
              <a:t>yhteishaku</a:t>
            </a:r>
            <a:r>
              <a:rPr lang="fi-FI" dirty="0"/>
              <a:t> vai suoraan korkeakouluun lähetettävä hakemus? Milloin hakuaika on (vaihtelee jopa korkeakouluittain)? Milloin järjestetään mahdolliset </a:t>
            </a:r>
            <a:r>
              <a:rPr lang="fi-FI" b="1" dirty="0"/>
              <a:t>pääsy- tai soveltuvuuskokeet</a:t>
            </a:r>
            <a:r>
              <a:rPr lang="fi-FI" dirty="0"/>
              <a:t>? Mitä </a:t>
            </a:r>
            <a:r>
              <a:rPr lang="fi-FI" b="1" dirty="0"/>
              <a:t>todistuksia</a:t>
            </a:r>
            <a:r>
              <a:rPr lang="fi-FI" dirty="0"/>
              <a:t> tarvitset, tuleeko ne käännättää (virallinen käännös)? Onko muita vaatimuksia?</a:t>
            </a:r>
          </a:p>
          <a:p>
            <a:endParaRPr lang="fi-FI" dirty="0"/>
          </a:p>
        </p:txBody>
      </p:sp>
      <p:sp>
        <p:nvSpPr>
          <p:cNvPr id="4" name="Dian numeron paikkamerkki 3"/>
          <p:cNvSpPr>
            <a:spLocks noGrp="1"/>
          </p:cNvSpPr>
          <p:nvPr>
            <p:ph type="sldNum" sz="quarter" idx="10"/>
          </p:nvPr>
        </p:nvSpPr>
        <p:spPr/>
        <p:txBody>
          <a:bodyPr/>
          <a:lstStyle/>
          <a:p>
            <a:fld id="{69C4A3D8-BBC7-401E-A6FA-176965828335}" type="slidenum">
              <a:rPr lang="en-GB" smtClean="0"/>
              <a:t>9</a:t>
            </a:fld>
            <a:endParaRPr lang="en-GB"/>
          </a:p>
        </p:txBody>
      </p:sp>
    </p:spTree>
    <p:extLst>
      <p:ext uri="{BB962C8B-B14F-4D97-AF65-F5344CB8AC3E}">
        <p14:creationId xmlns:p14="http://schemas.microsoft.com/office/powerpoint/2010/main" val="40570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KELAn</a:t>
            </a:r>
            <a:r>
              <a:rPr lang="fi-FI" dirty="0"/>
              <a:t> viimeisimpien opintotukitilastojen mukaan opintotukea opintoihinsa ulkomailla saa yli 8700 suomalaista. Määrä on ollut jatkuvassa, tasaisessa nousussa viimeiset kymmenen vuotta. Opiskelu ulkomailla kiinnostaa nuoria enenevissä määrin. Opintotukitilastojen lisäksi on suomalaisia, jotka opiskelevat tutkintoa ulkomailla, mutta eivät nosta/eivät ole oikeutettuja nostamaan opintotukea opintoihinsa. Tästä määrästä ei ole olemassa tilastotietoa. </a:t>
            </a:r>
          </a:p>
          <a:p>
            <a:endParaRPr lang="fi-FI" dirty="0"/>
          </a:p>
          <a:p>
            <a:r>
              <a:rPr lang="fi-FI" dirty="0"/>
              <a:t>Opetushallitus tekee yhteistyökumppaneidensa kanssa tutkimusta suomalaisten tutkinto-opiskelusta ulkomailla. Merkittävimmät syyt lähteä ulkomaille opiskelemaan on nostettu tässä diassa poimintoina (värilliset tekstit oikealla) tutkimuksen tuloksista, jotka julkaistaan myöhemmin vuonna 2018. </a:t>
            </a:r>
          </a:p>
          <a:p>
            <a:endParaRPr lang="fi-FI" dirty="0"/>
          </a:p>
        </p:txBody>
      </p:sp>
      <p:sp>
        <p:nvSpPr>
          <p:cNvPr id="4" name="Dian numeron paikkamerkki 3"/>
          <p:cNvSpPr>
            <a:spLocks noGrp="1"/>
          </p:cNvSpPr>
          <p:nvPr>
            <p:ph type="sldNum" sz="quarter" idx="10"/>
          </p:nvPr>
        </p:nvSpPr>
        <p:spPr/>
        <p:txBody>
          <a:bodyPr/>
          <a:lstStyle/>
          <a:p>
            <a:fld id="{69C4A3D8-BBC7-401E-A6FA-176965828335}" type="slidenum">
              <a:rPr lang="en-GB" smtClean="0"/>
              <a:t>10</a:t>
            </a:fld>
            <a:endParaRPr lang="en-GB"/>
          </a:p>
        </p:txBody>
      </p:sp>
    </p:spTree>
    <p:extLst>
      <p:ext uri="{BB962C8B-B14F-4D97-AF65-F5344CB8AC3E}">
        <p14:creationId xmlns:p14="http://schemas.microsoft.com/office/powerpoint/2010/main" val="3436479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F075C3A0-03F4-40A1-B551-656052511437}" type="datetimeFigureOut">
              <a:rPr lang="fi-FI" smtClean="0"/>
              <a:t>13.4.2023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685D69-547B-4AEF-8B93-4CD9A03D0AD7}" type="slidenum">
              <a:rPr lang="fi-FI" smtClean="0"/>
              <a:t>‹#›</a:t>
            </a:fld>
            <a:endParaRPr lang="fi-FI"/>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8" name="Kuva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1445716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824061F-E91E-45E8-86C1-00F3E241AC81}" type="datetime1">
              <a:rPr lang="en-GB" smtClean="0"/>
              <a:t>13/04/2023</a:t>
            </a:fld>
            <a:endParaRPr lang="en-GB" dirty="0"/>
          </a:p>
        </p:txBody>
      </p:sp>
      <p:sp>
        <p:nvSpPr>
          <p:cNvPr id="5" name="Footer Placeholder 4"/>
          <p:cNvSpPr>
            <a:spLocks noGrp="1"/>
          </p:cNvSpPr>
          <p:nvPr>
            <p:ph type="ftr" sz="quarter" idx="11"/>
          </p:nvPr>
        </p:nvSpPr>
        <p:spPr/>
        <p:txBody>
          <a:bodyPr/>
          <a:lstStyle/>
          <a:p>
            <a:r>
              <a:rPr lang="en-GB"/>
              <a:t>Opetushallitus</a:t>
            </a:r>
          </a:p>
        </p:txBody>
      </p:sp>
      <p:sp>
        <p:nvSpPr>
          <p:cNvPr id="6" name="Slide Number Placeholder 5"/>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37440840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i-FI"/>
              <a:t>Muokkaa perustyyl. napsautt.</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1824061F-E91E-45E8-86C1-00F3E241AC81}" type="datetime1">
              <a:rPr lang="en-GB" smtClean="0"/>
              <a:t>13/04/2023</a:t>
            </a:fld>
            <a:endParaRPr lang="en-GB" dirty="0"/>
          </a:p>
        </p:txBody>
      </p:sp>
      <p:sp>
        <p:nvSpPr>
          <p:cNvPr id="5" name="Footer Placeholder 4"/>
          <p:cNvSpPr>
            <a:spLocks noGrp="1"/>
          </p:cNvSpPr>
          <p:nvPr>
            <p:ph type="ftr" sz="quarter" idx="11"/>
          </p:nvPr>
        </p:nvSpPr>
        <p:spPr/>
        <p:txBody>
          <a:bodyPr/>
          <a:lstStyle/>
          <a:p>
            <a:r>
              <a:rPr lang="en-GB"/>
              <a:t>Opetushallitus</a:t>
            </a:r>
          </a:p>
        </p:txBody>
      </p:sp>
      <p:sp>
        <p:nvSpPr>
          <p:cNvPr id="6" name="Slide Number Placeholder 5"/>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6732223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CC3DBB14-BA58-4BF3-9EF6-20B33A585DAA}" type="datetime1">
              <a:rPr lang="en-GB" smtClean="0"/>
              <a:t>13/04/2023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45504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eni kuva 3">
    <p:spTree>
      <p:nvGrpSpPr>
        <p:cNvPr id="1" name=""/>
        <p:cNvGrpSpPr/>
        <p:nvPr/>
      </p:nvGrpSpPr>
      <p:grpSpPr>
        <a:xfrm>
          <a:off x="0" y="0"/>
          <a:ext cx="0" cy="0"/>
          <a:chOff x="0" y="0"/>
          <a:chExt cx="0" cy="0"/>
        </a:xfrm>
      </p:grpSpPr>
      <p:sp>
        <p:nvSpPr>
          <p:cNvPr id="2" name="Otsikko 1"/>
          <p:cNvSpPr>
            <a:spLocks noGrp="1"/>
          </p:cNvSpPr>
          <p:nvPr>
            <p:ph type="title"/>
          </p:nvPr>
        </p:nvSpPr>
        <p:spPr>
          <a:xfrm>
            <a:off x="789560" y="822328"/>
            <a:ext cx="5319410" cy="1325563"/>
          </a:xfrm>
        </p:spPr>
        <p:txBody>
          <a:bodyPr/>
          <a:lstStyle/>
          <a:p>
            <a:r>
              <a:rPr lang="fi-FI"/>
              <a:t>Muokkaa perustyyl. napsautt.</a:t>
            </a:r>
            <a:endParaRPr lang="en-GB" dirty="0"/>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C86EC6E2-F08D-486B-9BDB-FC8C154D233E}" type="datetime1">
              <a:rPr lang="en-GB" smtClean="0"/>
              <a:t>13/04/2023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612775"/>
            <a:ext cx="5019031" cy="52339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3121706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FF1FA896-A198-45D5-9EDC-12C0572C9860}" type="datetime1">
              <a:rPr lang="en-GB" smtClean="0"/>
              <a:t>13/04/2023</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
        <p:nvSpPr>
          <p:cNvPr id="7" name="Kuvan paikkamerkki 6"/>
          <p:cNvSpPr>
            <a:spLocks noGrp="1"/>
          </p:cNvSpPr>
          <p:nvPr>
            <p:ph type="pic" sz="quarter" idx="13"/>
          </p:nvPr>
        </p:nvSpPr>
        <p:spPr>
          <a:xfrm>
            <a:off x="887209" y="612775"/>
            <a:ext cx="10435785" cy="5224463"/>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560004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Median paikkamerkki 5"/>
          <p:cNvSpPr>
            <a:spLocks noGrp="1"/>
          </p:cNvSpPr>
          <p:nvPr>
            <p:ph type="media" sz="quarter" idx="14"/>
          </p:nvPr>
        </p:nvSpPr>
        <p:spPr>
          <a:xfrm>
            <a:off x="887209" y="612775"/>
            <a:ext cx="10435785" cy="5224463"/>
          </a:xfrm>
          <a:solidFill>
            <a:schemeClr val="bg1">
              <a:lumMod val="85000"/>
            </a:schemeClr>
          </a:solidFill>
        </p:spPr>
        <p:txBody>
          <a:bodyPr/>
          <a:lstStyle>
            <a:lvl1pPr marL="0" indent="0">
              <a:buFontTx/>
              <a:buNone/>
              <a:defRPr/>
            </a:lvl1pPr>
          </a:lstStyle>
          <a:p>
            <a:r>
              <a:rPr lang="fi-FI"/>
              <a:t>Lisää medialeike napsauttamalla kuvaketta</a:t>
            </a:r>
          </a:p>
        </p:txBody>
      </p:sp>
      <p:sp>
        <p:nvSpPr>
          <p:cNvPr id="2" name="Päivämäärän paikkamerkki 1"/>
          <p:cNvSpPr>
            <a:spLocks noGrp="1"/>
          </p:cNvSpPr>
          <p:nvPr>
            <p:ph type="dt" sz="half" idx="10"/>
          </p:nvPr>
        </p:nvSpPr>
        <p:spPr/>
        <p:txBody>
          <a:bodyPr/>
          <a:lstStyle/>
          <a:p>
            <a:fld id="{176CF6A8-DE6E-4A2E-BDDF-39DC12121CED}" type="datetime1">
              <a:rPr lang="en-GB" smtClean="0"/>
              <a:t>13/04/2023</a:t>
            </a:fld>
            <a:endParaRPr lang="en-GB"/>
          </a:p>
        </p:txBody>
      </p:sp>
      <p:sp>
        <p:nvSpPr>
          <p:cNvPr id="3" name="Alatunnisteen paikkamerkki 2"/>
          <p:cNvSpPr>
            <a:spLocks noGrp="1"/>
          </p:cNvSpPr>
          <p:nvPr>
            <p:ph type="ftr" sz="quarter" idx="11"/>
          </p:nvPr>
        </p:nvSpPr>
        <p:spPr/>
        <p:txBody>
          <a:bodyPr/>
          <a:lstStyle/>
          <a:p>
            <a:r>
              <a:rPr lang="en-GB"/>
              <a:t>Opetushallitus</a:t>
            </a:r>
          </a:p>
        </p:txBody>
      </p:sp>
      <p:sp>
        <p:nvSpPr>
          <p:cNvPr id="4" name="Dian numeron paikkamerkki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29517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avi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3501498"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221F868D-A3E1-4194-BFFD-7CAC025D1F4A}" type="datetime1">
              <a:rPr lang="en-GB" smtClean="0"/>
              <a:t>13/04/2023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9" name="Kaavion paikkamerkki 8"/>
          <p:cNvSpPr>
            <a:spLocks noGrp="1"/>
          </p:cNvSpPr>
          <p:nvPr>
            <p:ph type="chart" sz="quarter" idx="13"/>
          </p:nvPr>
        </p:nvSpPr>
        <p:spPr>
          <a:xfrm>
            <a:off x="4435813" y="2303463"/>
            <a:ext cx="6937442" cy="3870325"/>
          </a:xfrm>
        </p:spPr>
        <p:txBody>
          <a:bodyPr/>
          <a:lstStyle>
            <a:lvl1pPr marL="0" indent="0">
              <a:buFontTx/>
              <a:buNone/>
              <a:defRPr sz="2000"/>
            </a:lvl1pPr>
          </a:lstStyle>
          <a:p>
            <a:r>
              <a:rPr lang="fi-FI"/>
              <a:t>Lisää kaavio napsauttamalla kuvaketta</a:t>
            </a:r>
          </a:p>
        </p:txBody>
      </p:sp>
    </p:spTree>
    <p:extLst>
      <p:ext uri="{BB962C8B-B14F-4D97-AF65-F5344CB8AC3E}">
        <p14:creationId xmlns:p14="http://schemas.microsoft.com/office/powerpoint/2010/main" val="3836276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älisivu 1">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6" y="1016"/>
            <a:ext cx="12188388"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155311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sivu 2">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8788" y="0"/>
            <a:ext cx="5127249" cy="6858000"/>
          </a:xfrm>
          <a:prstGeom prst="rect">
            <a:avLst/>
          </a:prstGeom>
        </p:spPr>
      </p:pic>
      <p:sp>
        <p:nvSpPr>
          <p:cNvPr id="2" name="Otsikko 1"/>
          <p:cNvSpPr>
            <a:spLocks noGrp="1"/>
          </p:cNvSpPr>
          <p:nvPr>
            <p:ph type="ctrTitle"/>
          </p:nvPr>
        </p:nvSpPr>
        <p:spPr>
          <a:xfrm>
            <a:off x="787940" y="1637931"/>
            <a:ext cx="8297694" cy="1416555"/>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339300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sivu 3">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12188388" cy="6858000"/>
          </a:xfrm>
          <a:prstGeom prst="rect">
            <a:avLst/>
          </a:prstGeom>
        </p:spPr>
      </p:pic>
      <p:sp>
        <p:nvSpPr>
          <p:cNvPr id="2" name="Otsikko 1"/>
          <p:cNvSpPr>
            <a:spLocks noGrp="1"/>
          </p:cNvSpPr>
          <p:nvPr>
            <p:ph type="ctrTitle"/>
          </p:nvPr>
        </p:nvSpPr>
        <p:spPr>
          <a:xfrm>
            <a:off x="787940" y="1060315"/>
            <a:ext cx="6391073" cy="2286000"/>
          </a:xfrm>
        </p:spPr>
        <p:txBody>
          <a:bodyPr anchor="ctr" anchorCtr="0">
            <a:noAutofit/>
          </a:bodyPr>
          <a:lstStyle>
            <a:lvl1pPr algn="l">
              <a:lnSpc>
                <a:spcPct val="90000"/>
              </a:lnSpc>
              <a:defRPr sz="5000"/>
            </a:lvl1pPr>
          </a:lstStyle>
          <a:p>
            <a:r>
              <a:rPr lang="fi-FI"/>
              <a:t>Muokkaa perustyyl. napsautt.</a:t>
            </a:r>
            <a:endParaRPr lang="en-GB" dirty="0"/>
          </a:p>
        </p:txBody>
      </p:sp>
    </p:spTree>
    <p:extLst>
      <p:ext uri="{BB962C8B-B14F-4D97-AF65-F5344CB8AC3E}">
        <p14:creationId xmlns:p14="http://schemas.microsoft.com/office/powerpoint/2010/main" val="182324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7E06C55-F74A-4145-B5F7-9F6FDFA183F3}" type="datetime1">
              <a:rPr lang="en-GB" smtClean="0"/>
              <a:t>13/04/2023</a:t>
            </a:fld>
            <a:endParaRPr lang="en-GB"/>
          </a:p>
        </p:txBody>
      </p:sp>
      <p:sp>
        <p:nvSpPr>
          <p:cNvPr id="5" name="Footer Placeholder 4"/>
          <p:cNvSpPr>
            <a:spLocks noGrp="1"/>
          </p:cNvSpPr>
          <p:nvPr>
            <p:ph type="ftr" sz="quarter" idx="11"/>
          </p:nvPr>
        </p:nvSpPr>
        <p:spPr/>
        <p:txBody>
          <a:bodyPr/>
          <a:lstStyle/>
          <a:p>
            <a:r>
              <a:rPr lang="en-GB"/>
              <a:t>Opetushallitus</a:t>
            </a:r>
            <a:endParaRPr lang="en-GB" dirty="0"/>
          </a:p>
        </p:txBody>
      </p:sp>
      <p:sp>
        <p:nvSpPr>
          <p:cNvPr id="6" name="Slide Number Placeholder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1480202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i-FI"/>
              <a:t>Muokkaa perustyyl. napsautt.</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F075C3A0-03F4-40A1-B551-656052511437}" type="datetimeFigureOut">
              <a:rPr lang="fi-FI" smtClean="0"/>
              <a:t>13.4.2023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C4685D69-547B-4AEF-8B93-4CD9A03D0AD7}" type="slidenum">
              <a:rPr lang="fi-FI" smtClean="0"/>
              <a:t>‹#›</a:t>
            </a:fld>
            <a:endParaRPr lang="fi-F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43217" y="0"/>
            <a:ext cx="4460950" cy="6858000"/>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404" y="555999"/>
            <a:ext cx="2716907" cy="820371"/>
          </a:xfrm>
          <a:prstGeom prst="rect">
            <a:avLst/>
          </a:prstGeom>
        </p:spPr>
      </p:pic>
    </p:spTree>
    <p:extLst>
      <p:ext uri="{BB962C8B-B14F-4D97-AF65-F5344CB8AC3E}">
        <p14:creationId xmlns:p14="http://schemas.microsoft.com/office/powerpoint/2010/main" val="3364641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7E06C55-F74A-4145-B5F7-9F6FDFA183F3}" type="datetime1">
              <a:rPr lang="en-GB" smtClean="0"/>
              <a:t>13/04/2023</a:t>
            </a:fld>
            <a:endParaRPr lang="en-GB"/>
          </a:p>
        </p:txBody>
      </p:sp>
      <p:sp>
        <p:nvSpPr>
          <p:cNvPr id="5" name="Footer Placeholder 4"/>
          <p:cNvSpPr>
            <a:spLocks noGrp="1"/>
          </p:cNvSpPr>
          <p:nvPr>
            <p:ph type="ftr" sz="quarter" idx="11"/>
          </p:nvPr>
        </p:nvSpPr>
        <p:spPr/>
        <p:txBody>
          <a:bodyPr/>
          <a:lstStyle/>
          <a:p>
            <a:r>
              <a:rPr lang="en-GB"/>
              <a:t>Opetushallitus</a:t>
            </a:r>
            <a:endParaRPr lang="en-GB" dirty="0"/>
          </a:p>
        </p:txBody>
      </p:sp>
      <p:sp>
        <p:nvSpPr>
          <p:cNvPr id="6" name="Slide Number Placeholder 5"/>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784679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i-FI"/>
              <a:t>Muokkaa perustyyl. napsautt.</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1824061F-E91E-45E8-86C1-00F3E241AC81}" type="datetime1">
              <a:rPr lang="en-GB" smtClean="0"/>
              <a:t>13/04/2023</a:t>
            </a:fld>
            <a:endParaRPr lang="en-GB" dirty="0"/>
          </a:p>
        </p:txBody>
      </p:sp>
      <p:sp>
        <p:nvSpPr>
          <p:cNvPr id="5" name="Footer Placeholder 4"/>
          <p:cNvSpPr>
            <a:spLocks noGrp="1"/>
          </p:cNvSpPr>
          <p:nvPr>
            <p:ph type="ftr" sz="quarter" idx="11"/>
          </p:nvPr>
        </p:nvSpPr>
        <p:spPr/>
        <p:txBody>
          <a:bodyPr/>
          <a:lstStyle/>
          <a:p>
            <a:r>
              <a:rPr lang="en-GB"/>
              <a:t>Opetushallitus</a:t>
            </a:r>
          </a:p>
        </p:txBody>
      </p:sp>
      <p:sp>
        <p:nvSpPr>
          <p:cNvPr id="6" name="Slide Number Placeholder 5"/>
          <p:cNvSpPr>
            <a:spLocks noGrp="1"/>
          </p:cNvSpPr>
          <p:nvPr>
            <p:ph type="sldNum" sz="quarter" idx="12"/>
          </p:nvPr>
        </p:nvSpPr>
        <p:spPr/>
        <p:txBody>
          <a:bodyPr/>
          <a:lstStyle/>
          <a:p>
            <a:fld id="{A6E131DE-DA31-4CDF-828A-8EB206A3CD12}"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51529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i-FI"/>
              <a:t>Muokkaa perustyyl. napsautt.</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1824061F-E91E-45E8-86C1-00F3E241AC81}" type="datetime1">
              <a:rPr lang="en-GB" smtClean="0"/>
              <a:t>13/04/2023</a:t>
            </a:fld>
            <a:endParaRPr lang="en-GB" dirty="0"/>
          </a:p>
        </p:txBody>
      </p:sp>
      <p:sp>
        <p:nvSpPr>
          <p:cNvPr id="6" name="Footer Placeholder 5"/>
          <p:cNvSpPr>
            <a:spLocks noGrp="1"/>
          </p:cNvSpPr>
          <p:nvPr>
            <p:ph type="ftr" sz="quarter" idx="11"/>
          </p:nvPr>
        </p:nvSpPr>
        <p:spPr/>
        <p:txBody>
          <a:bodyPr/>
          <a:lstStyle/>
          <a:p>
            <a:r>
              <a:rPr lang="en-GB"/>
              <a:t>Opetushallitus</a:t>
            </a:r>
          </a:p>
        </p:txBody>
      </p:sp>
      <p:sp>
        <p:nvSpPr>
          <p:cNvPr id="7" name="Slide Number Placeholder 6"/>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123126888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i-FI"/>
              <a:t>Muokkaa perustyyl. napsautt.</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097280" y="2582334"/>
            <a:ext cx="4937760" cy="3378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217920" y="2582334"/>
            <a:ext cx="4937760" cy="3378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1824061F-E91E-45E8-86C1-00F3E241AC81}" type="datetime1">
              <a:rPr lang="en-GB" smtClean="0"/>
              <a:t>13/04/2023</a:t>
            </a:fld>
            <a:endParaRPr lang="en-GB" dirty="0"/>
          </a:p>
        </p:txBody>
      </p:sp>
      <p:sp>
        <p:nvSpPr>
          <p:cNvPr id="8" name="Footer Placeholder 7"/>
          <p:cNvSpPr>
            <a:spLocks noGrp="1"/>
          </p:cNvSpPr>
          <p:nvPr>
            <p:ph type="ftr" sz="quarter" idx="11"/>
          </p:nvPr>
        </p:nvSpPr>
        <p:spPr/>
        <p:txBody>
          <a:bodyPr/>
          <a:lstStyle/>
          <a:p>
            <a:r>
              <a:rPr lang="en-GB"/>
              <a:t>Opetushallitus</a:t>
            </a:r>
          </a:p>
        </p:txBody>
      </p:sp>
      <p:sp>
        <p:nvSpPr>
          <p:cNvPr id="9" name="Slide Number Placeholder 8"/>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245993844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1ECC6DFD-09C7-4C6B-AC8A-6A6009DDCC2D}" type="datetime1">
              <a:rPr lang="en-GB" smtClean="0"/>
              <a:t>13/04/2023</a:t>
            </a:fld>
            <a:endParaRPr lang="en-GB"/>
          </a:p>
        </p:txBody>
      </p:sp>
      <p:sp>
        <p:nvSpPr>
          <p:cNvPr id="4" name="Footer Placeholder 3"/>
          <p:cNvSpPr>
            <a:spLocks noGrp="1"/>
          </p:cNvSpPr>
          <p:nvPr>
            <p:ph type="ftr" sz="quarter" idx="11"/>
          </p:nvPr>
        </p:nvSpPr>
        <p:spPr/>
        <p:txBody>
          <a:bodyPr/>
          <a:lstStyle/>
          <a:p>
            <a:r>
              <a:rPr lang="en-GB"/>
              <a:t>Opetushallitus</a:t>
            </a:r>
          </a:p>
        </p:txBody>
      </p:sp>
      <p:sp>
        <p:nvSpPr>
          <p:cNvPr id="5" name="Slide Number Placeholder 4"/>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2068469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54CB461-3F32-49B5-86C7-338ED28BB3E3}" type="datetime1">
              <a:rPr lang="en-GB" smtClean="0"/>
              <a:t>13/04/2023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Opetushallitus</a:t>
            </a:r>
          </a:p>
        </p:txBody>
      </p:sp>
      <p:sp>
        <p:nvSpPr>
          <p:cNvPr id="9" name="Slide Number Placeholder 8"/>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704497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i-FI"/>
              <a:t>Muokkaa perustyyl. napsautt.</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24061F-E91E-45E8-86C1-00F3E241AC81}" type="datetime1">
              <a:rPr lang="en-GB" smtClean="0"/>
              <a:t>13/04/2023</a:t>
            </a:fld>
            <a:endParaRPr lang="en-GB"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Opetushallitus</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6E131DE-DA31-4CDF-828A-8EB206A3CD12}" type="slidenum">
              <a:rPr lang="en-GB" smtClean="0"/>
              <a:pPr/>
              <a:t>‹#›</a:t>
            </a:fld>
            <a:endParaRPr lang="en-GB"/>
          </a:p>
        </p:txBody>
      </p:sp>
    </p:spTree>
    <p:extLst>
      <p:ext uri="{BB962C8B-B14F-4D97-AF65-F5344CB8AC3E}">
        <p14:creationId xmlns:p14="http://schemas.microsoft.com/office/powerpoint/2010/main" val="3226093868"/>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fi-FI"/>
              <a:t>Muokkaa perustyyl. napsautt.</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5" name="Date Placeholder 4"/>
          <p:cNvSpPr>
            <a:spLocks noGrp="1"/>
          </p:cNvSpPr>
          <p:nvPr>
            <p:ph type="dt" sz="half" idx="10"/>
          </p:nvPr>
        </p:nvSpPr>
        <p:spPr/>
        <p:txBody>
          <a:bodyPr/>
          <a:lstStyle/>
          <a:p>
            <a:fld id="{1824061F-E91E-45E8-86C1-00F3E241AC81}" type="datetime1">
              <a:rPr lang="en-GB" smtClean="0"/>
              <a:t>13/04/2023</a:t>
            </a:fld>
            <a:endParaRPr lang="en-GB" dirty="0"/>
          </a:p>
        </p:txBody>
      </p:sp>
      <p:sp>
        <p:nvSpPr>
          <p:cNvPr id="6" name="Footer Placeholder 5"/>
          <p:cNvSpPr>
            <a:spLocks noGrp="1"/>
          </p:cNvSpPr>
          <p:nvPr>
            <p:ph type="ftr" sz="quarter" idx="11"/>
          </p:nvPr>
        </p:nvSpPr>
        <p:spPr/>
        <p:txBody>
          <a:bodyPr/>
          <a:lstStyle/>
          <a:p>
            <a:r>
              <a:rPr lang="en-GB"/>
              <a:t>Opetushallitus</a:t>
            </a:r>
          </a:p>
        </p:txBody>
      </p:sp>
      <p:sp>
        <p:nvSpPr>
          <p:cNvPr id="7" name="Slide Number Placeholder 6"/>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9094031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824061F-E91E-45E8-86C1-00F3E241AC81}" type="datetime1">
              <a:rPr lang="en-GB" smtClean="0"/>
              <a:t>13/04/2023</a:t>
            </a:fld>
            <a:endParaRPr lang="en-GB" dirty="0"/>
          </a:p>
        </p:txBody>
      </p:sp>
      <p:sp>
        <p:nvSpPr>
          <p:cNvPr id="5" name="Footer Placeholder 4"/>
          <p:cNvSpPr>
            <a:spLocks noGrp="1"/>
          </p:cNvSpPr>
          <p:nvPr>
            <p:ph type="ftr" sz="quarter" idx="11"/>
          </p:nvPr>
        </p:nvSpPr>
        <p:spPr/>
        <p:txBody>
          <a:bodyPr/>
          <a:lstStyle/>
          <a:p>
            <a:r>
              <a:rPr lang="en-GB"/>
              <a:t>Opetushallitus</a:t>
            </a:r>
          </a:p>
        </p:txBody>
      </p:sp>
      <p:sp>
        <p:nvSpPr>
          <p:cNvPr id="6" name="Slide Number Placeholder 5"/>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23180542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i-FI"/>
              <a:t>Muokkaa perustyyl. napsautt.</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1824061F-E91E-45E8-86C1-00F3E241AC81}" type="datetime1">
              <a:rPr lang="en-GB" smtClean="0"/>
              <a:t>13/04/2023</a:t>
            </a:fld>
            <a:endParaRPr lang="en-GB" dirty="0"/>
          </a:p>
        </p:txBody>
      </p:sp>
      <p:sp>
        <p:nvSpPr>
          <p:cNvPr id="5" name="Footer Placeholder 4"/>
          <p:cNvSpPr>
            <a:spLocks noGrp="1"/>
          </p:cNvSpPr>
          <p:nvPr>
            <p:ph type="ftr" sz="quarter" idx="11"/>
          </p:nvPr>
        </p:nvSpPr>
        <p:spPr/>
        <p:txBody>
          <a:bodyPr/>
          <a:lstStyle/>
          <a:p>
            <a:r>
              <a:rPr lang="en-GB"/>
              <a:t>Opetushallitus</a:t>
            </a:r>
          </a:p>
        </p:txBody>
      </p:sp>
      <p:sp>
        <p:nvSpPr>
          <p:cNvPr id="6" name="Slide Number Placeholder 5"/>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3083781501"/>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1824061F-E91E-45E8-86C1-00F3E241AC81}" type="datetime1">
              <a:rPr lang="en-GB" smtClean="0"/>
              <a:t>13/04/2023</a:t>
            </a:fld>
            <a:endParaRPr lang="en-GB" dirty="0"/>
          </a:p>
        </p:txBody>
      </p:sp>
      <p:sp>
        <p:nvSpPr>
          <p:cNvPr id="5" name="Footer Placeholder 4"/>
          <p:cNvSpPr>
            <a:spLocks noGrp="1"/>
          </p:cNvSpPr>
          <p:nvPr>
            <p:ph type="ftr" sz="quarter" idx="11"/>
          </p:nvPr>
        </p:nvSpPr>
        <p:spPr/>
        <p:txBody>
          <a:bodyPr/>
          <a:lstStyle/>
          <a:p>
            <a:r>
              <a:rPr lang="en-GB"/>
              <a:t>Opetushallitus</a:t>
            </a:r>
          </a:p>
        </p:txBody>
      </p:sp>
      <p:sp>
        <p:nvSpPr>
          <p:cNvPr id="6" name="Slide Number Placeholder 5"/>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93000649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ieni kuva 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BE4B5E7C-7FD6-40A0-9353-B65618F8646D}" type="datetime1">
              <a:rPr lang="en-GB" smtClean="0"/>
              <a:t>13/04/2023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888037"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4156490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ieni kuva 1">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GB"/>
          </a:p>
        </p:txBody>
      </p:sp>
      <p:sp>
        <p:nvSpPr>
          <p:cNvPr id="3" name="Sisällön paikkamerkki 2"/>
          <p:cNvSpPr>
            <a:spLocks noGrp="1"/>
          </p:cNvSpPr>
          <p:nvPr>
            <p:ph sz="half" idx="1"/>
          </p:nvPr>
        </p:nvSpPr>
        <p:spPr>
          <a:xfrm>
            <a:off x="788400" y="2304000"/>
            <a:ext cx="5320570" cy="3870000"/>
          </a:xfrm>
        </p:spPr>
        <p:txBody>
          <a:bodyPr/>
          <a:lstStyle>
            <a:lvl1pPr>
              <a:defRPr sz="2000"/>
            </a:lvl1pPr>
            <a:lvl2pPr>
              <a:defRPr sz="2000"/>
            </a:lvl2pPr>
            <a:lvl3pPr>
              <a:defRPr sz="1800"/>
            </a:lvl3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GB" dirty="0"/>
          </a:p>
        </p:txBody>
      </p:sp>
      <p:sp>
        <p:nvSpPr>
          <p:cNvPr id="5" name="Päivämäärän paikkamerkki 4"/>
          <p:cNvSpPr>
            <a:spLocks noGrp="1"/>
          </p:cNvSpPr>
          <p:nvPr>
            <p:ph type="dt" sz="half" idx="10"/>
          </p:nvPr>
        </p:nvSpPr>
        <p:spPr/>
        <p:txBody>
          <a:bodyPr/>
          <a:lstStyle/>
          <a:p>
            <a:fld id="{CC3DBB14-BA58-4BF3-9EF6-20B33A585DAA}" type="datetime1">
              <a:rPr lang="en-GB" smtClean="0"/>
              <a:t>13/04/2023</a:t>
            </a:fld>
            <a:endParaRPr lang="en-GB"/>
          </a:p>
        </p:txBody>
      </p:sp>
      <p:sp>
        <p:nvSpPr>
          <p:cNvPr id="6" name="Alatunnisteen paikkamerkki 5"/>
          <p:cNvSpPr>
            <a:spLocks noGrp="1"/>
          </p:cNvSpPr>
          <p:nvPr>
            <p:ph type="ftr" sz="quarter" idx="11"/>
          </p:nvPr>
        </p:nvSpPr>
        <p:spPr/>
        <p:txBody>
          <a:bodyPr/>
          <a:lstStyle/>
          <a:p>
            <a:r>
              <a:rPr lang="en-GB"/>
              <a:t>Opetushallitus</a:t>
            </a:r>
          </a:p>
        </p:txBody>
      </p:sp>
      <p:sp>
        <p:nvSpPr>
          <p:cNvPr id="7" name="Dian numeron paikkamerkki 6"/>
          <p:cNvSpPr>
            <a:spLocks noGrp="1"/>
          </p:cNvSpPr>
          <p:nvPr>
            <p:ph type="sldNum" sz="quarter" idx="12"/>
          </p:nvPr>
        </p:nvSpPr>
        <p:spPr/>
        <p:txBody>
          <a:bodyPr/>
          <a:lstStyle/>
          <a:p>
            <a:fld id="{A6E131DE-DA31-4CDF-828A-8EB206A3CD12}" type="slidenum">
              <a:rPr lang="en-GB" smtClean="0"/>
              <a:t>‹#›</a:t>
            </a:fld>
            <a:endParaRPr lang="en-GB"/>
          </a:p>
        </p:txBody>
      </p:sp>
      <p:sp>
        <p:nvSpPr>
          <p:cNvPr id="10" name="Kuvan paikkamerkki 9"/>
          <p:cNvSpPr>
            <a:spLocks noGrp="1"/>
          </p:cNvSpPr>
          <p:nvPr>
            <p:ph type="pic" sz="quarter" idx="13"/>
          </p:nvPr>
        </p:nvSpPr>
        <p:spPr>
          <a:xfrm>
            <a:off x="6303963" y="2403475"/>
            <a:ext cx="5000625" cy="3443288"/>
          </a:xfrm>
          <a:solidFill>
            <a:schemeClr val="bg1">
              <a:lumMod val="85000"/>
            </a:schemeClr>
          </a:solidFill>
        </p:spPr>
        <p:txBody>
          <a:bodyPr/>
          <a:lstStyle>
            <a:lvl1pPr marL="0" indent="0">
              <a:buFontTx/>
              <a:buNone/>
              <a:defRPr/>
            </a:lvl1pPr>
          </a:lstStyle>
          <a:p>
            <a:r>
              <a:rPr lang="fi-FI"/>
              <a:t>Lisää kuva napsauttamalla kuvaketta</a:t>
            </a:r>
          </a:p>
        </p:txBody>
      </p:sp>
    </p:spTree>
    <p:extLst>
      <p:ext uri="{BB962C8B-B14F-4D97-AF65-F5344CB8AC3E}">
        <p14:creationId xmlns:p14="http://schemas.microsoft.com/office/powerpoint/2010/main" val="11180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1824061F-E91E-45E8-86C1-00F3E241AC81}" type="datetime1">
              <a:rPr lang="en-GB" smtClean="0"/>
              <a:t>13/04/2023</a:t>
            </a:fld>
            <a:endParaRPr lang="en-GB" dirty="0"/>
          </a:p>
        </p:txBody>
      </p:sp>
      <p:sp>
        <p:nvSpPr>
          <p:cNvPr id="6" name="Footer Placeholder 5"/>
          <p:cNvSpPr>
            <a:spLocks noGrp="1"/>
          </p:cNvSpPr>
          <p:nvPr>
            <p:ph type="ftr" sz="quarter" idx="11"/>
          </p:nvPr>
        </p:nvSpPr>
        <p:spPr/>
        <p:txBody>
          <a:bodyPr/>
          <a:lstStyle/>
          <a:p>
            <a:r>
              <a:rPr lang="en-GB"/>
              <a:t>Opetushallitus</a:t>
            </a:r>
          </a:p>
        </p:txBody>
      </p:sp>
      <p:sp>
        <p:nvSpPr>
          <p:cNvPr id="7" name="Slide Number Placeholder 6"/>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247567070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45127" y="2507550"/>
            <a:ext cx="5156200" cy="36805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7550"/>
            <a:ext cx="5181601" cy="368052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1824061F-E91E-45E8-86C1-00F3E241AC81}" type="datetime1">
              <a:rPr lang="en-GB" smtClean="0"/>
              <a:t>13/04/2023</a:t>
            </a:fld>
            <a:endParaRPr lang="en-GB" dirty="0"/>
          </a:p>
        </p:txBody>
      </p:sp>
      <p:sp>
        <p:nvSpPr>
          <p:cNvPr id="8" name="Footer Placeholder 7"/>
          <p:cNvSpPr>
            <a:spLocks noGrp="1"/>
          </p:cNvSpPr>
          <p:nvPr>
            <p:ph type="ftr" sz="quarter" idx="11"/>
          </p:nvPr>
        </p:nvSpPr>
        <p:spPr/>
        <p:txBody>
          <a:bodyPr/>
          <a:lstStyle/>
          <a:p>
            <a:r>
              <a:rPr lang="en-GB"/>
              <a:t>Opetushallitus</a:t>
            </a:r>
          </a:p>
        </p:txBody>
      </p:sp>
      <p:sp>
        <p:nvSpPr>
          <p:cNvPr id="9" name="Slide Number Placeholder 8"/>
          <p:cNvSpPr>
            <a:spLocks noGrp="1"/>
          </p:cNvSpPr>
          <p:nvPr>
            <p:ph type="sldNum" sz="quarter" idx="12"/>
          </p:nvPr>
        </p:nvSpPr>
        <p:spPr/>
        <p:txBody>
          <a:bodyPr/>
          <a:lstStyle/>
          <a:p>
            <a:fld id="{A6E131DE-DA31-4CDF-828A-8EB206A3CD12}" type="slidenum">
              <a:rPr lang="en-GB" smtClean="0"/>
              <a:pPr/>
              <a:t>‹#›</a:t>
            </a:fld>
            <a:endParaRPr lang="en-GB"/>
          </a:p>
        </p:txBody>
      </p:sp>
      <p:sp>
        <p:nvSpPr>
          <p:cNvPr id="10" name="Title 9"/>
          <p:cNvSpPr>
            <a:spLocks noGrp="1"/>
          </p:cNvSpPr>
          <p:nvPr>
            <p:ph type="title"/>
          </p:nvPr>
        </p:nvSpPr>
        <p:spPr/>
        <p:txBody>
          <a:bodyPr/>
          <a:lstStyle/>
          <a:p>
            <a:r>
              <a:rPr lang="fi-FI"/>
              <a:t>Muokkaa perustyyl. napsautt.</a:t>
            </a:r>
            <a:endParaRPr lang="en-US" dirty="0"/>
          </a:p>
        </p:txBody>
      </p:sp>
    </p:spTree>
    <p:extLst>
      <p:ext uri="{BB962C8B-B14F-4D97-AF65-F5344CB8AC3E}">
        <p14:creationId xmlns:p14="http://schemas.microsoft.com/office/powerpoint/2010/main" val="30491911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CC6DFD-09C7-4C6B-AC8A-6A6009DDCC2D}" type="datetime1">
              <a:rPr lang="en-GB" smtClean="0"/>
              <a:t>13/04/2023</a:t>
            </a:fld>
            <a:endParaRPr lang="en-GB"/>
          </a:p>
        </p:txBody>
      </p:sp>
      <p:sp>
        <p:nvSpPr>
          <p:cNvPr id="4" name="Footer Placeholder 3"/>
          <p:cNvSpPr>
            <a:spLocks noGrp="1"/>
          </p:cNvSpPr>
          <p:nvPr>
            <p:ph type="ftr" sz="quarter" idx="11"/>
          </p:nvPr>
        </p:nvSpPr>
        <p:spPr/>
        <p:txBody>
          <a:bodyPr/>
          <a:lstStyle/>
          <a:p>
            <a:r>
              <a:rPr lang="en-GB"/>
              <a:t>Opetushallitus</a:t>
            </a:r>
          </a:p>
        </p:txBody>
      </p:sp>
      <p:sp>
        <p:nvSpPr>
          <p:cNvPr id="5" name="Slide Number Placeholder 4"/>
          <p:cNvSpPr>
            <a:spLocks noGrp="1"/>
          </p:cNvSpPr>
          <p:nvPr>
            <p:ph type="sldNum" sz="quarter" idx="12"/>
          </p:nvPr>
        </p:nvSpPr>
        <p:spPr/>
        <p:txBody>
          <a:bodyPr/>
          <a:lstStyle/>
          <a:p>
            <a:fld id="{A6E131DE-DA31-4CDF-828A-8EB206A3CD12}" type="slidenum">
              <a:rPr lang="en-GB" smtClean="0"/>
              <a:t>‹#›</a:t>
            </a:fld>
            <a:endParaRPr lang="en-GB"/>
          </a:p>
        </p:txBody>
      </p:sp>
      <p:sp>
        <p:nvSpPr>
          <p:cNvPr id="6" name="Title 5"/>
          <p:cNvSpPr>
            <a:spLocks noGrp="1"/>
          </p:cNvSpPr>
          <p:nvPr>
            <p:ph type="title"/>
          </p:nvPr>
        </p:nvSpPr>
        <p:spPr/>
        <p:txBody>
          <a:bodyPr/>
          <a:lstStyle/>
          <a:p>
            <a:r>
              <a:rPr lang="fi-FI"/>
              <a:t>Muokkaa perustyyl. napsautt.</a:t>
            </a:r>
            <a:endParaRPr lang="en-US"/>
          </a:p>
        </p:txBody>
      </p:sp>
    </p:spTree>
    <p:extLst>
      <p:ext uri="{BB962C8B-B14F-4D97-AF65-F5344CB8AC3E}">
        <p14:creationId xmlns:p14="http://schemas.microsoft.com/office/powerpoint/2010/main" val="265253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CB461-3F32-49B5-86C7-338ED28BB3E3}" type="datetime1">
              <a:rPr lang="en-GB" smtClean="0"/>
              <a:t>13/04/2023</a:t>
            </a:fld>
            <a:endParaRPr lang="en-GB"/>
          </a:p>
        </p:txBody>
      </p:sp>
      <p:sp>
        <p:nvSpPr>
          <p:cNvPr id="3" name="Footer Placeholder 2"/>
          <p:cNvSpPr>
            <a:spLocks noGrp="1"/>
          </p:cNvSpPr>
          <p:nvPr>
            <p:ph type="ftr" sz="quarter" idx="11"/>
          </p:nvPr>
        </p:nvSpPr>
        <p:spPr/>
        <p:txBody>
          <a:bodyPr/>
          <a:lstStyle/>
          <a:p>
            <a:r>
              <a:rPr lang="en-GB"/>
              <a:t>Opetushallitus</a:t>
            </a:r>
          </a:p>
        </p:txBody>
      </p:sp>
      <p:sp>
        <p:nvSpPr>
          <p:cNvPr id="4" name="Slide Number Placeholder 3"/>
          <p:cNvSpPr>
            <a:spLocks noGrp="1"/>
          </p:cNvSpPr>
          <p:nvPr>
            <p:ph type="sldNum" sz="quarter" idx="12"/>
          </p:nvPr>
        </p:nvSpPr>
        <p:spPr/>
        <p:txBody>
          <a:bodyPr/>
          <a:lstStyle/>
          <a:p>
            <a:fld id="{A6E131DE-DA31-4CDF-828A-8EB206A3CD12}" type="slidenum">
              <a:rPr lang="en-GB" smtClean="0"/>
              <a:t>‹#›</a:t>
            </a:fld>
            <a:endParaRPr lang="en-GB"/>
          </a:p>
        </p:txBody>
      </p:sp>
    </p:spTree>
    <p:extLst>
      <p:ext uri="{BB962C8B-B14F-4D97-AF65-F5344CB8AC3E}">
        <p14:creationId xmlns:p14="http://schemas.microsoft.com/office/powerpoint/2010/main" val="3426480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i-FI"/>
              <a:t>Muokkaa perustyyl. napsautt.</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824061F-E91E-45E8-86C1-00F3E241AC81}" type="datetime1">
              <a:rPr lang="en-GB" smtClean="0"/>
              <a:t>13/04/2023</a:t>
            </a:fld>
            <a:endParaRPr lang="en-GB" dirty="0"/>
          </a:p>
        </p:txBody>
      </p:sp>
      <p:sp>
        <p:nvSpPr>
          <p:cNvPr id="6" name="Footer Placeholder 5"/>
          <p:cNvSpPr>
            <a:spLocks noGrp="1"/>
          </p:cNvSpPr>
          <p:nvPr>
            <p:ph type="ftr" sz="quarter" idx="11"/>
          </p:nvPr>
        </p:nvSpPr>
        <p:spPr/>
        <p:txBody>
          <a:bodyPr/>
          <a:lstStyle/>
          <a:p>
            <a:r>
              <a:rPr lang="en-GB"/>
              <a:t>Opetushallitus</a:t>
            </a:r>
          </a:p>
        </p:txBody>
      </p:sp>
      <p:sp>
        <p:nvSpPr>
          <p:cNvPr id="7" name="Slide Number Placeholder 6"/>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222639703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i-FI"/>
              <a:t>Muokkaa perustyyl. napsautt.</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1824061F-E91E-45E8-86C1-00F3E241AC81}" type="datetime1">
              <a:rPr lang="en-GB" smtClean="0"/>
              <a:t>13/04/2023</a:t>
            </a:fld>
            <a:endParaRPr lang="en-GB" dirty="0"/>
          </a:p>
        </p:txBody>
      </p:sp>
      <p:sp>
        <p:nvSpPr>
          <p:cNvPr id="6" name="Footer Placeholder 5"/>
          <p:cNvSpPr>
            <a:spLocks noGrp="1"/>
          </p:cNvSpPr>
          <p:nvPr>
            <p:ph type="ftr" sz="quarter" idx="11"/>
          </p:nvPr>
        </p:nvSpPr>
        <p:spPr/>
        <p:txBody>
          <a:bodyPr/>
          <a:lstStyle/>
          <a:p>
            <a:r>
              <a:rPr lang="en-GB"/>
              <a:t>Opetushallitus</a:t>
            </a:r>
          </a:p>
        </p:txBody>
      </p:sp>
      <p:sp>
        <p:nvSpPr>
          <p:cNvPr id="7" name="Slide Number Placeholder 6"/>
          <p:cNvSpPr>
            <a:spLocks noGrp="1"/>
          </p:cNvSpPr>
          <p:nvPr>
            <p:ph type="sldNum" sz="quarter" idx="12"/>
          </p:nvPr>
        </p:nvSpPr>
        <p:spPr/>
        <p:txBody>
          <a:bodyPr/>
          <a:lstStyle/>
          <a:p>
            <a:fld id="{A6E131DE-DA31-4CDF-828A-8EB206A3CD12}" type="slidenum">
              <a:rPr lang="en-GB" smtClean="0"/>
              <a:pPr/>
              <a:t>‹#›</a:t>
            </a:fld>
            <a:endParaRPr lang="en-GB"/>
          </a:p>
        </p:txBody>
      </p:sp>
    </p:spTree>
    <p:extLst>
      <p:ext uri="{BB962C8B-B14F-4D97-AF65-F5344CB8AC3E}">
        <p14:creationId xmlns:p14="http://schemas.microsoft.com/office/powerpoint/2010/main" val="3908817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1824061F-E91E-45E8-86C1-00F3E241AC81}" type="datetime1">
              <a:rPr lang="en-GB" smtClean="0"/>
              <a:t>13/04/2023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GB"/>
              <a:t>Opetushallitus</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A6E131DE-DA31-4CDF-828A-8EB206A3CD12}" type="slidenum">
              <a:rPr lang="en-GB" smtClean="0"/>
              <a:pPr/>
              <a:t>‹#›</a:t>
            </a:fld>
            <a:endParaRPr lang="en-GB"/>
          </a:p>
        </p:txBody>
      </p:sp>
      <p:cxnSp>
        <p:nvCxnSpPr>
          <p:cNvPr id="7" name="Suora yhdysviiva 6"/>
          <p:cNvCxnSpPr/>
          <p:nvPr userDrawn="1"/>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4494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668" r:id="rId13"/>
    <p:sldLayoutId id="2147483659" r:id="rId14"/>
    <p:sldLayoutId id="2147483666" r:id="rId15"/>
    <p:sldLayoutId id="2147483660" r:id="rId16"/>
    <p:sldLayoutId id="2147483661" r:id="rId17"/>
    <p:sldLayoutId id="2147483665" r:id="rId18"/>
    <p:sldLayoutId id="214748366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i-FI"/>
              <a:t>Muokkaa perustyyl. napsautt.</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24061F-E91E-45E8-86C1-00F3E241AC81}" type="datetime1">
              <a:rPr lang="en-GB" smtClean="0"/>
              <a:t>13/04/2023</a:t>
            </a:fld>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Opetushallitus</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6E131DE-DA31-4CDF-828A-8EB206A3CD12}"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uora yhdysviiva 10"/>
          <p:cNvCxnSpPr/>
          <p:nvPr userDrawn="1"/>
        </p:nvCxnSpPr>
        <p:spPr>
          <a:xfrm>
            <a:off x="1704975" y="6411384"/>
            <a:ext cx="0" cy="72000"/>
          </a:xfrm>
          <a:prstGeom prst="line">
            <a:avLst/>
          </a:prstGeom>
          <a:ln w="15875">
            <a:solidFill>
              <a:srgbClr val="5BCA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004533"/>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hyperlink" Target="https://www.youtube.com/watch?time_continue=9&amp;v=vB21JsTeTVg&amp;embeds_euri=https%3A%2F%2Fwww.oph.fi%2F&amp;source_ve_path=Mjg2NjM&amp;feature=emb_logo"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oph.fi/sites/default/files/documents/suto6p_kohdemaat_top6_opintolalla.pdf" TargetMode="Externa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oph.fi/sites/default/files/documents/suto6p_kohdemaat_top6_opintolalla.pdf"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hyperlink" Target="https://europa.eu/youth/home_fi"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hyperlink" Target="http://www.padlet.com/maijuopo/op6" TargetMode="Externa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europa.eu/youth/home_fi" TargetMode="External"/><Relationship Id="rId7" Type="http://schemas.openxmlformats.org/officeDocument/2006/relationships/diagramQuickStyle" Target="../diagrams/quickStyle2.xml"/><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hyperlink" Target="http://www.padlet.com/maijuopo/op6" TargetMode="External"/><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hyperlink" Target="http://www.maailmalle.net/"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s://www.maailmalle.net/tutkinto-opiskelu/tutkinto-opiskelu_hyva_tietaa/tutkinnot_suomessa_ja_ulkomailla" TargetMode="External"/><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oph.fi/tutkintojentunnustaminen"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98838" y="5636825"/>
            <a:ext cx="10113645" cy="822960"/>
          </a:xfrm>
        </p:spPr>
        <p:txBody>
          <a:bodyPr/>
          <a:lstStyle/>
          <a:p>
            <a:br>
              <a:rPr lang="fi-FI" sz="4000" dirty="0"/>
            </a:br>
            <a:br>
              <a:rPr lang="fi-FI" sz="4000" dirty="0"/>
            </a:br>
            <a:r>
              <a:rPr lang="fi-FI" sz="4000" dirty="0"/>
              <a:t>Tervetuloa OP6 Maailmalle -opintojaksolle!</a:t>
            </a:r>
            <a:br>
              <a:rPr lang="fi-FI" sz="4000" dirty="0"/>
            </a:br>
            <a:endParaRPr lang="fi-FI" sz="4000" dirty="0"/>
          </a:p>
        </p:txBody>
      </p:sp>
      <p:pic>
        <p:nvPicPr>
          <p:cNvPr id="7" name="Kuvan paikkamerkki 6"/>
          <p:cNvPicPr>
            <a:picLocks noGrp="1" noChangeAspect="1"/>
          </p:cNvPicPr>
          <p:nvPr>
            <p:ph type="pic" idx="1"/>
          </p:nvPr>
        </p:nvPicPr>
        <p:blipFill>
          <a:blip r:embed="rId3">
            <a:extLst>
              <a:ext uri="{28A0092B-C50C-407E-A947-70E740481C1C}">
                <a14:useLocalDpi xmlns:a14="http://schemas.microsoft.com/office/drawing/2010/main" val="0"/>
              </a:ext>
            </a:extLst>
          </a:blip>
          <a:srcRect t="11386" b="11386"/>
          <a:stretch>
            <a:fillRect/>
          </a:stretch>
        </p:blipFill>
        <p:spPr/>
      </p:pic>
      <p:sp>
        <p:nvSpPr>
          <p:cNvPr id="5" name="Dian numeron paikkamerkki 4"/>
          <p:cNvSpPr>
            <a:spLocks noGrp="1"/>
          </p:cNvSpPr>
          <p:nvPr>
            <p:ph type="sldNum" sz="quarter" idx="12"/>
          </p:nvPr>
        </p:nvSpPr>
        <p:spPr/>
        <p:txBody>
          <a:bodyPr/>
          <a:lstStyle/>
          <a:p>
            <a:fld id="{A6E131DE-DA31-4CDF-828A-8EB206A3CD12}" type="slidenum">
              <a:rPr lang="en-GB" smtClean="0"/>
              <a:pPr/>
              <a:t>1</a:t>
            </a:fld>
            <a:endParaRPr lang="en-GB"/>
          </a:p>
        </p:txBody>
      </p:sp>
      <p:sp>
        <p:nvSpPr>
          <p:cNvPr id="4" name="Tekstiruutu 3">
            <a:extLst>
              <a:ext uri="{FF2B5EF4-FFF2-40B4-BE49-F238E27FC236}">
                <a16:creationId xmlns:a16="http://schemas.microsoft.com/office/drawing/2014/main" id="{4CF39C72-191C-231C-6158-88AC8253952E}"/>
              </a:ext>
            </a:extLst>
          </p:cNvPr>
          <p:cNvSpPr txBox="1"/>
          <p:nvPr/>
        </p:nvSpPr>
        <p:spPr>
          <a:xfrm>
            <a:off x="9355822" y="6090453"/>
            <a:ext cx="6094602" cy="369332"/>
          </a:xfrm>
          <a:prstGeom prst="rect">
            <a:avLst/>
          </a:prstGeom>
          <a:noFill/>
        </p:spPr>
        <p:txBody>
          <a:bodyPr wrap="square">
            <a:spAutoFit/>
          </a:bodyPr>
          <a:lstStyle/>
          <a:p>
            <a:pPr marL="0" indent="0">
              <a:buNone/>
            </a:pPr>
            <a:r>
              <a:rPr lang="fi-FI" sz="1800" dirty="0">
                <a:hlinkClick r:id="rId4"/>
              </a:rPr>
              <a:t>Kansainvälistymisen video</a:t>
            </a:r>
            <a:endParaRPr lang="fi-FI" sz="1800" dirty="0"/>
          </a:p>
        </p:txBody>
      </p:sp>
    </p:spTree>
    <p:extLst>
      <p:ext uri="{BB962C8B-B14F-4D97-AF65-F5344CB8AC3E}">
        <p14:creationId xmlns:p14="http://schemas.microsoft.com/office/powerpoint/2010/main" val="745519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B5982A60-DE1E-4795-B2BC-90F70244C7FB}"/>
              </a:ext>
            </a:extLst>
          </p:cNvPr>
          <p:cNvSpPr>
            <a:spLocks noGrp="1"/>
          </p:cNvSpPr>
          <p:nvPr>
            <p:ph type="sldNum" sz="quarter" idx="12"/>
          </p:nvPr>
        </p:nvSpPr>
        <p:spPr/>
        <p:txBody>
          <a:bodyPr/>
          <a:lstStyle/>
          <a:p>
            <a:fld id="{A6E131DE-DA31-4CDF-828A-8EB206A3CD12}" type="slidenum">
              <a:rPr lang="en-GB" smtClean="0"/>
              <a:t>10</a:t>
            </a:fld>
            <a:endParaRPr lang="en-GB"/>
          </a:p>
        </p:txBody>
      </p:sp>
      <p:sp>
        <p:nvSpPr>
          <p:cNvPr id="6" name="Otsikko 1">
            <a:extLst>
              <a:ext uri="{FF2B5EF4-FFF2-40B4-BE49-F238E27FC236}">
                <a16:creationId xmlns:a16="http://schemas.microsoft.com/office/drawing/2014/main" id="{2E673770-34EA-4FD3-96A4-DE2D590FB280}"/>
              </a:ext>
            </a:extLst>
          </p:cNvPr>
          <p:cNvSpPr txBox="1">
            <a:spLocks/>
          </p:cNvSpPr>
          <p:nvPr/>
        </p:nvSpPr>
        <p:spPr>
          <a:xfrm>
            <a:off x="789560" y="492390"/>
            <a:ext cx="10515600" cy="73164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a:lstStyle>
          <a:p>
            <a:r>
              <a:rPr lang="fi-FI" dirty="0"/>
              <a:t>Miksi lähdetään opiskelemaan ulkomaille?</a:t>
            </a:r>
          </a:p>
        </p:txBody>
      </p:sp>
      <p:sp>
        <p:nvSpPr>
          <p:cNvPr id="7" name="Tekstiruutu 6">
            <a:extLst>
              <a:ext uri="{FF2B5EF4-FFF2-40B4-BE49-F238E27FC236}">
                <a16:creationId xmlns:a16="http://schemas.microsoft.com/office/drawing/2014/main" id="{CE2E2347-298F-47E1-9755-3C74958789A3}"/>
              </a:ext>
            </a:extLst>
          </p:cNvPr>
          <p:cNvSpPr txBox="1"/>
          <p:nvPr/>
        </p:nvSpPr>
        <p:spPr>
          <a:xfrm>
            <a:off x="8747760" y="1235991"/>
            <a:ext cx="2987040" cy="4832092"/>
          </a:xfrm>
          <a:prstGeom prst="rect">
            <a:avLst/>
          </a:prstGeom>
          <a:noFill/>
        </p:spPr>
        <p:txBody>
          <a:bodyPr wrap="square" rtlCol="0">
            <a:spAutoFit/>
          </a:bodyPr>
          <a:lstStyle/>
          <a:p>
            <a:r>
              <a:rPr lang="fi-FI" sz="2200" b="1" i="1" dirty="0">
                <a:solidFill>
                  <a:srgbClr val="00B0F0"/>
                </a:solidFill>
              </a:rPr>
              <a:t>uusia kokemuksia, seikkailunhalu</a:t>
            </a:r>
          </a:p>
          <a:p>
            <a:endParaRPr lang="fi-FI" sz="2200" b="1" i="1" dirty="0"/>
          </a:p>
          <a:p>
            <a:r>
              <a:rPr lang="fi-FI" sz="2200" b="1" i="1" dirty="0">
                <a:solidFill>
                  <a:srgbClr val="5BCA13"/>
                </a:solidFill>
              </a:rPr>
              <a:t>kansainvälinen ura</a:t>
            </a:r>
          </a:p>
          <a:p>
            <a:endParaRPr lang="fi-FI" sz="2200" b="1" i="1" dirty="0"/>
          </a:p>
          <a:p>
            <a:r>
              <a:rPr lang="fi-FI" sz="2200" b="1" i="1" dirty="0">
                <a:solidFill>
                  <a:srgbClr val="FFC000"/>
                </a:solidFill>
              </a:rPr>
              <a:t>mielenkiinto ulkomaisessa ympäristössä opiskelua ja ulkomailla asumista kohtaan</a:t>
            </a:r>
          </a:p>
          <a:p>
            <a:endParaRPr lang="fi-FI" sz="2200" b="1" i="1" dirty="0"/>
          </a:p>
          <a:p>
            <a:r>
              <a:rPr lang="fi-FI" sz="2200" b="1" i="1" dirty="0">
                <a:solidFill>
                  <a:srgbClr val="7030A0"/>
                </a:solidFill>
              </a:rPr>
              <a:t>ei opiskelupaikkaa Suomesta, helpompi sisäänpääsy</a:t>
            </a:r>
          </a:p>
        </p:txBody>
      </p:sp>
      <p:pic>
        <p:nvPicPr>
          <p:cNvPr id="8" name="Sisällön paikkamerkki 5">
            <a:extLst>
              <a:ext uri="{FF2B5EF4-FFF2-40B4-BE49-F238E27FC236}">
                <a16:creationId xmlns:a16="http://schemas.microsoft.com/office/drawing/2014/main" id="{30A3845E-8DB9-4056-91B9-EDA0C817A5AD}"/>
              </a:ext>
            </a:extLst>
          </p:cNvPr>
          <p:cNvPicPr>
            <a:picLocks noChangeAspect="1"/>
          </p:cNvPicPr>
          <p:nvPr/>
        </p:nvPicPr>
        <p:blipFill rotWithShape="1">
          <a:blip r:embed="rId3"/>
          <a:srcRect l="61636" t="19181" r="12476" b="22109"/>
          <a:stretch/>
        </p:blipFill>
        <p:spPr>
          <a:xfrm>
            <a:off x="332360" y="1377607"/>
            <a:ext cx="7621605" cy="4391659"/>
          </a:xfrm>
          <a:prstGeom prst="rect">
            <a:avLst/>
          </a:prstGeom>
        </p:spPr>
      </p:pic>
      <p:sp>
        <p:nvSpPr>
          <p:cNvPr id="3" name="Sisällön paikkamerkki 2">
            <a:extLst>
              <a:ext uri="{FF2B5EF4-FFF2-40B4-BE49-F238E27FC236}">
                <a16:creationId xmlns:a16="http://schemas.microsoft.com/office/drawing/2014/main" id="{AB47615D-DF66-404A-B8F8-C7CEA0B545A7}"/>
              </a:ext>
            </a:extLst>
          </p:cNvPr>
          <p:cNvSpPr>
            <a:spLocks noGrp="1"/>
          </p:cNvSpPr>
          <p:nvPr>
            <p:ph idx="1"/>
          </p:nvPr>
        </p:nvSpPr>
        <p:spPr>
          <a:xfrm>
            <a:off x="332360" y="1457033"/>
            <a:ext cx="10515600" cy="4023360"/>
          </a:xfrm>
        </p:spPr>
        <p:txBody>
          <a:bodyPr/>
          <a:lstStyle/>
          <a:p>
            <a:pPr marL="0" indent="0">
              <a:buNone/>
            </a:pPr>
            <a:endParaRPr lang="fi-FI" dirty="0"/>
          </a:p>
        </p:txBody>
      </p:sp>
    </p:spTree>
    <p:extLst>
      <p:ext uri="{BB962C8B-B14F-4D97-AF65-F5344CB8AC3E}">
        <p14:creationId xmlns:p14="http://schemas.microsoft.com/office/powerpoint/2010/main" val="287009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C17A7C-53A1-4819-A89C-4AFADF3FE0EE}"/>
              </a:ext>
            </a:extLst>
          </p:cNvPr>
          <p:cNvSpPr>
            <a:spLocks noGrp="1"/>
          </p:cNvSpPr>
          <p:nvPr>
            <p:ph type="title"/>
          </p:nvPr>
        </p:nvSpPr>
        <p:spPr>
          <a:xfrm>
            <a:off x="788400" y="370800"/>
            <a:ext cx="4591498" cy="1869480"/>
          </a:xfrm>
        </p:spPr>
        <p:txBody>
          <a:bodyPr>
            <a:normAutofit/>
          </a:bodyPr>
          <a:lstStyle/>
          <a:p>
            <a:r>
              <a:rPr lang="fi-FI" sz="3600" b="1" dirty="0"/>
              <a:t>Ulkomailla tutkintoaan opiskelevat suomalaiset…</a:t>
            </a:r>
          </a:p>
        </p:txBody>
      </p:sp>
      <p:sp>
        <p:nvSpPr>
          <p:cNvPr id="3" name="Sisällön paikkamerkki 2">
            <a:extLst>
              <a:ext uri="{FF2B5EF4-FFF2-40B4-BE49-F238E27FC236}">
                <a16:creationId xmlns:a16="http://schemas.microsoft.com/office/drawing/2014/main" id="{B90D4F3E-D8E1-4797-8686-1E6AE30CA70B}"/>
              </a:ext>
            </a:extLst>
          </p:cNvPr>
          <p:cNvSpPr>
            <a:spLocks noGrp="1"/>
          </p:cNvSpPr>
          <p:nvPr>
            <p:ph sz="half" idx="1"/>
          </p:nvPr>
        </p:nvSpPr>
        <p:spPr>
          <a:xfrm>
            <a:off x="536295" y="6305687"/>
            <a:ext cx="3883305" cy="391347"/>
          </a:xfrm>
        </p:spPr>
        <p:txBody>
          <a:bodyPr/>
          <a:lstStyle/>
          <a:p>
            <a:pPr marL="0" indent="0">
              <a:buNone/>
            </a:pPr>
            <a:r>
              <a:rPr lang="fi-FI" sz="1600" b="1" dirty="0"/>
              <a:t>Lähde: </a:t>
            </a:r>
            <a:r>
              <a:rPr lang="fi-FI" sz="1600" dirty="0"/>
              <a:t>OPH / Faktaa Express 3A/2017</a:t>
            </a:r>
          </a:p>
        </p:txBody>
      </p:sp>
      <p:sp>
        <p:nvSpPr>
          <p:cNvPr id="6" name="Dian numeron paikkamerkki 5">
            <a:extLst>
              <a:ext uri="{FF2B5EF4-FFF2-40B4-BE49-F238E27FC236}">
                <a16:creationId xmlns:a16="http://schemas.microsoft.com/office/drawing/2014/main" id="{6D55C36F-0D3E-4652-8ABA-7ECB9E9015D1}"/>
              </a:ext>
            </a:extLst>
          </p:cNvPr>
          <p:cNvSpPr>
            <a:spLocks noGrp="1"/>
          </p:cNvSpPr>
          <p:nvPr>
            <p:ph type="sldNum" sz="quarter" idx="12"/>
          </p:nvPr>
        </p:nvSpPr>
        <p:spPr/>
        <p:txBody>
          <a:bodyPr/>
          <a:lstStyle/>
          <a:p>
            <a:fld id="{A6E131DE-DA31-4CDF-828A-8EB206A3CD12}" type="slidenum">
              <a:rPr lang="en-GB" smtClean="0"/>
              <a:t>11</a:t>
            </a:fld>
            <a:endParaRPr lang="en-GB"/>
          </a:p>
        </p:txBody>
      </p:sp>
      <p:pic>
        <p:nvPicPr>
          <p:cNvPr id="11" name="Kuva 10">
            <a:extLst>
              <a:ext uri="{FF2B5EF4-FFF2-40B4-BE49-F238E27FC236}">
                <a16:creationId xmlns:a16="http://schemas.microsoft.com/office/drawing/2014/main" id="{499BCC49-8ADF-41A8-8031-018FD71F0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775" y="226612"/>
            <a:ext cx="6346401" cy="6470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Kuva 12">
            <a:extLst>
              <a:ext uri="{FF2B5EF4-FFF2-40B4-BE49-F238E27FC236}">
                <a16:creationId xmlns:a16="http://schemas.microsoft.com/office/drawing/2014/main" id="{A954F6CD-B448-4246-BC15-B40E71EC4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00" y="1716064"/>
            <a:ext cx="2736991" cy="3949903"/>
          </a:xfrm>
          <a:prstGeom prst="rect">
            <a:avLst/>
          </a:prstGeom>
        </p:spPr>
      </p:pic>
    </p:spTree>
    <p:extLst>
      <p:ext uri="{BB962C8B-B14F-4D97-AF65-F5344CB8AC3E}">
        <p14:creationId xmlns:p14="http://schemas.microsoft.com/office/powerpoint/2010/main" val="63474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62966-9FF9-40DB-8C41-C84D8FF9F1ED}"/>
              </a:ext>
            </a:extLst>
          </p:cNvPr>
          <p:cNvSpPr>
            <a:spLocks noGrp="1"/>
          </p:cNvSpPr>
          <p:nvPr>
            <p:ph type="title"/>
          </p:nvPr>
        </p:nvSpPr>
        <p:spPr>
          <a:xfrm>
            <a:off x="1163820" y="600157"/>
            <a:ext cx="3386200" cy="815840"/>
          </a:xfrm>
        </p:spPr>
        <p:txBody>
          <a:bodyPr/>
          <a:lstStyle/>
          <a:p>
            <a:r>
              <a:rPr lang="fi-FI" b="1" dirty="0"/>
              <a:t>TOP 5 MAAT</a:t>
            </a:r>
          </a:p>
        </p:txBody>
      </p:sp>
      <p:sp>
        <p:nvSpPr>
          <p:cNvPr id="3" name="Sisällön paikkamerkki 2">
            <a:extLst>
              <a:ext uri="{FF2B5EF4-FFF2-40B4-BE49-F238E27FC236}">
                <a16:creationId xmlns:a16="http://schemas.microsoft.com/office/drawing/2014/main" id="{2F1576FB-712A-42B9-BA2A-2C100C7E97E5}"/>
              </a:ext>
            </a:extLst>
          </p:cNvPr>
          <p:cNvSpPr>
            <a:spLocks noGrp="1"/>
          </p:cNvSpPr>
          <p:nvPr>
            <p:ph sz="half" idx="1"/>
          </p:nvPr>
        </p:nvSpPr>
        <p:spPr>
          <a:xfrm>
            <a:off x="896568" y="1625522"/>
            <a:ext cx="10367280" cy="4811319"/>
          </a:xfrm>
        </p:spPr>
        <p:txBody>
          <a:bodyPr/>
          <a:lstStyle/>
          <a:p>
            <a:pPr marL="0" indent="0">
              <a:buNone/>
            </a:pPr>
            <a:endParaRPr lang="fi-FI" sz="2800" dirty="0"/>
          </a:p>
          <a:p>
            <a:pPr marL="0" indent="0">
              <a:buNone/>
            </a:pPr>
            <a:r>
              <a:rPr lang="fi-FI" sz="2800" b="1" dirty="0"/>
              <a:t>Olet lähdössä vähintään vuodeksi oleskelemaan toiseen maahan.</a:t>
            </a:r>
          </a:p>
          <a:p>
            <a:pPr marL="0" indent="0">
              <a:buNone/>
            </a:pPr>
            <a:r>
              <a:rPr lang="fi-FI" sz="2800" b="1" dirty="0"/>
              <a:t>Pohdi ja käy sen jälkeen kirjoittamassa taululle: </a:t>
            </a:r>
          </a:p>
          <a:p>
            <a:pPr marL="0" indent="0">
              <a:lnSpc>
                <a:spcPct val="150000"/>
              </a:lnSpc>
              <a:buNone/>
            </a:pPr>
            <a:r>
              <a:rPr lang="fi-FI" sz="2800" dirty="0"/>
              <a:t>			TOP 5 maat mihin lähtisit</a:t>
            </a:r>
          </a:p>
          <a:p>
            <a:pPr marL="0" indent="0">
              <a:buNone/>
            </a:pPr>
            <a:r>
              <a:rPr lang="fi-FI" sz="2800" dirty="0"/>
              <a:t>			TOP 5 maat mihin et lähtisi</a:t>
            </a:r>
          </a:p>
          <a:p>
            <a:pPr marL="0" indent="0">
              <a:buNone/>
            </a:pPr>
            <a:endParaRPr lang="fi-FI" sz="2800" dirty="0"/>
          </a:p>
          <a:p>
            <a:pPr marL="0" indent="0">
              <a:buNone/>
            </a:pPr>
            <a:endParaRPr lang="fi-FI" sz="2800" dirty="0"/>
          </a:p>
        </p:txBody>
      </p:sp>
      <p:sp>
        <p:nvSpPr>
          <p:cNvPr id="6" name="Dian numeron paikkamerkki 5">
            <a:extLst>
              <a:ext uri="{FF2B5EF4-FFF2-40B4-BE49-F238E27FC236}">
                <a16:creationId xmlns:a16="http://schemas.microsoft.com/office/drawing/2014/main" id="{0D5BB392-F2DE-473F-B94F-E102D939296D}"/>
              </a:ext>
            </a:extLst>
          </p:cNvPr>
          <p:cNvSpPr>
            <a:spLocks noGrp="1"/>
          </p:cNvSpPr>
          <p:nvPr>
            <p:ph type="sldNum" sz="quarter" idx="12"/>
          </p:nvPr>
        </p:nvSpPr>
        <p:spPr/>
        <p:txBody>
          <a:bodyPr/>
          <a:lstStyle/>
          <a:p>
            <a:fld id="{A6E131DE-DA31-4CDF-828A-8EB206A3CD12}" type="slidenum">
              <a:rPr lang="en-GB" smtClean="0"/>
              <a:t>12</a:t>
            </a:fld>
            <a:endParaRPr lang="en-GB"/>
          </a:p>
        </p:txBody>
      </p:sp>
      <p:pic>
        <p:nvPicPr>
          <p:cNvPr id="14" name="Kuva 13" descr="Valintamerkki">
            <a:extLst>
              <a:ext uri="{FF2B5EF4-FFF2-40B4-BE49-F238E27FC236}">
                <a16:creationId xmlns:a16="http://schemas.microsoft.com/office/drawing/2014/main" id="{ADC07154-7B91-447F-ABB3-B30DFDB8CB4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14058" y="3520908"/>
            <a:ext cx="510273" cy="510273"/>
          </a:xfrm>
          <a:prstGeom prst="rect">
            <a:avLst/>
          </a:prstGeom>
        </p:spPr>
      </p:pic>
      <p:pic>
        <p:nvPicPr>
          <p:cNvPr id="16" name="Kuva 15" descr="Sulje">
            <a:extLst>
              <a:ext uri="{FF2B5EF4-FFF2-40B4-BE49-F238E27FC236}">
                <a16:creationId xmlns:a16="http://schemas.microsoft.com/office/drawing/2014/main" id="{B12AEB8D-36E5-4F62-84B4-9B6444EB5A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14058" y="4031181"/>
            <a:ext cx="510274" cy="510274"/>
          </a:xfrm>
          <a:prstGeom prst="rect">
            <a:avLst/>
          </a:prstGeom>
        </p:spPr>
      </p:pic>
    </p:spTree>
    <p:extLst>
      <p:ext uri="{BB962C8B-B14F-4D97-AF65-F5344CB8AC3E}">
        <p14:creationId xmlns:p14="http://schemas.microsoft.com/office/powerpoint/2010/main" val="219562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idx="1"/>
          </p:nvPr>
        </p:nvPicPr>
        <p:blipFill>
          <a:blip r:embed="rId2"/>
          <a:stretch>
            <a:fillRect/>
          </a:stretch>
        </p:blipFill>
        <p:spPr>
          <a:xfrm>
            <a:off x="872197" y="239151"/>
            <a:ext cx="9706708" cy="6051869"/>
          </a:xfrm>
          <a:prstGeom prst="rect">
            <a:avLst/>
          </a:prstGeom>
        </p:spPr>
      </p:pic>
      <p:sp>
        <p:nvSpPr>
          <p:cNvPr id="4" name="Dian numeron paikkamerkki 3"/>
          <p:cNvSpPr>
            <a:spLocks noGrp="1"/>
          </p:cNvSpPr>
          <p:nvPr>
            <p:ph type="sldNum" sz="quarter" idx="12"/>
          </p:nvPr>
        </p:nvSpPr>
        <p:spPr/>
        <p:txBody>
          <a:bodyPr/>
          <a:lstStyle/>
          <a:p>
            <a:fld id="{A6E131DE-DA31-4CDF-828A-8EB206A3CD12}" type="slidenum">
              <a:rPr lang="en-GB" smtClean="0"/>
              <a:t>13</a:t>
            </a:fld>
            <a:endParaRPr lang="en-GB"/>
          </a:p>
        </p:txBody>
      </p:sp>
    </p:spTree>
    <p:extLst>
      <p:ext uri="{BB962C8B-B14F-4D97-AF65-F5344CB8AC3E}">
        <p14:creationId xmlns:p14="http://schemas.microsoft.com/office/powerpoint/2010/main" val="64087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1EE8DD29-7FE1-4BAD-8A3E-BA201699D548}"/>
              </a:ext>
            </a:extLst>
          </p:cNvPr>
          <p:cNvSpPr>
            <a:spLocks noGrp="1"/>
          </p:cNvSpPr>
          <p:nvPr>
            <p:ph type="sldNum" sz="quarter" idx="12"/>
          </p:nvPr>
        </p:nvSpPr>
        <p:spPr/>
        <p:txBody>
          <a:bodyPr/>
          <a:lstStyle/>
          <a:p>
            <a:fld id="{A6E131DE-DA31-4CDF-828A-8EB206A3CD12}" type="slidenum">
              <a:rPr lang="en-GB" smtClean="0"/>
              <a:t>14</a:t>
            </a:fld>
            <a:endParaRPr lang="en-GB"/>
          </a:p>
        </p:txBody>
      </p:sp>
      <p:sp>
        <p:nvSpPr>
          <p:cNvPr id="3" name="Sisällön paikkamerkki 2">
            <a:extLst>
              <a:ext uri="{FF2B5EF4-FFF2-40B4-BE49-F238E27FC236}">
                <a16:creationId xmlns:a16="http://schemas.microsoft.com/office/drawing/2014/main" id="{7520E13F-8E21-17C8-61BB-8EA19DF65212}"/>
              </a:ext>
            </a:extLst>
          </p:cNvPr>
          <p:cNvSpPr>
            <a:spLocks noGrp="1"/>
          </p:cNvSpPr>
          <p:nvPr>
            <p:ph idx="1"/>
          </p:nvPr>
        </p:nvSpPr>
        <p:spPr/>
        <p:txBody>
          <a:bodyPr/>
          <a:lstStyle/>
          <a:p>
            <a:endParaRPr lang="fi-FI"/>
          </a:p>
        </p:txBody>
      </p:sp>
      <p:sp>
        <p:nvSpPr>
          <p:cNvPr id="7" name="Tekstiruutu 6">
            <a:extLst>
              <a:ext uri="{FF2B5EF4-FFF2-40B4-BE49-F238E27FC236}">
                <a16:creationId xmlns:a16="http://schemas.microsoft.com/office/drawing/2014/main" id="{064740D8-6DA3-0DAB-326E-99E6CCE0D38D}"/>
              </a:ext>
            </a:extLst>
          </p:cNvPr>
          <p:cNvSpPr txBox="1"/>
          <p:nvPr/>
        </p:nvSpPr>
        <p:spPr>
          <a:xfrm>
            <a:off x="3047301" y="3246431"/>
            <a:ext cx="6094602" cy="369332"/>
          </a:xfrm>
          <a:prstGeom prst="rect">
            <a:avLst/>
          </a:prstGeom>
          <a:noFill/>
        </p:spPr>
        <p:txBody>
          <a:bodyPr wrap="square">
            <a:spAutoFit/>
          </a:bodyPr>
          <a:lstStyle/>
          <a:p>
            <a:r>
              <a:rPr lang="fi-FI" sz="1800" dirty="0" err="1"/>
              <a:t>ssss</a:t>
            </a:r>
            <a:r>
              <a:rPr lang="fi-FI" sz="1800" dirty="0" err="1">
                <a:hlinkClick r:id="rId2"/>
              </a:rPr>
              <a:t>Lähde:Oph</a:t>
            </a:r>
            <a:endParaRPr lang="fi-FI" dirty="0"/>
          </a:p>
        </p:txBody>
      </p:sp>
      <p:pic>
        <p:nvPicPr>
          <p:cNvPr id="9" name="Kuva 8">
            <a:extLst>
              <a:ext uri="{FF2B5EF4-FFF2-40B4-BE49-F238E27FC236}">
                <a16:creationId xmlns:a16="http://schemas.microsoft.com/office/drawing/2014/main" id="{18B4DEF1-1E68-4C0F-0B60-2ED5608D5E7D}"/>
              </a:ext>
            </a:extLst>
          </p:cNvPr>
          <p:cNvPicPr>
            <a:picLocks noChangeAspect="1"/>
          </p:cNvPicPr>
          <p:nvPr/>
        </p:nvPicPr>
        <p:blipFill rotWithShape="1">
          <a:blip r:embed="rId3"/>
          <a:srcRect l="12072" t="12835" r="62903" b="21860"/>
          <a:stretch/>
        </p:blipFill>
        <p:spPr>
          <a:xfrm>
            <a:off x="1036320" y="-57491"/>
            <a:ext cx="9377266" cy="6882401"/>
          </a:xfrm>
          <a:prstGeom prst="rect">
            <a:avLst/>
          </a:prstGeom>
        </p:spPr>
      </p:pic>
    </p:spTree>
    <p:extLst>
      <p:ext uri="{BB962C8B-B14F-4D97-AF65-F5344CB8AC3E}">
        <p14:creationId xmlns:p14="http://schemas.microsoft.com/office/powerpoint/2010/main" val="2350319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834BCE-A824-AD9D-87AC-9ABA0E28BF92}"/>
              </a:ext>
            </a:extLst>
          </p:cNvPr>
          <p:cNvSpPr>
            <a:spLocks noGrp="1"/>
          </p:cNvSpPr>
          <p:nvPr>
            <p:ph type="title"/>
          </p:nvPr>
        </p:nvSpPr>
        <p:spPr/>
        <p:txBody>
          <a:bodyPr>
            <a:normAutofit/>
          </a:bodyPr>
          <a:lstStyle/>
          <a:p>
            <a:endParaRPr lang="fi-FI" sz="1500" dirty="0"/>
          </a:p>
        </p:txBody>
      </p:sp>
      <p:sp>
        <p:nvSpPr>
          <p:cNvPr id="3" name="Tekstin paikkamerkki 2">
            <a:extLst>
              <a:ext uri="{FF2B5EF4-FFF2-40B4-BE49-F238E27FC236}">
                <a16:creationId xmlns:a16="http://schemas.microsoft.com/office/drawing/2014/main" id="{BC6BA6D2-0BB1-4FD5-722E-A65F8B6756A3}"/>
              </a:ext>
            </a:extLst>
          </p:cNvPr>
          <p:cNvSpPr>
            <a:spLocks noGrp="1"/>
          </p:cNvSpPr>
          <p:nvPr>
            <p:ph type="body" idx="1"/>
          </p:nvPr>
        </p:nvSpPr>
        <p:spPr/>
        <p:txBody>
          <a:bodyPr/>
          <a:lstStyle/>
          <a:p>
            <a:endParaRPr lang="fi-FI"/>
          </a:p>
        </p:txBody>
      </p:sp>
      <p:sp>
        <p:nvSpPr>
          <p:cNvPr id="4" name="Dian numeron paikkamerkki 3">
            <a:extLst>
              <a:ext uri="{FF2B5EF4-FFF2-40B4-BE49-F238E27FC236}">
                <a16:creationId xmlns:a16="http://schemas.microsoft.com/office/drawing/2014/main" id="{FAF94FB2-B255-D500-48D6-BFAE187FA5F0}"/>
              </a:ext>
            </a:extLst>
          </p:cNvPr>
          <p:cNvSpPr>
            <a:spLocks noGrp="1"/>
          </p:cNvSpPr>
          <p:nvPr>
            <p:ph type="sldNum" sz="quarter" idx="12"/>
          </p:nvPr>
        </p:nvSpPr>
        <p:spPr/>
        <p:txBody>
          <a:bodyPr/>
          <a:lstStyle/>
          <a:p>
            <a:fld id="{A6E131DE-DA31-4CDF-828A-8EB206A3CD12}" type="slidenum">
              <a:rPr lang="en-GB" smtClean="0"/>
              <a:pPr/>
              <a:t>15</a:t>
            </a:fld>
            <a:endParaRPr lang="en-GB"/>
          </a:p>
        </p:txBody>
      </p:sp>
      <p:pic>
        <p:nvPicPr>
          <p:cNvPr id="5" name="Kuva 4">
            <a:hlinkClick r:id="rId2"/>
            <a:extLst>
              <a:ext uri="{FF2B5EF4-FFF2-40B4-BE49-F238E27FC236}">
                <a16:creationId xmlns:a16="http://schemas.microsoft.com/office/drawing/2014/main" id="{956C0CA6-AE8F-8D46-AB61-2D2A2C4EB304}"/>
              </a:ext>
            </a:extLst>
          </p:cNvPr>
          <p:cNvPicPr>
            <a:picLocks noChangeAspect="1"/>
          </p:cNvPicPr>
          <p:nvPr/>
        </p:nvPicPr>
        <p:blipFill rotWithShape="1">
          <a:blip r:embed="rId3"/>
          <a:srcRect l="11862" t="16875" r="62123" b="5824"/>
          <a:stretch/>
        </p:blipFill>
        <p:spPr>
          <a:xfrm>
            <a:off x="721807" y="-502705"/>
            <a:ext cx="9834663" cy="7212564"/>
          </a:xfrm>
          <a:prstGeom prst="rect">
            <a:avLst/>
          </a:prstGeom>
        </p:spPr>
      </p:pic>
      <p:sp>
        <p:nvSpPr>
          <p:cNvPr id="7" name="Tekstiruutu 6">
            <a:extLst>
              <a:ext uri="{FF2B5EF4-FFF2-40B4-BE49-F238E27FC236}">
                <a16:creationId xmlns:a16="http://schemas.microsoft.com/office/drawing/2014/main" id="{0544D27D-BECC-734D-9149-F7926C6292EF}"/>
              </a:ext>
            </a:extLst>
          </p:cNvPr>
          <p:cNvSpPr txBox="1"/>
          <p:nvPr/>
        </p:nvSpPr>
        <p:spPr>
          <a:xfrm>
            <a:off x="10698061" y="5658624"/>
            <a:ext cx="6094602" cy="369332"/>
          </a:xfrm>
          <a:prstGeom prst="rect">
            <a:avLst/>
          </a:prstGeom>
          <a:noFill/>
        </p:spPr>
        <p:txBody>
          <a:bodyPr wrap="square">
            <a:spAutoFit/>
          </a:bodyPr>
          <a:lstStyle/>
          <a:p>
            <a:r>
              <a:rPr lang="fi-FI" sz="1800" dirty="0" err="1">
                <a:hlinkClick r:id="rId2"/>
              </a:rPr>
              <a:t>Lähde:Oph</a:t>
            </a:r>
            <a:endParaRPr lang="fi-FI" dirty="0"/>
          </a:p>
        </p:txBody>
      </p:sp>
    </p:spTree>
    <p:extLst>
      <p:ext uri="{BB962C8B-B14F-4D97-AF65-F5344CB8AC3E}">
        <p14:creationId xmlns:p14="http://schemas.microsoft.com/office/powerpoint/2010/main" val="108431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Sisällön paikkamerkki 9">
            <a:extLst>
              <a:ext uri="{FF2B5EF4-FFF2-40B4-BE49-F238E27FC236}">
                <a16:creationId xmlns:a16="http://schemas.microsoft.com/office/drawing/2014/main" id="{E5E9CBE1-D6E3-43D9-9015-E1A915350F56}"/>
              </a:ext>
            </a:extLst>
          </p:cNvPr>
          <p:cNvGraphicFramePr>
            <a:graphicFrameLocks/>
          </p:cNvGraphicFramePr>
          <p:nvPr>
            <p:extLst>
              <p:ext uri="{D42A27DB-BD31-4B8C-83A1-F6EECF244321}">
                <p14:modId xmlns:p14="http://schemas.microsoft.com/office/powerpoint/2010/main" val="3828648581"/>
              </p:ext>
            </p:extLst>
          </p:nvPr>
        </p:nvGraphicFramePr>
        <p:xfrm>
          <a:off x="1366058" y="661327"/>
          <a:ext cx="9089505" cy="5557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ian numeron paikkamerkki 5">
            <a:extLst>
              <a:ext uri="{FF2B5EF4-FFF2-40B4-BE49-F238E27FC236}">
                <a16:creationId xmlns:a16="http://schemas.microsoft.com/office/drawing/2014/main" id="{E2F42FB6-4B70-4C26-87C5-0382C75BA0E2}"/>
              </a:ext>
            </a:extLst>
          </p:cNvPr>
          <p:cNvSpPr>
            <a:spLocks noGrp="1"/>
          </p:cNvSpPr>
          <p:nvPr>
            <p:ph type="sldNum" sz="quarter" idx="12"/>
          </p:nvPr>
        </p:nvSpPr>
        <p:spPr/>
        <p:txBody>
          <a:bodyPr/>
          <a:lstStyle/>
          <a:p>
            <a:fld id="{A6E131DE-DA31-4CDF-828A-8EB206A3CD12}" type="slidenum">
              <a:rPr lang="en-GB" smtClean="0"/>
              <a:t>16</a:t>
            </a:fld>
            <a:endParaRPr lang="en-GB"/>
          </a:p>
        </p:txBody>
      </p:sp>
      <p:sp>
        <p:nvSpPr>
          <p:cNvPr id="8" name="Tekstiruutu 7">
            <a:extLst>
              <a:ext uri="{FF2B5EF4-FFF2-40B4-BE49-F238E27FC236}">
                <a16:creationId xmlns:a16="http://schemas.microsoft.com/office/drawing/2014/main" id="{75B32233-CA3F-4718-86E6-39B41798A7A8}"/>
              </a:ext>
            </a:extLst>
          </p:cNvPr>
          <p:cNvSpPr txBox="1"/>
          <p:nvPr/>
        </p:nvSpPr>
        <p:spPr>
          <a:xfrm>
            <a:off x="4949137" y="2655369"/>
            <a:ext cx="2289913" cy="1938992"/>
          </a:xfrm>
          <a:prstGeom prst="rect">
            <a:avLst/>
          </a:prstGeom>
          <a:noFill/>
        </p:spPr>
        <p:txBody>
          <a:bodyPr wrap="square" rtlCol="0">
            <a:spAutoFit/>
          </a:bodyPr>
          <a:lstStyle/>
          <a:p>
            <a:r>
              <a:rPr lang="fi-FI" sz="2000" b="1" dirty="0"/>
              <a:t>Opiskelijaksi haluavan pitää itse selvittää nämä asiat. </a:t>
            </a:r>
          </a:p>
          <a:p>
            <a:endParaRPr lang="fi-FI" sz="2000" b="1" dirty="0"/>
          </a:p>
          <a:p>
            <a:r>
              <a:rPr lang="fi-FI" sz="2000" b="1" dirty="0"/>
              <a:t>KUKA AUTTAA? </a:t>
            </a:r>
          </a:p>
        </p:txBody>
      </p:sp>
      <p:sp>
        <p:nvSpPr>
          <p:cNvPr id="9" name="Tekstiruutu 8">
            <a:extLst>
              <a:ext uri="{FF2B5EF4-FFF2-40B4-BE49-F238E27FC236}">
                <a16:creationId xmlns:a16="http://schemas.microsoft.com/office/drawing/2014/main" id="{126C4FC8-C03E-466A-B569-A7EF95D266A2}"/>
              </a:ext>
            </a:extLst>
          </p:cNvPr>
          <p:cNvSpPr txBox="1"/>
          <p:nvPr/>
        </p:nvSpPr>
        <p:spPr>
          <a:xfrm>
            <a:off x="7928976" y="347291"/>
            <a:ext cx="3130116"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000" b="1" dirty="0"/>
              <a:t>Maailmalle.net –tiimi ohjaa tiedon lähteille</a:t>
            </a:r>
          </a:p>
          <a:p>
            <a:r>
              <a:rPr lang="fi-FI" sz="2000" b="1" dirty="0"/>
              <a:t>www.maailmalle.net/kysy  </a:t>
            </a:r>
          </a:p>
        </p:txBody>
      </p:sp>
      <p:sp>
        <p:nvSpPr>
          <p:cNvPr id="10" name="Tekstiruutu 9">
            <a:extLst>
              <a:ext uri="{FF2B5EF4-FFF2-40B4-BE49-F238E27FC236}">
                <a16:creationId xmlns:a16="http://schemas.microsoft.com/office/drawing/2014/main" id="{C57E514F-180B-464B-906E-35BE52FFBFBF}"/>
              </a:ext>
            </a:extLst>
          </p:cNvPr>
          <p:cNvSpPr txBox="1"/>
          <p:nvPr/>
        </p:nvSpPr>
        <p:spPr>
          <a:xfrm>
            <a:off x="449580" y="661327"/>
            <a:ext cx="2331720"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sz="2000" dirty="0"/>
              <a:t>Opinto-ohjaajan tehtävä</a:t>
            </a:r>
          </a:p>
          <a:p>
            <a:endParaRPr lang="fi-FI" sz="2000" dirty="0"/>
          </a:p>
          <a:p>
            <a:r>
              <a:rPr lang="fi-FI" sz="2000" dirty="0"/>
              <a:t>Avata vaihtoehtoja</a:t>
            </a:r>
          </a:p>
          <a:p>
            <a:endParaRPr lang="fi-FI" sz="2000" dirty="0"/>
          </a:p>
          <a:p>
            <a:r>
              <a:rPr lang="fi-FI" sz="2000" dirty="0"/>
              <a:t>Auttaa tiedon lähteille</a:t>
            </a:r>
          </a:p>
          <a:p>
            <a:endParaRPr lang="fi-FI" sz="2000" dirty="0"/>
          </a:p>
          <a:p>
            <a:r>
              <a:rPr lang="fi-FI" sz="2000" dirty="0"/>
              <a:t>Päätöksenteossa tukeminen: vaihtoehtojen vertailu ja rajaaminen</a:t>
            </a:r>
          </a:p>
          <a:p>
            <a:endParaRPr lang="fi-FI" sz="2000" dirty="0"/>
          </a:p>
          <a:p>
            <a:r>
              <a:rPr lang="fi-FI" sz="2000" dirty="0"/>
              <a:t>Suosituksissa auttaminen</a:t>
            </a:r>
          </a:p>
        </p:txBody>
      </p:sp>
      <p:sp>
        <p:nvSpPr>
          <p:cNvPr id="11" name="Tekstiruutu 10">
            <a:extLst>
              <a:ext uri="{FF2B5EF4-FFF2-40B4-BE49-F238E27FC236}">
                <a16:creationId xmlns:a16="http://schemas.microsoft.com/office/drawing/2014/main" id="{B84F9228-0E7C-44DB-A3B5-AA79B60EFDA3}"/>
              </a:ext>
            </a:extLst>
          </p:cNvPr>
          <p:cNvSpPr txBox="1"/>
          <p:nvPr/>
        </p:nvSpPr>
        <p:spPr>
          <a:xfrm>
            <a:off x="9406888" y="2095383"/>
            <a:ext cx="2295240" cy="38164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i-FI" sz="2200" b="1" dirty="0"/>
              <a:t>Ulkomaisten korkeakoulujen hakijapalvelut!       </a:t>
            </a:r>
          </a:p>
          <a:p>
            <a:endParaRPr lang="fi-FI" sz="2200" b="1" dirty="0"/>
          </a:p>
          <a:p>
            <a:r>
              <a:rPr lang="fi-FI" sz="2200" b="1" dirty="0"/>
              <a:t>Hakuprosessissa auttaminen ja tukeminen on heidän tehtävänsä ja he haluavat olla avuksi. </a:t>
            </a:r>
          </a:p>
        </p:txBody>
      </p:sp>
    </p:spTree>
    <p:extLst>
      <p:ext uri="{BB962C8B-B14F-4D97-AF65-F5344CB8AC3E}">
        <p14:creationId xmlns:p14="http://schemas.microsoft.com/office/powerpoint/2010/main" val="6866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F1BC5E-C8B6-41C2-A928-56B3D6A13BA8}"/>
              </a:ext>
            </a:extLst>
          </p:cNvPr>
          <p:cNvSpPr>
            <a:spLocks noGrp="1"/>
          </p:cNvSpPr>
          <p:nvPr>
            <p:ph type="title"/>
          </p:nvPr>
        </p:nvSpPr>
        <p:spPr>
          <a:xfrm>
            <a:off x="795473" y="1134019"/>
            <a:ext cx="10868297" cy="996734"/>
          </a:xfrm>
        </p:spPr>
        <p:txBody>
          <a:bodyPr>
            <a:normAutofit fontScale="90000"/>
          </a:bodyPr>
          <a:lstStyle/>
          <a:p>
            <a:br>
              <a:rPr lang="fi-FI" sz="3600" b="1" dirty="0"/>
            </a:br>
            <a:br>
              <a:rPr lang="fi-FI" sz="3600" b="1" dirty="0"/>
            </a:br>
            <a:r>
              <a:rPr lang="fi-FI" sz="3600" b="1" dirty="0"/>
              <a:t>1. Kirjaudu </a:t>
            </a:r>
            <a:r>
              <a:rPr lang="fi-FI" sz="3600" b="1" dirty="0" err="1"/>
              <a:t>Peda.nettiin</a:t>
            </a:r>
            <a:r>
              <a:rPr lang="fi-FI" sz="3600" b="1" dirty="0"/>
              <a:t>, op6 –sivustolle (avain: </a:t>
            </a:r>
            <a:r>
              <a:rPr lang="fi-FI" sz="3600" b="1" u="sng" dirty="0"/>
              <a:t>op6 2023</a:t>
            </a:r>
            <a:r>
              <a:rPr lang="fi-FI" sz="3600" b="1" dirty="0"/>
              <a:t>)</a:t>
            </a:r>
            <a:br>
              <a:rPr lang="fi-FI" sz="3600" b="1" dirty="0"/>
            </a:br>
            <a:br>
              <a:rPr lang="fi-FI" sz="3600" b="1" dirty="0"/>
            </a:br>
            <a:endParaRPr lang="fi-FI" sz="3300" b="1" dirty="0"/>
          </a:p>
        </p:txBody>
      </p:sp>
      <p:sp>
        <p:nvSpPr>
          <p:cNvPr id="6" name="Dian numeron paikkamerkki 5">
            <a:extLst>
              <a:ext uri="{FF2B5EF4-FFF2-40B4-BE49-F238E27FC236}">
                <a16:creationId xmlns:a16="http://schemas.microsoft.com/office/drawing/2014/main" id="{5FD55999-B0EB-46B9-B4AA-A0E62E154294}"/>
              </a:ext>
            </a:extLst>
          </p:cNvPr>
          <p:cNvSpPr>
            <a:spLocks noGrp="1"/>
          </p:cNvSpPr>
          <p:nvPr>
            <p:ph type="sldNum" sz="quarter" idx="12"/>
          </p:nvPr>
        </p:nvSpPr>
        <p:spPr/>
        <p:txBody>
          <a:bodyPr/>
          <a:lstStyle/>
          <a:p>
            <a:fld id="{A6E131DE-DA31-4CDF-828A-8EB206A3CD12}" type="slidenum">
              <a:rPr lang="en-GB" smtClean="0"/>
              <a:t>17</a:t>
            </a:fld>
            <a:endParaRPr lang="en-GB"/>
          </a:p>
        </p:txBody>
      </p:sp>
    </p:spTree>
    <p:extLst>
      <p:ext uri="{BB962C8B-B14F-4D97-AF65-F5344CB8AC3E}">
        <p14:creationId xmlns:p14="http://schemas.microsoft.com/office/powerpoint/2010/main" val="138285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97280" y="286603"/>
            <a:ext cx="10058400" cy="1407973"/>
          </a:xfrm>
        </p:spPr>
        <p:txBody>
          <a:bodyPr>
            <a:normAutofit fontScale="90000"/>
          </a:bodyPr>
          <a:lstStyle/>
          <a:p>
            <a:br>
              <a:rPr lang="fi-FI" sz="4800" b="1" dirty="0"/>
            </a:br>
            <a:br>
              <a:rPr lang="fi-FI" sz="4800" b="1" dirty="0"/>
            </a:br>
            <a:r>
              <a:rPr lang="fi-FI" sz="4800" b="1" dirty="0"/>
              <a:t>Opiskelemaan ulkomaille –tehtävä (aloitus tänään ja jatko ensi viikolla)</a:t>
            </a:r>
            <a:endParaRPr lang="fi-FI" b="1" dirty="0"/>
          </a:p>
        </p:txBody>
      </p:sp>
      <p:sp>
        <p:nvSpPr>
          <p:cNvPr id="3" name="Sisällön paikkamerkki 2"/>
          <p:cNvSpPr>
            <a:spLocks noGrp="1"/>
          </p:cNvSpPr>
          <p:nvPr>
            <p:ph idx="1"/>
          </p:nvPr>
        </p:nvSpPr>
        <p:spPr/>
        <p:txBody>
          <a:bodyPr>
            <a:normAutofit/>
          </a:bodyPr>
          <a:lstStyle/>
          <a:p>
            <a:r>
              <a:rPr lang="fi-FI" sz="2400" b="1" dirty="0"/>
              <a:t>1. Tee harjoitus yksin tai kaksin</a:t>
            </a:r>
          </a:p>
          <a:p>
            <a:r>
              <a:rPr lang="fi-FI" sz="2400" b="1" dirty="0"/>
              <a:t>2. Valitse yksi kohdemaa ja selvitä kohdat 1-4 kohdemaasta.</a:t>
            </a:r>
          </a:p>
          <a:p>
            <a:r>
              <a:rPr lang="fi-FI" sz="2400" b="1" dirty="0"/>
              <a:t>3. Lähteenä www.maailmalle.net, myös Euroopan nuorisoportaali  (</a:t>
            </a:r>
            <a:r>
              <a:rPr lang="fi-FI" sz="2400" b="1" dirty="0">
                <a:hlinkClick r:id="rId3"/>
              </a:rPr>
              <a:t>https://europa.eu/youth/home_fi</a:t>
            </a:r>
            <a:r>
              <a:rPr lang="fi-FI" sz="2400" b="1" dirty="0"/>
              <a:t>) </a:t>
            </a:r>
          </a:p>
          <a:p>
            <a:r>
              <a:rPr lang="fi-FI" sz="2400" b="1" dirty="0"/>
              <a:t>4. Tee lyhyet muistiinpanot ja jaa tieto </a:t>
            </a:r>
            <a:r>
              <a:rPr lang="fi-FI" sz="2400" b="1" dirty="0" err="1"/>
              <a:t>Padlettiin</a:t>
            </a:r>
            <a:r>
              <a:rPr lang="fi-FI" sz="2400" b="1" dirty="0"/>
              <a:t> </a:t>
            </a:r>
            <a:r>
              <a:rPr lang="fi-FI" sz="2400" b="1" dirty="0">
                <a:hlinkClick r:id="rId4"/>
              </a:rPr>
              <a:t>www.padlet.com/maijuopo/op6</a:t>
            </a:r>
            <a:r>
              <a:rPr lang="fi-FI" sz="2400" b="1" dirty="0"/>
              <a:t> viimeistään 27.4. (tekstinä tai tiedostona)</a:t>
            </a:r>
          </a:p>
          <a:p>
            <a:r>
              <a:rPr lang="fi-FI" sz="2400" b="1" dirty="0"/>
              <a:t>5. Kirjoita tekijän/tekijöiden nimet :)</a:t>
            </a:r>
          </a:p>
          <a:p>
            <a:r>
              <a:rPr lang="fi-FI" sz="2400" b="1" dirty="0"/>
              <a:t>- Opo auttaa!</a:t>
            </a:r>
          </a:p>
        </p:txBody>
      </p:sp>
      <p:sp>
        <p:nvSpPr>
          <p:cNvPr id="4" name="Dian numeron paikkamerkki 3"/>
          <p:cNvSpPr>
            <a:spLocks noGrp="1"/>
          </p:cNvSpPr>
          <p:nvPr>
            <p:ph type="sldNum" sz="quarter" idx="12"/>
          </p:nvPr>
        </p:nvSpPr>
        <p:spPr/>
        <p:txBody>
          <a:bodyPr/>
          <a:lstStyle/>
          <a:p>
            <a:fld id="{A6E131DE-DA31-4CDF-828A-8EB206A3CD12}" type="slidenum">
              <a:rPr lang="en-GB" smtClean="0"/>
              <a:t>18</a:t>
            </a:fld>
            <a:endParaRPr lang="en-GB"/>
          </a:p>
        </p:txBody>
      </p:sp>
    </p:spTree>
    <p:extLst>
      <p:ext uri="{BB962C8B-B14F-4D97-AF65-F5344CB8AC3E}">
        <p14:creationId xmlns:p14="http://schemas.microsoft.com/office/powerpoint/2010/main" val="41313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C7641BA7-6CB0-4034-8D74-B8A216A746F0}"/>
              </a:ext>
            </a:extLst>
          </p:cNvPr>
          <p:cNvSpPr>
            <a:spLocks noGrp="1"/>
          </p:cNvSpPr>
          <p:nvPr>
            <p:ph type="title"/>
          </p:nvPr>
        </p:nvSpPr>
        <p:spPr>
          <a:xfrm>
            <a:off x="87002" y="314574"/>
            <a:ext cx="4736667" cy="2269235"/>
          </a:xfrm>
        </p:spPr>
        <p:txBody>
          <a:bodyPr>
            <a:noAutofit/>
          </a:bodyPr>
          <a:lstStyle/>
          <a:p>
            <a:r>
              <a:rPr lang="fi-FI" sz="1800" b="1" u="sng" dirty="0"/>
              <a:t>Opiskelemaan ulkomaille –tehtävä</a:t>
            </a:r>
            <a:br>
              <a:rPr lang="fi-FI" sz="1800" b="1" u="sng" dirty="0"/>
            </a:br>
            <a:r>
              <a:rPr lang="fi-FI" sz="1800" b="1" u="sng" dirty="0"/>
              <a:t> (aloitus 13.4. ja jatkuu 20.4.)</a:t>
            </a:r>
            <a:br>
              <a:rPr lang="fi-FI" sz="1600" b="1" u="sng" dirty="0"/>
            </a:br>
            <a:br>
              <a:rPr lang="fi-FI" sz="1600" b="1" dirty="0"/>
            </a:br>
            <a:r>
              <a:rPr lang="fi-FI" sz="1600" b="1" dirty="0"/>
              <a:t>1. Tee harjoitus yksin tai kaksin</a:t>
            </a:r>
            <a:br>
              <a:rPr lang="fi-FI" sz="1600" b="1" dirty="0"/>
            </a:br>
            <a:r>
              <a:rPr lang="fi-FI" sz="1600" b="1" dirty="0"/>
              <a:t>2. Valitse yksi kohdemaa ja selvitä kohdat 1-4 kohdemaasta.</a:t>
            </a:r>
            <a:br>
              <a:rPr lang="fi-FI" sz="1600" b="1" dirty="0"/>
            </a:br>
            <a:r>
              <a:rPr lang="fi-FI" sz="1600" b="1" dirty="0"/>
              <a:t>3. Lähteenä www.maailmalle.net, myös Euroopan nuorisoportaali  (</a:t>
            </a:r>
            <a:r>
              <a:rPr lang="fi-FI" sz="1600" b="1" dirty="0">
                <a:hlinkClick r:id="rId3"/>
              </a:rPr>
              <a:t>https://europa.eu/youth/home_fi</a:t>
            </a:r>
            <a:r>
              <a:rPr lang="fi-FI" sz="1600" b="1" dirty="0"/>
              <a:t>) </a:t>
            </a:r>
            <a:br>
              <a:rPr lang="fi-FI" sz="1600" b="1" dirty="0"/>
            </a:br>
            <a:r>
              <a:rPr lang="fi-FI" sz="1600" b="1" dirty="0"/>
              <a:t>4. Tee lyhyet muistiinpanot ja jaa tieto </a:t>
            </a:r>
            <a:r>
              <a:rPr lang="fi-FI" sz="1600" b="1" dirty="0" err="1"/>
              <a:t>Padlettiin</a:t>
            </a:r>
            <a:r>
              <a:rPr lang="fi-FI" sz="1600" b="1" dirty="0"/>
              <a:t>  viimeistään 27.4. </a:t>
            </a:r>
            <a:r>
              <a:rPr lang="fi-FI" sz="1600" b="1" dirty="0">
                <a:hlinkClick r:id="rId4"/>
              </a:rPr>
              <a:t>www.padlet.com/maijuopo/op6</a:t>
            </a:r>
            <a:r>
              <a:rPr lang="fi-FI" sz="1600" b="1" dirty="0"/>
              <a:t> (tekstinä tai tiedostona)</a:t>
            </a:r>
            <a:br>
              <a:rPr lang="fi-FI" sz="1600" b="1" dirty="0"/>
            </a:br>
            <a:r>
              <a:rPr lang="fi-FI" sz="1600" b="1" dirty="0"/>
              <a:t>5. Kirjoita tekijän/tekijöiden nimet :)</a:t>
            </a:r>
            <a:br>
              <a:rPr lang="fi-FI" sz="1600" b="1" dirty="0"/>
            </a:br>
            <a:endParaRPr lang="fi-FI" sz="1600" dirty="0"/>
          </a:p>
        </p:txBody>
      </p:sp>
      <p:graphicFrame>
        <p:nvGraphicFramePr>
          <p:cNvPr id="10" name="Sisällön paikkamerkki 9">
            <a:extLst>
              <a:ext uri="{FF2B5EF4-FFF2-40B4-BE49-F238E27FC236}">
                <a16:creationId xmlns:a16="http://schemas.microsoft.com/office/drawing/2014/main" id="{774D9F37-1A3D-46A3-BB50-57C881730E9A}"/>
              </a:ext>
            </a:extLst>
          </p:cNvPr>
          <p:cNvGraphicFramePr>
            <a:graphicFrameLocks noGrp="1"/>
          </p:cNvGraphicFramePr>
          <p:nvPr>
            <p:ph sz="half" idx="1"/>
            <p:extLst>
              <p:ext uri="{D42A27DB-BD31-4B8C-83A1-F6EECF244321}">
                <p14:modId xmlns:p14="http://schemas.microsoft.com/office/powerpoint/2010/main" val="552469285"/>
              </p:ext>
            </p:extLst>
          </p:nvPr>
        </p:nvGraphicFramePr>
        <p:xfrm>
          <a:off x="973655" y="946260"/>
          <a:ext cx="9832392" cy="5696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Dian numeron paikkamerkki 5">
            <a:extLst>
              <a:ext uri="{FF2B5EF4-FFF2-40B4-BE49-F238E27FC236}">
                <a16:creationId xmlns:a16="http://schemas.microsoft.com/office/drawing/2014/main" id="{6398B501-6C8C-41DA-98C0-E1D37F9FF121}"/>
              </a:ext>
            </a:extLst>
          </p:cNvPr>
          <p:cNvSpPr>
            <a:spLocks noGrp="1"/>
          </p:cNvSpPr>
          <p:nvPr>
            <p:ph type="sldNum" sz="quarter" idx="12"/>
          </p:nvPr>
        </p:nvSpPr>
        <p:spPr/>
        <p:txBody>
          <a:bodyPr/>
          <a:lstStyle/>
          <a:p>
            <a:fld id="{A6E131DE-DA31-4CDF-828A-8EB206A3CD12}" type="slidenum">
              <a:rPr lang="en-GB" smtClean="0"/>
              <a:t>19</a:t>
            </a:fld>
            <a:endParaRPr lang="en-GB"/>
          </a:p>
        </p:txBody>
      </p:sp>
      <p:sp>
        <p:nvSpPr>
          <p:cNvPr id="2" name="Tekstiruutu 1">
            <a:extLst>
              <a:ext uri="{FF2B5EF4-FFF2-40B4-BE49-F238E27FC236}">
                <a16:creationId xmlns:a16="http://schemas.microsoft.com/office/drawing/2014/main" id="{2A50F95B-3C12-41E9-9FE2-8AD946B47AB1}"/>
              </a:ext>
            </a:extLst>
          </p:cNvPr>
          <p:cNvSpPr txBox="1"/>
          <p:nvPr/>
        </p:nvSpPr>
        <p:spPr>
          <a:xfrm>
            <a:off x="7307762" y="543719"/>
            <a:ext cx="2825900" cy="851297"/>
          </a:xfrm>
          <a:prstGeom prst="round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i-FI" sz="2200" dirty="0"/>
              <a:t>1. Mitkä ovat yleiset pääsyvaatimukset?</a:t>
            </a:r>
          </a:p>
        </p:txBody>
      </p:sp>
      <p:sp>
        <p:nvSpPr>
          <p:cNvPr id="9" name="Tekstiruutu 8">
            <a:extLst>
              <a:ext uri="{FF2B5EF4-FFF2-40B4-BE49-F238E27FC236}">
                <a16:creationId xmlns:a16="http://schemas.microsoft.com/office/drawing/2014/main" id="{60F86ACD-74B8-4CC1-94B6-AAE788AF0254}"/>
              </a:ext>
            </a:extLst>
          </p:cNvPr>
          <p:cNvSpPr txBox="1"/>
          <p:nvPr/>
        </p:nvSpPr>
        <p:spPr>
          <a:xfrm>
            <a:off x="6997369" y="5454390"/>
            <a:ext cx="2362200" cy="1600438"/>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1"/>
            <a:r>
              <a:rPr lang="fi-FI" sz="2200" dirty="0"/>
              <a:t>3. Milloin on hakuaika? Onko yhteishakua?  </a:t>
            </a:r>
          </a:p>
        </p:txBody>
      </p:sp>
      <p:sp>
        <p:nvSpPr>
          <p:cNvPr id="14" name="Tekstiruutu 13">
            <a:extLst>
              <a:ext uri="{FF2B5EF4-FFF2-40B4-BE49-F238E27FC236}">
                <a16:creationId xmlns:a16="http://schemas.microsoft.com/office/drawing/2014/main" id="{8D9A25D3-4DFF-4206-A4FC-B7953A88C95A}"/>
              </a:ext>
            </a:extLst>
          </p:cNvPr>
          <p:cNvSpPr txBox="1"/>
          <p:nvPr/>
        </p:nvSpPr>
        <p:spPr>
          <a:xfrm>
            <a:off x="0" y="3571349"/>
            <a:ext cx="2543179" cy="160043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fi-FI" sz="2200" dirty="0"/>
              <a:t>4. Kuinka paljon on lukukausimaksut? Onko muita maksuja?</a:t>
            </a:r>
          </a:p>
        </p:txBody>
      </p:sp>
      <p:sp>
        <p:nvSpPr>
          <p:cNvPr id="11" name="Tekstiruutu 10">
            <a:extLst>
              <a:ext uri="{FF2B5EF4-FFF2-40B4-BE49-F238E27FC236}">
                <a16:creationId xmlns:a16="http://schemas.microsoft.com/office/drawing/2014/main" id="{00E80DE6-C723-4D57-8F27-D2CCB5D553F6}"/>
              </a:ext>
            </a:extLst>
          </p:cNvPr>
          <p:cNvSpPr txBox="1"/>
          <p:nvPr/>
        </p:nvSpPr>
        <p:spPr>
          <a:xfrm>
            <a:off x="9236523" y="2958415"/>
            <a:ext cx="2415546" cy="122586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sz="2200" dirty="0"/>
              <a:t>2. Mitä täytyy olla hakemuksen liitteenä?</a:t>
            </a:r>
          </a:p>
        </p:txBody>
      </p:sp>
    </p:spTree>
    <p:extLst>
      <p:ext uri="{BB962C8B-B14F-4D97-AF65-F5344CB8AC3E}">
        <p14:creationId xmlns:p14="http://schemas.microsoft.com/office/powerpoint/2010/main" val="130022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4"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97280" y="572760"/>
            <a:ext cx="10058400" cy="682283"/>
          </a:xfrm>
        </p:spPr>
        <p:txBody>
          <a:bodyPr>
            <a:normAutofit/>
          </a:bodyPr>
          <a:lstStyle/>
          <a:p>
            <a:r>
              <a:rPr lang="fi-FI" sz="3200" b="1" dirty="0"/>
              <a:t>Maailmalle –opintojakson kuvaus</a:t>
            </a:r>
          </a:p>
        </p:txBody>
      </p:sp>
      <p:sp>
        <p:nvSpPr>
          <p:cNvPr id="3" name="Sisällön paikkamerkki 2"/>
          <p:cNvSpPr>
            <a:spLocks noGrp="1"/>
          </p:cNvSpPr>
          <p:nvPr>
            <p:ph idx="1"/>
          </p:nvPr>
        </p:nvSpPr>
        <p:spPr>
          <a:xfrm>
            <a:off x="1097280" y="1381500"/>
            <a:ext cx="10058400" cy="4507572"/>
          </a:xfrm>
        </p:spPr>
        <p:txBody>
          <a:bodyPr>
            <a:noAutofit/>
          </a:bodyPr>
          <a:lstStyle/>
          <a:p>
            <a:pPr>
              <a:buFont typeface="Wingdings" panose="05000000000000000000" pitchFamily="2" charset="2"/>
              <a:buChar char="à"/>
            </a:pPr>
            <a:r>
              <a:rPr lang="fi-FI" sz="2000" dirty="0"/>
              <a:t>Oletko harkinnut opiskelua, vaihto-opiskelua tai työntekoa ulkomailla? Opintojaksolla tutustutaan opiskelu- ja työmahdollisuuksiin maailmalla. Opintojakson tarkemmat sisällöt ja toteutustavat suunnitellaan yhdessä opintojakson osallistujien kanssa</a:t>
            </a:r>
          </a:p>
          <a:p>
            <a:pPr>
              <a:buFont typeface="Wingdings" panose="05000000000000000000" pitchFamily="2" charset="2"/>
              <a:buChar char="à"/>
            </a:pPr>
            <a:r>
              <a:rPr lang="fi-FI" sz="2400" b="1" dirty="0"/>
              <a:t>teidän toiveet pyritty ottamaan huomioon! Voit vieläkin esittää toiveita.</a:t>
            </a:r>
          </a:p>
          <a:p>
            <a:pPr marL="0" indent="0">
              <a:buNone/>
            </a:pPr>
            <a:r>
              <a:rPr lang="fi-FI" sz="2400" b="1" dirty="0"/>
              <a:t>Hyväksytty suoritus edellyttää</a:t>
            </a:r>
          </a:p>
          <a:p>
            <a:pPr marL="0" indent="0">
              <a:buNone/>
            </a:pPr>
            <a:r>
              <a:rPr lang="fi-FI" sz="2400" dirty="0">
                <a:sym typeface="Wingdings" panose="05000000000000000000" pitchFamily="2" charset="2"/>
              </a:rPr>
              <a:t>     </a:t>
            </a:r>
            <a:r>
              <a:rPr lang="fi-FI" sz="2400" dirty="0"/>
              <a:t> aktiivista läsnäoloa </a:t>
            </a:r>
          </a:p>
          <a:p>
            <a:r>
              <a:rPr lang="fi-FI" sz="2400" dirty="0">
                <a:sym typeface="Wingdings" panose="05000000000000000000" pitchFamily="2" charset="2"/>
              </a:rPr>
              <a:t> oppitunneille</a:t>
            </a:r>
            <a:r>
              <a:rPr lang="fi-FI" sz="2400" dirty="0"/>
              <a:t> osallistumista torstaisin klo 14.40-15.55 </a:t>
            </a:r>
          </a:p>
          <a:p>
            <a:r>
              <a:rPr lang="fi-FI" sz="2400" dirty="0">
                <a:sym typeface="Wingdings" panose="05000000000000000000" pitchFamily="2" charset="2"/>
              </a:rPr>
              <a:t> </a:t>
            </a:r>
            <a:r>
              <a:rPr lang="fi-FI" sz="2400" dirty="0"/>
              <a:t>itsenäistä työskentelyä</a:t>
            </a:r>
          </a:p>
          <a:p>
            <a:r>
              <a:rPr lang="fi-FI" sz="2400" dirty="0">
                <a:sym typeface="Wingdings" panose="05000000000000000000" pitchFamily="2" charset="2"/>
              </a:rPr>
              <a:t></a:t>
            </a:r>
            <a:r>
              <a:rPr lang="fi-FI" sz="2400" dirty="0"/>
              <a:t> kurssityön palautusta (ohjeistus ensi viikolla)</a:t>
            </a:r>
          </a:p>
          <a:p>
            <a:endParaRPr lang="fi-FI" sz="1000" dirty="0"/>
          </a:p>
          <a:p>
            <a:pPr marL="0" indent="0">
              <a:buNone/>
            </a:pPr>
            <a:endParaRPr lang="fi-FI" sz="2400" dirty="0"/>
          </a:p>
          <a:p>
            <a:endParaRPr lang="fi-FI" sz="2400" dirty="0"/>
          </a:p>
        </p:txBody>
      </p:sp>
      <p:sp>
        <p:nvSpPr>
          <p:cNvPr id="4" name="Dian numeron paikkamerkki 3"/>
          <p:cNvSpPr>
            <a:spLocks noGrp="1"/>
          </p:cNvSpPr>
          <p:nvPr>
            <p:ph type="sldNum" sz="quarter" idx="12"/>
          </p:nvPr>
        </p:nvSpPr>
        <p:spPr/>
        <p:txBody>
          <a:bodyPr/>
          <a:lstStyle/>
          <a:p>
            <a:fld id="{A6E131DE-DA31-4CDF-828A-8EB206A3CD12}" type="slidenum">
              <a:rPr lang="en-GB" smtClean="0"/>
              <a:t>2</a:t>
            </a:fld>
            <a:endParaRPr lang="en-GB"/>
          </a:p>
        </p:txBody>
      </p:sp>
    </p:spTree>
    <p:extLst>
      <p:ext uri="{BB962C8B-B14F-4D97-AF65-F5344CB8AC3E}">
        <p14:creationId xmlns:p14="http://schemas.microsoft.com/office/powerpoint/2010/main" val="578724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82AC3-1A20-467F-9B94-46E4E8CE6EE1}"/>
              </a:ext>
            </a:extLst>
          </p:cNvPr>
          <p:cNvSpPr>
            <a:spLocks noGrp="1"/>
          </p:cNvSpPr>
          <p:nvPr>
            <p:ph type="title"/>
          </p:nvPr>
        </p:nvSpPr>
        <p:spPr>
          <a:xfrm>
            <a:off x="745549" y="1152411"/>
            <a:ext cx="11095469" cy="766327"/>
          </a:xfrm>
        </p:spPr>
        <p:txBody>
          <a:bodyPr>
            <a:normAutofit fontScale="90000"/>
          </a:bodyPr>
          <a:lstStyle/>
          <a:p>
            <a:br>
              <a:rPr lang="fi-FI" dirty="0"/>
            </a:br>
            <a:br>
              <a:rPr lang="fi-FI" dirty="0"/>
            </a:br>
            <a:br>
              <a:rPr lang="fi-FI" dirty="0"/>
            </a:br>
            <a:br>
              <a:rPr lang="fi-FI" dirty="0"/>
            </a:br>
            <a:r>
              <a:rPr lang="fi-FI" b="1" dirty="0"/>
              <a:t>www.maailmalle.net</a:t>
            </a:r>
            <a:br>
              <a:rPr lang="fi-FI" b="1" dirty="0"/>
            </a:br>
            <a:endParaRPr lang="fi-FI" b="1" dirty="0"/>
          </a:p>
        </p:txBody>
      </p:sp>
      <p:sp>
        <p:nvSpPr>
          <p:cNvPr id="3" name="Sisällön paikkamerkki 2">
            <a:extLst>
              <a:ext uri="{FF2B5EF4-FFF2-40B4-BE49-F238E27FC236}">
                <a16:creationId xmlns:a16="http://schemas.microsoft.com/office/drawing/2014/main" id="{D9892342-9FDD-4AE4-9E56-643135AADBE6}"/>
              </a:ext>
            </a:extLst>
          </p:cNvPr>
          <p:cNvSpPr>
            <a:spLocks noGrp="1"/>
          </p:cNvSpPr>
          <p:nvPr>
            <p:ph sz="half" idx="1"/>
          </p:nvPr>
        </p:nvSpPr>
        <p:spPr>
          <a:xfrm>
            <a:off x="745549" y="1756806"/>
            <a:ext cx="5320570" cy="4369674"/>
          </a:xfrm>
        </p:spPr>
        <p:txBody>
          <a:bodyPr>
            <a:normAutofit/>
          </a:bodyPr>
          <a:lstStyle/>
          <a:p>
            <a:pPr>
              <a:buFont typeface="Wingdings" panose="05000000000000000000" pitchFamily="2" charset="2"/>
              <a:buChar char="§"/>
            </a:pPr>
            <a:r>
              <a:rPr lang="fi-FI" sz="2800" b="1" dirty="0"/>
              <a:t>tietoa</a:t>
            </a:r>
            <a:r>
              <a:rPr lang="fi-FI" sz="2800" dirty="0"/>
              <a:t> ulkomailla opiskelusta, harjoittelusta sekä vapaaehtoistyöstä</a:t>
            </a:r>
          </a:p>
          <a:p>
            <a:pPr>
              <a:buFont typeface="Wingdings" panose="05000000000000000000" pitchFamily="2" charset="2"/>
              <a:buChar char="§"/>
            </a:pPr>
            <a:r>
              <a:rPr lang="fi-FI" sz="2800" dirty="0"/>
              <a:t>maakohtaisia </a:t>
            </a:r>
            <a:r>
              <a:rPr lang="fi-FI" sz="2800" b="1" dirty="0"/>
              <a:t>oppaita </a:t>
            </a:r>
            <a:r>
              <a:rPr lang="fi-FI" sz="2800" dirty="0"/>
              <a:t>korkeakoulutukseen hakeutumisesta, kustannuksista ja opiskelun arjesta</a:t>
            </a:r>
          </a:p>
          <a:p>
            <a:pPr>
              <a:buFont typeface="Wingdings" panose="05000000000000000000" pitchFamily="2" charset="2"/>
              <a:buChar char="§"/>
            </a:pPr>
            <a:r>
              <a:rPr lang="fi-FI" sz="2800" dirty="0"/>
              <a:t>nuorten </a:t>
            </a:r>
            <a:r>
              <a:rPr lang="fi-FI" sz="2800" b="1" dirty="0"/>
              <a:t>kokemuksia</a:t>
            </a:r>
            <a:r>
              <a:rPr lang="fi-FI" sz="2800" dirty="0"/>
              <a:t> maailmalta</a:t>
            </a:r>
          </a:p>
        </p:txBody>
      </p:sp>
      <p:sp>
        <p:nvSpPr>
          <p:cNvPr id="6" name="Dian numeron paikkamerkki 5">
            <a:extLst>
              <a:ext uri="{FF2B5EF4-FFF2-40B4-BE49-F238E27FC236}">
                <a16:creationId xmlns:a16="http://schemas.microsoft.com/office/drawing/2014/main" id="{1A686C23-B6F2-42CF-945D-52E76856683C}"/>
              </a:ext>
            </a:extLst>
          </p:cNvPr>
          <p:cNvSpPr>
            <a:spLocks noGrp="1"/>
          </p:cNvSpPr>
          <p:nvPr>
            <p:ph type="sldNum" sz="quarter" idx="12"/>
          </p:nvPr>
        </p:nvSpPr>
        <p:spPr/>
        <p:txBody>
          <a:bodyPr/>
          <a:lstStyle/>
          <a:p>
            <a:fld id="{A6E131DE-DA31-4CDF-828A-8EB206A3CD12}" type="slidenum">
              <a:rPr lang="en-GB" smtClean="0"/>
              <a:t>20</a:t>
            </a:fld>
            <a:endParaRPr lang="en-GB"/>
          </a:p>
        </p:txBody>
      </p:sp>
      <p:pic>
        <p:nvPicPr>
          <p:cNvPr id="13" name="Kuvan paikkamerkki 12">
            <a:hlinkClick r:id="rId3"/>
            <a:extLst>
              <a:ext uri="{FF2B5EF4-FFF2-40B4-BE49-F238E27FC236}">
                <a16:creationId xmlns:a16="http://schemas.microsoft.com/office/drawing/2014/main" id="{EE5CA3FC-D147-4407-9446-15C1100041CA}"/>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320" r="320"/>
          <a:stretch>
            <a:fillRect/>
          </a:stretch>
        </p:blipFill>
        <p:spPr>
          <a:xfrm>
            <a:off x="6066119" y="1614287"/>
            <a:ext cx="5545242" cy="4291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713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6082" y="600895"/>
            <a:ext cx="10058400" cy="654148"/>
          </a:xfrm>
        </p:spPr>
        <p:txBody>
          <a:bodyPr>
            <a:normAutofit/>
          </a:bodyPr>
          <a:lstStyle/>
          <a:p>
            <a:r>
              <a:rPr lang="fi-FI" sz="3200" b="1" dirty="0"/>
              <a:t>Op6 Maailmalle -opintojakson aikataulu</a:t>
            </a:r>
          </a:p>
        </p:txBody>
      </p:sp>
      <p:sp>
        <p:nvSpPr>
          <p:cNvPr id="3" name="Sisällön paikkamerkki 2"/>
          <p:cNvSpPr>
            <a:spLocks noGrp="1"/>
          </p:cNvSpPr>
          <p:nvPr>
            <p:ph idx="1"/>
          </p:nvPr>
        </p:nvSpPr>
        <p:spPr>
          <a:xfrm>
            <a:off x="1097279" y="1845734"/>
            <a:ext cx="10630529" cy="4023360"/>
          </a:xfrm>
        </p:spPr>
        <p:txBody>
          <a:bodyPr>
            <a:normAutofit/>
          </a:bodyPr>
          <a:lstStyle/>
          <a:p>
            <a:pPr marL="0" indent="0">
              <a:buNone/>
            </a:pPr>
            <a:r>
              <a:rPr lang="fi-FI" b="1" dirty="0"/>
              <a:t>To 13.4.</a:t>
            </a:r>
            <a:r>
              <a:rPr lang="fi-FI" dirty="0"/>
              <a:t> Opintojakson aloitus, orientaatio ja tutkinto-opiskelu ulkomailla </a:t>
            </a:r>
          </a:p>
          <a:p>
            <a:pPr marL="0" indent="0">
              <a:buNone/>
            </a:pPr>
            <a:r>
              <a:rPr lang="fi-FI" b="1" dirty="0"/>
              <a:t>To 20.4.</a:t>
            </a:r>
            <a:r>
              <a:rPr lang="fi-FI" dirty="0"/>
              <a:t> Tutkinto-opiskelijan tarina: kauppatieteitä Ruotsissa, op6-lopputyön ohjeistus ja suunnittelua </a:t>
            </a:r>
          </a:p>
          <a:p>
            <a:pPr marL="0" indent="0">
              <a:buNone/>
            </a:pPr>
            <a:r>
              <a:rPr lang="fi-FI" b="1" dirty="0"/>
              <a:t>To 27.4. </a:t>
            </a:r>
            <a:r>
              <a:rPr lang="fi-FI" dirty="0"/>
              <a:t>Töihin ulkomaille (EURES-neuvoja)</a:t>
            </a:r>
          </a:p>
          <a:p>
            <a:pPr marL="0" indent="0">
              <a:buNone/>
            </a:pPr>
            <a:r>
              <a:rPr lang="fi-FI" b="1" dirty="0"/>
              <a:t>To 4.5.</a:t>
            </a:r>
            <a:endParaRPr lang="fi-FI" dirty="0"/>
          </a:p>
          <a:p>
            <a:pPr marL="0" indent="0">
              <a:buNone/>
            </a:pPr>
            <a:r>
              <a:rPr lang="fi-FI" b="1" dirty="0"/>
              <a:t>To 11.5.</a:t>
            </a:r>
          </a:p>
          <a:p>
            <a:pPr marL="0" indent="0">
              <a:buNone/>
            </a:pPr>
            <a:endParaRPr lang="fi-FI" dirty="0"/>
          </a:p>
        </p:txBody>
      </p:sp>
      <p:sp>
        <p:nvSpPr>
          <p:cNvPr id="4" name="Dian numeron paikkamerkki 3"/>
          <p:cNvSpPr>
            <a:spLocks noGrp="1"/>
          </p:cNvSpPr>
          <p:nvPr>
            <p:ph type="sldNum" sz="quarter" idx="12"/>
          </p:nvPr>
        </p:nvSpPr>
        <p:spPr/>
        <p:txBody>
          <a:bodyPr/>
          <a:lstStyle/>
          <a:p>
            <a:fld id="{A6E131DE-DA31-4CDF-828A-8EB206A3CD12}" type="slidenum">
              <a:rPr lang="en-GB" smtClean="0"/>
              <a:t>3</a:t>
            </a:fld>
            <a:endParaRPr lang="en-GB"/>
          </a:p>
        </p:txBody>
      </p:sp>
      <p:sp>
        <p:nvSpPr>
          <p:cNvPr id="7" name="Tekstiruutu 6"/>
          <p:cNvSpPr txBox="1"/>
          <p:nvPr/>
        </p:nvSpPr>
        <p:spPr>
          <a:xfrm>
            <a:off x="2013356" y="3204593"/>
            <a:ext cx="3707935" cy="169277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i-FI" sz="2000" dirty="0"/>
              <a:t>Vaihto-opiskelu ulkomailla</a:t>
            </a:r>
          </a:p>
          <a:p>
            <a:r>
              <a:rPr lang="fi-FI" sz="2000" dirty="0"/>
              <a:t>Opintojen rahoitus ulkomailla</a:t>
            </a:r>
          </a:p>
          <a:p>
            <a:r>
              <a:rPr lang="fi-FI" sz="2000" dirty="0" err="1"/>
              <a:t>Nordjobb</a:t>
            </a:r>
            <a:endParaRPr lang="fi-FI" sz="2000" dirty="0"/>
          </a:p>
          <a:p>
            <a:r>
              <a:rPr lang="fi-FI" sz="2000" dirty="0"/>
              <a:t>Vapaaehtoistyö</a:t>
            </a:r>
          </a:p>
          <a:p>
            <a:r>
              <a:rPr lang="fi-FI" sz="2000" dirty="0"/>
              <a:t>Oman lopputyön tekeminen</a:t>
            </a:r>
            <a:r>
              <a:rPr lang="fi-FI" sz="2400" dirty="0"/>
              <a:t> </a:t>
            </a:r>
          </a:p>
        </p:txBody>
      </p:sp>
    </p:spTree>
    <p:extLst>
      <p:ext uri="{BB962C8B-B14F-4D97-AF65-F5344CB8AC3E}">
        <p14:creationId xmlns:p14="http://schemas.microsoft.com/office/powerpoint/2010/main" val="35702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3529AFD-5A84-4419-9390-0E9584F35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D1FFD9C4-5E6D-4E44-8CCD-24EF7B6FF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p:nvPr>
        </p:nvSpPr>
        <p:spPr>
          <a:xfrm>
            <a:off x="492370" y="516835"/>
            <a:ext cx="3084844" cy="5772840"/>
          </a:xfrm>
        </p:spPr>
        <p:txBody>
          <a:bodyPr anchor="ctr">
            <a:normAutofit/>
          </a:bodyPr>
          <a:lstStyle/>
          <a:p>
            <a:r>
              <a:rPr lang="fi-FI" sz="2800" b="1">
                <a:solidFill>
                  <a:srgbClr val="FFFFFF"/>
                </a:solidFill>
              </a:rPr>
              <a:t>Maiju-opon kansainvälisyyspolku</a:t>
            </a:r>
          </a:p>
        </p:txBody>
      </p:sp>
      <p:sp>
        <p:nvSpPr>
          <p:cNvPr id="1035" name="Rectangle 1034">
            <a:extLst>
              <a:ext uri="{FF2B5EF4-FFF2-40B4-BE49-F238E27FC236}">
                <a16:creationId xmlns:a16="http://schemas.microsoft.com/office/drawing/2014/main" id="{6B3B2DB5-1B01-4A7A-B79B-E180757E6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Sisällön paikkamerkki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68853" y="1104369"/>
            <a:ext cx="4493576" cy="2102609"/>
          </a:xfrm>
        </p:spPr>
      </p:pic>
      <p:sp>
        <p:nvSpPr>
          <p:cNvPr id="4" name="Dian numeron paikkamerkki 3"/>
          <p:cNvSpPr>
            <a:spLocks noGrp="1"/>
          </p:cNvSpPr>
          <p:nvPr>
            <p:ph type="sldNum" sz="quarter" idx="12"/>
          </p:nvPr>
        </p:nvSpPr>
        <p:spPr>
          <a:xfrm>
            <a:off x="10567976" y="5227953"/>
            <a:ext cx="796994" cy="221796"/>
          </a:xfrm>
        </p:spPr>
        <p:txBody>
          <a:bodyPr/>
          <a:lstStyle/>
          <a:p>
            <a:pPr defTabSz="548640">
              <a:spcAft>
                <a:spcPts val="600"/>
              </a:spcAft>
            </a:pPr>
            <a:fld id="{A6E131DE-DA31-4CDF-828A-8EB206A3CD12}" type="slidenum">
              <a:rPr lang="en-GB" sz="630" kern="1200">
                <a:solidFill>
                  <a:srgbClr val="FFFFFF"/>
                </a:solidFill>
                <a:latin typeface="+mn-lt"/>
                <a:ea typeface="+mn-ea"/>
                <a:cs typeface="+mn-cs"/>
              </a:rPr>
              <a:pPr defTabSz="548640">
                <a:spcAft>
                  <a:spcPts val="600"/>
                </a:spcAft>
              </a:pPr>
              <a:t>4</a:t>
            </a:fld>
            <a:endParaRPr lang="en-GB"/>
          </a:p>
        </p:txBody>
      </p:sp>
      <p:pic>
        <p:nvPicPr>
          <p:cNvPr id="6" name="Kuva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395" y="3363215"/>
            <a:ext cx="71098" cy="47353"/>
          </a:xfrm>
          <a:prstGeom prst="rect">
            <a:avLst/>
          </a:prstGeom>
        </p:spPr>
      </p:pic>
      <p:pic>
        <p:nvPicPr>
          <p:cNvPr id="8" name="Kuva 7" descr="Kuva, joka sisältää kohteen yö&#10;&#10;Kuvaus luotu automaattisesti">
            <a:extLst>
              <a:ext uri="{FF2B5EF4-FFF2-40B4-BE49-F238E27FC236}">
                <a16:creationId xmlns:a16="http://schemas.microsoft.com/office/drawing/2014/main" id="{46A2F7BC-EFB8-4DBD-B068-AE3B97A6C7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9385" y="815172"/>
            <a:ext cx="2487285" cy="3319384"/>
          </a:xfrm>
          <a:prstGeom prst="rect">
            <a:avLst/>
          </a:prstGeom>
        </p:spPr>
      </p:pic>
      <p:pic>
        <p:nvPicPr>
          <p:cNvPr id="1026" name="Picture 2" descr="Siggebogården | Seniorval.se">
            <a:extLst>
              <a:ext uri="{FF2B5EF4-FFF2-40B4-BE49-F238E27FC236}">
                <a16:creationId xmlns:a16="http://schemas.microsoft.com/office/drawing/2014/main" id="{63887379-1D1D-43F9-95B6-DB32DD481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074" y="2962049"/>
            <a:ext cx="3881570" cy="2186617"/>
          </a:xfrm>
          <a:prstGeom prst="rect">
            <a:avLst/>
          </a:prstGeom>
          <a:noFill/>
          <a:extLst>
            <a:ext uri="{909E8E84-426E-40DD-AFC4-6F175D3DCCD1}">
              <a14:hiddenFill xmlns:a14="http://schemas.microsoft.com/office/drawing/2010/main">
                <a:solidFill>
                  <a:srgbClr val="FFFFFF"/>
                </a:solidFill>
              </a14:hiddenFill>
            </a:ext>
          </a:extLst>
        </p:spPr>
      </p:pic>
      <p:pic>
        <p:nvPicPr>
          <p:cNvPr id="9" name="Kuva 8" descr="Kuva, joka sisältää kohteen taivas, vesi, piha-, satama&#10;&#10;Kuvaus luotu automaattisesti">
            <a:extLst>
              <a:ext uri="{FF2B5EF4-FFF2-40B4-BE49-F238E27FC236}">
                <a16:creationId xmlns:a16="http://schemas.microsoft.com/office/drawing/2014/main" id="{DCDD690E-A525-8019-16FB-006A3D0002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2754" y="3675916"/>
            <a:ext cx="3927335" cy="2945501"/>
          </a:xfrm>
          <a:prstGeom prst="rect">
            <a:avLst/>
          </a:prstGeom>
        </p:spPr>
      </p:pic>
    </p:spTree>
    <p:extLst>
      <p:ext uri="{BB962C8B-B14F-4D97-AF65-F5344CB8AC3E}">
        <p14:creationId xmlns:p14="http://schemas.microsoft.com/office/powerpoint/2010/main" val="1083698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b="1" dirty="0"/>
              <a:t>Tänään:</a:t>
            </a:r>
          </a:p>
        </p:txBody>
      </p:sp>
      <p:sp>
        <p:nvSpPr>
          <p:cNvPr id="3" name="Sisällön paikkamerkki 2"/>
          <p:cNvSpPr>
            <a:spLocks noGrp="1"/>
          </p:cNvSpPr>
          <p:nvPr>
            <p:ph idx="1"/>
          </p:nvPr>
        </p:nvSpPr>
        <p:spPr/>
        <p:txBody>
          <a:bodyPr>
            <a:normAutofit/>
          </a:bodyPr>
          <a:lstStyle/>
          <a:p>
            <a:r>
              <a:rPr lang="fi-FI" sz="2400" dirty="0"/>
              <a:t>- Janatehtävä</a:t>
            </a:r>
          </a:p>
          <a:p>
            <a:r>
              <a:rPr lang="fi-FI" sz="2400" dirty="0"/>
              <a:t>- Korkeakoulututkinto ulkomailla</a:t>
            </a:r>
          </a:p>
          <a:p>
            <a:r>
              <a:rPr lang="fi-FI" sz="2400" dirty="0"/>
              <a:t>- Opiskelemaan ulkomaille -tehtävä alkuun ja jatkuu ensi viikolla </a:t>
            </a:r>
            <a:r>
              <a:rPr lang="fi-FI" sz="2400" dirty="0">
                <a:sym typeface="Wingdings" panose="05000000000000000000" pitchFamily="2" charset="2"/>
              </a:rPr>
              <a:t></a:t>
            </a:r>
            <a:endParaRPr lang="fi-FI" sz="2400" dirty="0"/>
          </a:p>
        </p:txBody>
      </p:sp>
      <p:sp>
        <p:nvSpPr>
          <p:cNvPr id="4" name="Dian numeron paikkamerkki 3"/>
          <p:cNvSpPr>
            <a:spLocks noGrp="1"/>
          </p:cNvSpPr>
          <p:nvPr>
            <p:ph type="sldNum" sz="quarter" idx="12"/>
          </p:nvPr>
        </p:nvSpPr>
        <p:spPr/>
        <p:txBody>
          <a:bodyPr/>
          <a:lstStyle/>
          <a:p>
            <a:fld id="{A6E131DE-DA31-4CDF-828A-8EB206A3CD12}" type="slidenum">
              <a:rPr lang="en-GB" smtClean="0"/>
              <a:t>5</a:t>
            </a:fld>
            <a:endParaRPr lang="en-GB"/>
          </a:p>
        </p:txBody>
      </p:sp>
    </p:spTree>
    <p:extLst>
      <p:ext uri="{BB962C8B-B14F-4D97-AF65-F5344CB8AC3E}">
        <p14:creationId xmlns:p14="http://schemas.microsoft.com/office/powerpoint/2010/main" val="221849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97280" y="970671"/>
            <a:ext cx="10058400" cy="766689"/>
          </a:xfrm>
        </p:spPr>
        <p:txBody>
          <a:bodyPr>
            <a:normAutofit/>
          </a:bodyPr>
          <a:lstStyle/>
          <a:p>
            <a:r>
              <a:rPr lang="fi-FI" sz="3200" b="1" dirty="0"/>
              <a:t>Kyllä-ei -janatehtävä</a:t>
            </a:r>
          </a:p>
        </p:txBody>
      </p:sp>
      <p:sp>
        <p:nvSpPr>
          <p:cNvPr id="3" name="Sisällön paikkamerkki 2"/>
          <p:cNvSpPr>
            <a:spLocks noGrp="1"/>
          </p:cNvSpPr>
          <p:nvPr>
            <p:ph idx="1"/>
          </p:nvPr>
        </p:nvSpPr>
        <p:spPr/>
        <p:txBody>
          <a:bodyPr/>
          <a:lstStyle/>
          <a:p>
            <a:r>
              <a:rPr lang="fi-FI" dirty="0"/>
              <a:t>- Voisin lähteä kesätöihin ulkomaille</a:t>
            </a:r>
          </a:p>
          <a:p>
            <a:r>
              <a:rPr lang="fi-FI" dirty="0"/>
              <a:t>- Voisin lähteä vaihto-oppilaaksi ulkomaille</a:t>
            </a:r>
          </a:p>
          <a:p>
            <a:r>
              <a:rPr lang="fi-FI" dirty="0"/>
              <a:t>- Kansainvälisyys kiinnostaa minua</a:t>
            </a:r>
          </a:p>
          <a:p>
            <a:r>
              <a:rPr lang="fi-FI" dirty="0"/>
              <a:t>- Haluan oppia uusia kieliä!</a:t>
            </a:r>
          </a:p>
          <a:p>
            <a:r>
              <a:rPr lang="fi-FI" dirty="0"/>
              <a:t>- Au </a:t>
            </a:r>
            <a:r>
              <a:rPr lang="fi-FI" dirty="0" err="1"/>
              <a:t>pair</a:t>
            </a:r>
            <a:r>
              <a:rPr lang="fi-FI" dirty="0"/>
              <a:t>-työ on yksi kiinnostava vaihtoehto</a:t>
            </a:r>
          </a:p>
          <a:p>
            <a:r>
              <a:rPr lang="fi-FI" dirty="0"/>
              <a:t>- Voisin tehdä koko tutkinnon ulkomailla</a:t>
            </a:r>
          </a:p>
          <a:p>
            <a:r>
              <a:rPr lang="fi-FI" dirty="0"/>
              <a:t>- Haluaisin joskus työskennellä ulkomailla</a:t>
            </a:r>
          </a:p>
          <a:p>
            <a:r>
              <a:rPr lang="fi-FI" dirty="0"/>
              <a:t>- Vapaaehtoistyö voisi olla minun juttuni</a:t>
            </a:r>
          </a:p>
          <a:p>
            <a:endParaRPr lang="fi-FI" dirty="0"/>
          </a:p>
        </p:txBody>
      </p:sp>
      <p:sp>
        <p:nvSpPr>
          <p:cNvPr id="4" name="Dian numeron paikkamerkki 3"/>
          <p:cNvSpPr>
            <a:spLocks noGrp="1"/>
          </p:cNvSpPr>
          <p:nvPr>
            <p:ph type="sldNum" sz="quarter" idx="12"/>
          </p:nvPr>
        </p:nvSpPr>
        <p:spPr/>
        <p:txBody>
          <a:bodyPr/>
          <a:lstStyle/>
          <a:p>
            <a:fld id="{A6E131DE-DA31-4CDF-828A-8EB206A3CD12}" type="slidenum">
              <a:rPr lang="en-GB" smtClean="0"/>
              <a:t>6</a:t>
            </a:fld>
            <a:endParaRPr lang="en-GB"/>
          </a:p>
        </p:txBody>
      </p:sp>
    </p:spTree>
    <p:extLst>
      <p:ext uri="{BB962C8B-B14F-4D97-AF65-F5344CB8AC3E}">
        <p14:creationId xmlns:p14="http://schemas.microsoft.com/office/powerpoint/2010/main" val="411333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06B018-71BE-4D7D-A9C9-91EBEB571FFF}"/>
              </a:ext>
            </a:extLst>
          </p:cNvPr>
          <p:cNvSpPr>
            <a:spLocks noGrp="1"/>
          </p:cNvSpPr>
          <p:nvPr>
            <p:ph type="title"/>
          </p:nvPr>
        </p:nvSpPr>
        <p:spPr/>
        <p:txBody>
          <a:bodyPr/>
          <a:lstStyle/>
          <a:p>
            <a:r>
              <a:rPr lang="fi-FI" b="1" dirty="0"/>
              <a:t>Korkeakoulututkinto ulkomailla</a:t>
            </a:r>
          </a:p>
        </p:txBody>
      </p:sp>
      <p:sp>
        <p:nvSpPr>
          <p:cNvPr id="3" name="Sisällön paikkamerkki 2">
            <a:extLst>
              <a:ext uri="{FF2B5EF4-FFF2-40B4-BE49-F238E27FC236}">
                <a16:creationId xmlns:a16="http://schemas.microsoft.com/office/drawing/2014/main" id="{E69EE72F-1F8F-4A14-8A17-0DFC326D44FC}"/>
              </a:ext>
            </a:extLst>
          </p:cNvPr>
          <p:cNvSpPr>
            <a:spLocks noGrp="1"/>
          </p:cNvSpPr>
          <p:nvPr>
            <p:ph sz="half" idx="1"/>
          </p:nvPr>
        </p:nvSpPr>
        <p:spPr>
          <a:xfrm>
            <a:off x="789560" y="1842085"/>
            <a:ext cx="5320570" cy="4463601"/>
          </a:xfrm>
        </p:spPr>
        <p:txBody>
          <a:bodyPr>
            <a:normAutofit lnSpcReduction="10000"/>
          </a:bodyPr>
          <a:lstStyle/>
          <a:p>
            <a:r>
              <a:rPr lang="fi-FI" sz="2400" b="1" dirty="0"/>
              <a:t>Opintojen laajuus ja kesto riippuvat suoritettavasta tutkinnosta:</a:t>
            </a:r>
          </a:p>
          <a:p>
            <a:pPr lvl="1"/>
            <a:r>
              <a:rPr lang="fi-FI" sz="2400" b="1" dirty="0"/>
              <a:t>alempi tutkinto 3-4 vuotta (kandidaatti/Bachelor)</a:t>
            </a:r>
          </a:p>
          <a:p>
            <a:pPr lvl="1"/>
            <a:r>
              <a:rPr lang="fi-FI" sz="2400" b="1" dirty="0"/>
              <a:t>ylempi tutkinto 1-2 vuotta (maisteri/Master)</a:t>
            </a:r>
          </a:p>
          <a:p>
            <a:pPr lvl="1"/>
            <a:r>
              <a:rPr lang="fi-FI" sz="2400" b="1" dirty="0"/>
              <a:t>jatko-opinnot 2-4 vuotta (</a:t>
            </a:r>
            <a:r>
              <a:rPr lang="fi-FI" sz="2400" b="1" dirty="0" err="1"/>
              <a:t>PhD</a:t>
            </a:r>
            <a:r>
              <a:rPr lang="fi-FI" sz="2400" b="1" dirty="0"/>
              <a:t>/</a:t>
            </a:r>
            <a:r>
              <a:rPr lang="fi-FI" sz="2400" b="1" dirty="0" err="1"/>
              <a:t>Doctoral</a:t>
            </a:r>
            <a:r>
              <a:rPr lang="fi-FI" sz="2400" b="1" dirty="0"/>
              <a:t>)</a:t>
            </a:r>
          </a:p>
          <a:p>
            <a:r>
              <a:rPr lang="fi-FI" sz="2400" b="1" dirty="0"/>
              <a:t>Korkeakoulujärjestelmät erilaisia – tarjonta ja tutkintonimekkeet voivat vaihdella maan mukaan</a:t>
            </a:r>
          </a:p>
          <a:p>
            <a:r>
              <a:rPr lang="fi-FI" sz="2400" b="1" dirty="0">
                <a:hlinkClick r:id="rId3"/>
              </a:rPr>
              <a:t>Lue lisää: Maailmalle.net</a:t>
            </a:r>
            <a:endParaRPr lang="fi-FI" sz="2400" b="1" dirty="0"/>
          </a:p>
        </p:txBody>
      </p:sp>
      <p:sp>
        <p:nvSpPr>
          <p:cNvPr id="6" name="Dian numeron paikkamerkki 5">
            <a:extLst>
              <a:ext uri="{FF2B5EF4-FFF2-40B4-BE49-F238E27FC236}">
                <a16:creationId xmlns:a16="http://schemas.microsoft.com/office/drawing/2014/main" id="{22C6935A-EAA5-4390-859D-B802D83819F3}"/>
              </a:ext>
            </a:extLst>
          </p:cNvPr>
          <p:cNvSpPr>
            <a:spLocks noGrp="1"/>
          </p:cNvSpPr>
          <p:nvPr>
            <p:ph type="sldNum" sz="quarter" idx="12"/>
          </p:nvPr>
        </p:nvSpPr>
        <p:spPr/>
        <p:txBody>
          <a:bodyPr/>
          <a:lstStyle/>
          <a:p>
            <a:fld id="{A6E131DE-DA31-4CDF-828A-8EB206A3CD12}" type="slidenum">
              <a:rPr lang="en-GB" smtClean="0"/>
              <a:t>7</a:t>
            </a:fld>
            <a:endParaRPr lang="en-GB"/>
          </a:p>
        </p:txBody>
      </p:sp>
      <p:pic>
        <p:nvPicPr>
          <p:cNvPr id="11" name="Kuvan paikkamerkki 10">
            <a:extLst>
              <a:ext uri="{FF2B5EF4-FFF2-40B4-BE49-F238E27FC236}">
                <a16:creationId xmlns:a16="http://schemas.microsoft.com/office/drawing/2014/main" id="{0676895F-6F1D-4AEE-88A5-81054EBAC9B7}"/>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7157" b="7157"/>
          <a:stretch>
            <a:fillRect/>
          </a:stretch>
        </p:blipFill>
        <p:spPr>
          <a:xfrm>
            <a:off x="6249971" y="1842086"/>
            <a:ext cx="5553451" cy="3247624"/>
          </a:xfrm>
        </p:spPr>
      </p:pic>
    </p:spTree>
    <p:extLst>
      <p:ext uri="{BB962C8B-B14F-4D97-AF65-F5344CB8AC3E}">
        <p14:creationId xmlns:p14="http://schemas.microsoft.com/office/powerpoint/2010/main" val="393639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6619E6-876D-4E27-82D0-95D2678A8F9F}"/>
              </a:ext>
            </a:extLst>
          </p:cNvPr>
          <p:cNvSpPr>
            <a:spLocks noGrp="1"/>
          </p:cNvSpPr>
          <p:nvPr>
            <p:ph type="title"/>
          </p:nvPr>
        </p:nvSpPr>
        <p:spPr>
          <a:xfrm>
            <a:off x="789560" y="498265"/>
            <a:ext cx="10515600" cy="655952"/>
          </a:xfrm>
        </p:spPr>
        <p:txBody>
          <a:bodyPr>
            <a:normAutofit fontScale="90000"/>
          </a:bodyPr>
          <a:lstStyle/>
          <a:p>
            <a:r>
              <a:rPr lang="fi-FI" b="1" dirty="0"/>
              <a:t>Tutkintojen vastaavuus ja tunnustaminen</a:t>
            </a:r>
          </a:p>
        </p:txBody>
      </p:sp>
      <p:sp>
        <p:nvSpPr>
          <p:cNvPr id="3" name="Sisällön paikkamerkki 2">
            <a:extLst>
              <a:ext uri="{FF2B5EF4-FFF2-40B4-BE49-F238E27FC236}">
                <a16:creationId xmlns:a16="http://schemas.microsoft.com/office/drawing/2014/main" id="{179EA271-F6E5-47F5-8549-D6A3E9DB18C6}"/>
              </a:ext>
            </a:extLst>
          </p:cNvPr>
          <p:cNvSpPr>
            <a:spLocks noGrp="1"/>
          </p:cNvSpPr>
          <p:nvPr>
            <p:ph sz="half" idx="1"/>
          </p:nvPr>
        </p:nvSpPr>
        <p:spPr>
          <a:xfrm>
            <a:off x="6368050" y="1470462"/>
            <a:ext cx="5320570" cy="5126183"/>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fi-FI" b="1" dirty="0"/>
              <a:t>Ammatillinen tunnustaminen: päätös ulkomaisen tutkinnon tuottamasta kelpoisuudesta ammattiin tai tehtävään (julkiset virat, säännellyt ammatit)</a:t>
            </a:r>
          </a:p>
          <a:p>
            <a:pPr marL="447675" lvl="1" indent="0">
              <a:buNone/>
            </a:pPr>
            <a:r>
              <a:rPr lang="fi-FI" b="1" dirty="0"/>
              <a:t>Suomessa Opetushallitus tai muu viranomainen alasta riippuen: </a:t>
            </a:r>
            <a:r>
              <a:rPr lang="fi-FI" b="1" dirty="0">
                <a:solidFill>
                  <a:schemeClr val="tx2">
                    <a:lumMod val="75000"/>
                  </a:schemeClr>
                </a:solidFill>
                <a:hlinkClick r:id="rId3"/>
              </a:rPr>
              <a:t>www.oph.fi/tutkintojentunnustaminen</a:t>
            </a:r>
            <a:endParaRPr lang="fi-FI" b="1" dirty="0">
              <a:solidFill>
                <a:schemeClr val="tx2">
                  <a:lumMod val="75000"/>
                </a:schemeClr>
              </a:solidFill>
            </a:endParaRPr>
          </a:p>
          <a:p>
            <a:pPr marL="447675" lvl="1" indent="0">
              <a:buNone/>
            </a:pPr>
            <a:r>
              <a:rPr lang="fi-FI" b="1" dirty="0">
                <a:solidFill>
                  <a:schemeClr val="tx1"/>
                </a:solidFill>
              </a:rPr>
              <a:t>Ammatillinen tunnustaminen esimerkiksi näistä ammateista: 	</a:t>
            </a:r>
          </a:p>
          <a:p>
            <a:pPr marL="447675" lvl="1" indent="0">
              <a:buNone/>
            </a:pPr>
            <a:r>
              <a:rPr lang="fi-FI" b="1" dirty="0">
                <a:solidFill>
                  <a:schemeClr val="tx2">
                    <a:lumMod val="75000"/>
                  </a:schemeClr>
                </a:solidFill>
              </a:rPr>
              <a:t>	Opettaja		Eläinlääkäri</a:t>
            </a:r>
          </a:p>
          <a:p>
            <a:pPr marL="447675" lvl="1" indent="0">
              <a:buNone/>
            </a:pPr>
            <a:r>
              <a:rPr lang="fi-FI" b="1" dirty="0">
                <a:solidFill>
                  <a:schemeClr val="tx2">
                    <a:lumMod val="75000"/>
                  </a:schemeClr>
                </a:solidFill>
              </a:rPr>
              <a:t>	Lääkäri 		Fysioterapeutti</a:t>
            </a:r>
          </a:p>
          <a:p>
            <a:pPr marL="447675" lvl="1" indent="0">
              <a:buNone/>
            </a:pPr>
            <a:r>
              <a:rPr lang="fi-FI" b="1" dirty="0">
                <a:solidFill>
                  <a:schemeClr val="tx2">
                    <a:lumMod val="75000"/>
                  </a:schemeClr>
                </a:solidFill>
              </a:rPr>
              <a:t>	Asianajaja	Kylmäasentaja</a:t>
            </a:r>
          </a:p>
          <a:p>
            <a:pPr marL="447675" lvl="1" indent="0">
              <a:buNone/>
            </a:pPr>
            <a:r>
              <a:rPr lang="fi-FI" b="1" dirty="0">
                <a:solidFill>
                  <a:schemeClr val="tx2">
                    <a:lumMod val="75000"/>
                  </a:schemeClr>
                </a:solidFill>
              </a:rPr>
              <a:t>	Psykologi	Sosionomi</a:t>
            </a:r>
          </a:p>
          <a:p>
            <a:pPr marL="447675" lvl="1" indent="0">
              <a:buNone/>
            </a:pPr>
            <a:r>
              <a:rPr lang="fi-FI" b="1" dirty="0">
                <a:solidFill>
                  <a:schemeClr val="tx2">
                    <a:lumMod val="75000"/>
                  </a:schemeClr>
                </a:solidFill>
              </a:rPr>
              <a:t>					 </a:t>
            </a:r>
          </a:p>
        </p:txBody>
      </p:sp>
      <p:sp>
        <p:nvSpPr>
          <p:cNvPr id="6" name="Dian numeron paikkamerkki 5">
            <a:extLst>
              <a:ext uri="{FF2B5EF4-FFF2-40B4-BE49-F238E27FC236}">
                <a16:creationId xmlns:a16="http://schemas.microsoft.com/office/drawing/2014/main" id="{3180AF6F-F4CF-4CE8-9286-DE1CF54E71E3}"/>
              </a:ext>
            </a:extLst>
          </p:cNvPr>
          <p:cNvSpPr>
            <a:spLocks noGrp="1"/>
          </p:cNvSpPr>
          <p:nvPr>
            <p:ph type="sldNum" sz="quarter" idx="12"/>
          </p:nvPr>
        </p:nvSpPr>
        <p:spPr/>
        <p:txBody>
          <a:bodyPr/>
          <a:lstStyle/>
          <a:p>
            <a:fld id="{A6E131DE-DA31-4CDF-828A-8EB206A3CD12}" type="slidenum">
              <a:rPr lang="en-GB" smtClean="0"/>
              <a:t>8</a:t>
            </a:fld>
            <a:endParaRPr lang="en-GB"/>
          </a:p>
        </p:txBody>
      </p:sp>
      <p:sp>
        <p:nvSpPr>
          <p:cNvPr id="10" name="Sisällön paikkamerkki 2">
            <a:extLst>
              <a:ext uri="{FF2B5EF4-FFF2-40B4-BE49-F238E27FC236}">
                <a16:creationId xmlns:a16="http://schemas.microsoft.com/office/drawing/2014/main" id="{FA13288F-239C-41D8-9138-D1F833B0E6AC}"/>
              </a:ext>
            </a:extLst>
          </p:cNvPr>
          <p:cNvSpPr txBox="1">
            <a:spLocks/>
          </p:cNvSpPr>
          <p:nvPr/>
        </p:nvSpPr>
        <p:spPr>
          <a:xfrm>
            <a:off x="529320" y="1523999"/>
            <a:ext cx="5320570" cy="4636655"/>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360363" indent="-360363"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1pPr>
            <a:lvl2pPr marL="895350" indent="-447675"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2000" kern="1200">
                <a:solidFill>
                  <a:schemeClr val="tx1"/>
                </a:solidFill>
                <a:latin typeface="+mn-lt"/>
                <a:ea typeface="+mn-ea"/>
                <a:cs typeface="+mn-cs"/>
              </a:defRPr>
            </a:lvl2pPr>
            <a:lvl3pPr marL="1439863" indent="-457200" algn="l" defTabSz="914400" rtl="0" eaLnBrk="1" latinLnBrk="0" hangingPunct="1">
              <a:lnSpc>
                <a:spcPct val="95000"/>
              </a:lnSpc>
              <a:spcBef>
                <a:spcPts val="0"/>
              </a:spcBef>
              <a:spcAft>
                <a:spcPts val="1500"/>
              </a:spcAft>
              <a:buClr>
                <a:schemeClr val="tx2"/>
              </a:buClr>
              <a:buFont typeface="Arial" panose="020B0604020202020204" pitchFamily="34" charset="0"/>
              <a:buChar char="-"/>
              <a:defRPr sz="1800" kern="1200">
                <a:solidFill>
                  <a:schemeClr val="tx1"/>
                </a:solidFill>
                <a:latin typeface="+mn-lt"/>
                <a:ea typeface="+mn-ea"/>
                <a:cs typeface="+mn-cs"/>
              </a:defRPr>
            </a:lvl3pPr>
            <a:lvl4pPr marL="1701800" indent="-261938"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1974850" indent="-27305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Akateeminen tunnustaminen: jos olet jo tehnyt aiempia korkeakouluopintoja ja haet jatko-opintoihin, hakukelpoisuus ja aiempien opintojen vastaavuus määritellään korkeakoulussa, johon hakee opiskelijaksi.</a:t>
            </a:r>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pPr marL="0" indent="0">
              <a:buNone/>
            </a:pPr>
            <a:endParaRPr lang="fi-FI" b="1" dirty="0"/>
          </a:p>
          <a:p>
            <a:pPr marL="0" indent="0">
              <a:buNone/>
            </a:pPr>
            <a:r>
              <a:rPr lang="fi-FI" sz="1800" b="1" dirty="0"/>
              <a:t>		www.maailmalle.net/kokemukset</a:t>
            </a:r>
          </a:p>
        </p:txBody>
      </p:sp>
      <p:pic>
        <p:nvPicPr>
          <p:cNvPr id="7" name="Kuva 6">
            <a:extLst>
              <a:ext uri="{FF2B5EF4-FFF2-40B4-BE49-F238E27FC236}">
                <a16:creationId xmlns:a16="http://schemas.microsoft.com/office/drawing/2014/main" id="{F4937FCE-B4FA-42F1-A83A-31AF7C7981E1}"/>
              </a:ext>
            </a:extLst>
          </p:cNvPr>
          <p:cNvPicPr>
            <a:picLocks noChangeAspect="1"/>
          </p:cNvPicPr>
          <p:nvPr/>
        </p:nvPicPr>
        <p:blipFill rotWithShape="1">
          <a:blip r:embed="rId4"/>
          <a:srcRect l="239" t="90" r="-239" b="7205"/>
          <a:stretch/>
        </p:blipFill>
        <p:spPr>
          <a:xfrm>
            <a:off x="691499" y="3505852"/>
            <a:ext cx="4997023" cy="1897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85540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BF10F3-CB7D-4DB2-ACB1-7B69DC574313}"/>
              </a:ext>
            </a:extLst>
          </p:cNvPr>
          <p:cNvSpPr>
            <a:spLocks noGrp="1"/>
          </p:cNvSpPr>
          <p:nvPr>
            <p:ph type="title"/>
          </p:nvPr>
        </p:nvSpPr>
        <p:spPr>
          <a:xfrm>
            <a:off x="726790" y="500140"/>
            <a:ext cx="4193920" cy="756653"/>
          </a:xfrm>
        </p:spPr>
        <p:txBody>
          <a:bodyPr>
            <a:normAutofit fontScale="90000"/>
          </a:bodyPr>
          <a:lstStyle/>
          <a:p>
            <a:r>
              <a:rPr lang="fi-FI" b="1" dirty="0"/>
              <a:t>Pääsyvaatimukset</a:t>
            </a:r>
          </a:p>
        </p:txBody>
      </p:sp>
      <p:sp>
        <p:nvSpPr>
          <p:cNvPr id="3" name="Sisällön paikkamerkki 2">
            <a:extLst>
              <a:ext uri="{FF2B5EF4-FFF2-40B4-BE49-F238E27FC236}">
                <a16:creationId xmlns:a16="http://schemas.microsoft.com/office/drawing/2014/main" id="{B1AB63A7-9A13-4F11-9A6A-DC8334C08131}"/>
              </a:ext>
            </a:extLst>
          </p:cNvPr>
          <p:cNvSpPr>
            <a:spLocks noGrp="1"/>
          </p:cNvSpPr>
          <p:nvPr>
            <p:ph sz="half" idx="1"/>
          </p:nvPr>
        </p:nvSpPr>
        <p:spPr>
          <a:xfrm>
            <a:off x="726790" y="1429648"/>
            <a:ext cx="5320570" cy="4502152"/>
          </a:xfrm>
        </p:spPr>
        <p:txBody>
          <a:bodyPr>
            <a:normAutofit lnSpcReduction="10000"/>
          </a:bodyPr>
          <a:lstStyle/>
          <a:p>
            <a:pPr marL="0" indent="0">
              <a:buNone/>
            </a:pPr>
            <a:r>
              <a:rPr lang="fi-FI" sz="2400" b="1" dirty="0"/>
              <a:t>yleinen korkeakoulukelpoisuus</a:t>
            </a:r>
          </a:p>
          <a:p>
            <a:pPr lvl="1"/>
            <a:r>
              <a:rPr lang="fi-FI" sz="2400" b="1" dirty="0"/>
              <a:t>yleensä vähintään lukion päättötodistus ja ylioppilastodistus (tai vastaava, esim. IB)</a:t>
            </a:r>
          </a:p>
          <a:p>
            <a:pPr marL="0" indent="0">
              <a:buNone/>
            </a:pPr>
            <a:r>
              <a:rPr lang="fi-FI" sz="2400" b="1" dirty="0"/>
              <a:t>koulutusohjelmakohtainen valintakelpoisuus:</a:t>
            </a:r>
          </a:p>
          <a:p>
            <a:pPr lvl="1"/>
            <a:r>
              <a:rPr lang="fi-FI" sz="2400" b="1" dirty="0"/>
              <a:t>suoritetut aineet ja kurssit, arvosanat, kielitaitovaatimukset</a:t>
            </a:r>
          </a:p>
          <a:p>
            <a:pPr marL="864000" lvl="1"/>
            <a:r>
              <a:rPr lang="fi-FI" sz="2400" b="1" dirty="0"/>
              <a:t>pääsykoe, ennakkotehtävät, soveltuvuustestit, haastattelut…?</a:t>
            </a:r>
          </a:p>
          <a:p>
            <a:pPr marL="864000" lvl="1"/>
            <a:r>
              <a:rPr lang="fi-FI" sz="2400" b="1" dirty="0"/>
              <a:t>todistukset, suositukset, motivaatiokirjeet, työkokemus?</a:t>
            </a:r>
          </a:p>
          <a:p>
            <a:pPr marL="0" indent="0" algn="ctr">
              <a:buNone/>
            </a:pPr>
            <a:endParaRPr lang="fi-FI" sz="700" b="1" dirty="0"/>
          </a:p>
        </p:txBody>
      </p:sp>
      <p:sp>
        <p:nvSpPr>
          <p:cNvPr id="6" name="Dian numeron paikkamerkki 5">
            <a:extLst>
              <a:ext uri="{FF2B5EF4-FFF2-40B4-BE49-F238E27FC236}">
                <a16:creationId xmlns:a16="http://schemas.microsoft.com/office/drawing/2014/main" id="{CA4A5DD1-2DFF-4EA2-8271-AC8A4E61D7AA}"/>
              </a:ext>
            </a:extLst>
          </p:cNvPr>
          <p:cNvSpPr>
            <a:spLocks noGrp="1"/>
          </p:cNvSpPr>
          <p:nvPr>
            <p:ph type="sldNum" sz="quarter" idx="12"/>
          </p:nvPr>
        </p:nvSpPr>
        <p:spPr/>
        <p:txBody>
          <a:bodyPr/>
          <a:lstStyle/>
          <a:p>
            <a:fld id="{A6E131DE-DA31-4CDF-828A-8EB206A3CD12}" type="slidenum">
              <a:rPr lang="en-GB" smtClean="0"/>
              <a:t>9</a:t>
            </a:fld>
            <a:endParaRPr lang="en-GB"/>
          </a:p>
        </p:txBody>
      </p:sp>
      <p:pic>
        <p:nvPicPr>
          <p:cNvPr id="13" name="Kuvan paikkamerkki 12">
            <a:extLst>
              <a:ext uri="{FF2B5EF4-FFF2-40B4-BE49-F238E27FC236}">
                <a16:creationId xmlns:a16="http://schemas.microsoft.com/office/drawing/2014/main" id="{62A4AD5F-C187-4A64-B88E-98F1BB5CDF7D}"/>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198" b="6198"/>
          <a:stretch>
            <a:fillRect/>
          </a:stretch>
        </p:blipFill>
        <p:spPr>
          <a:xfrm>
            <a:off x="6108970" y="1691258"/>
            <a:ext cx="5423555" cy="3171662"/>
          </a:xfrm>
        </p:spPr>
      </p:pic>
      <p:sp>
        <p:nvSpPr>
          <p:cNvPr id="7" name="Tekstiruutu 6">
            <a:extLst>
              <a:ext uri="{FF2B5EF4-FFF2-40B4-BE49-F238E27FC236}">
                <a16:creationId xmlns:a16="http://schemas.microsoft.com/office/drawing/2014/main" id="{CD25BA60-CB3D-41DD-A9E2-3B7CA81F8C30}"/>
              </a:ext>
            </a:extLst>
          </p:cNvPr>
          <p:cNvSpPr txBox="1"/>
          <p:nvPr/>
        </p:nvSpPr>
        <p:spPr>
          <a:xfrm>
            <a:off x="2827606" y="5791409"/>
            <a:ext cx="9119630" cy="861774"/>
          </a:xfrm>
          <a:prstGeom prst="rect">
            <a:avLst/>
          </a:prstGeom>
          <a:noFill/>
        </p:spPr>
        <p:txBody>
          <a:bodyPr wrap="square" rtlCol="0">
            <a:spAutoFit/>
          </a:bodyPr>
          <a:lstStyle/>
          <a:p>
            <a:r>
              <a:rPr lang="fi-FI" sz="3200" b="1" dirty="0"/>
              <a:t>Varmista nämä asiat aina suoraan korkeakoulusta!</a:t>
            </a:r>
          </a:p>
          <a:p>
            <a:endParaRPr lang="fi-FI" dirty="0"/>
          </a:p>
        </p:txBody>
      </p:sp>
    </p:spTree>
    <p:extLst>
      <p:ext uri="{BB962C8B-B14F-4D97-AF65-F5344CB8AC3E}">
        <p14:creationId xmlns:p14="http://schemas.microsoft.com/office/powerpoint/2010/main" val="419368189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
  <a:themeElements>
    <a:clrScheme name="Retr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Sektori</Template>
  <TotalTime>11158</TotalTime>
  <Words>1834</Words>
  <Application>Microsoft Office PowerPoint</Application>
  <PresentationFormat>Laajakuva</PresentationFormat>
  <Paragraphs>211</Paragraphs>
  <Slides>20</Slides>
  <Notes>16</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20</vt:i4>
      </vt:variant>
    </vt:vector>
  </HeadingPairs>
  <TitlesOfParts>
    <vt:vector size="27" baseType="lpstr">
      <vt:lpstr>Arial</vt:lpstr>
      <vt:lpstr>Calibri</vt:lpstr>
      <vt:lpstr>Calibri Light</vt:lpstr>
      <vt:lpstr>Wingdings</vt:lpstr>
      <vt:lpstr>Wingdings 2</vt:lpstr>
      <vt:lpstr>HDOfficeLightV0</vt:lpstr>
      <vt:lpstr>Retro</vt:lpstr>
      <vt:lpstr>  Tervetuloa OP6 Maailmalle -opintojaksolle! </vt:lpstr>
      <vt:lpstr>Maailmalle –opintojakson kuvaus</vt:lpstr>
      <vt:lpstr>Op6 Maailmalle -opintojakson aikataulu</vt:lpstr>
      <vt:lpstr>Maiju-opon kansainvälisyyspolku</vt:lpstr>
      <vt:lpstr>Tänään:</vt:lpstr>
      <vt:lpstr>Kyllä-ei -janatehtävä</vt:lpstr>
      <vt:lpstr>Korkeakoulututkinto ulkomailla</vt:lpstr>
      <vt:lpstr>Tutkintojen vastaavuus ja tunnustaminen</vt:lpstr>
      <vt:lpstr>Pääsyvaatimukset</vt:lpstr>
      <vt:lpstr>PowerPoint-esitys</vt:lpstr>
      <vt:lpstr>Ulkomailla tutkintoaan opiskelevat suomalaiset…</vt:lpstr>
      <vt:lpstr>TOP 5 MAAT</vt:lpstr>
      <vt:lpstr>PowerPoint-esitys</vt:lpstr>
      <vt:lpstr>PowerPoint-esitys</vt:lpstr>
      <vt:lpstr>PowerPoint-esitys</vt:lpstr>
      <vt:lpstr>PowerPoint-esitys</vt:lpstr>
      <vt:lpstr>  1. Kirjaudu Peda.nettiin, op6 –sivustolle (avain: op6 2023)  </vt:lpstr>
      <vt:lpstr>  Opiskelemaan ulkomaille –tehtävä (aloitus tänään ja jatko ensi viikolla)</vt:lpstr>
      <vt:lpstr>Opiskelemaan ulkomaille –tehtävä  (aloitus 13.4. ja jatkuu 20.4.)  1. Tee harjoitus yksin tai kaksin 2. Valitse yksi kohdemaa ja selvitä kohdat 1-4 kohdemaasta. 3. Lähteenä www.maailmalle.net, myös Euroopan nuorisoportaali  (https://europa.eu/youth/home_fi)  4. Tee lyhyet muistiinpanot ja jaa tieto Padlettiin  viimeistään 27.4. www.padlet.com/maijuopo/op6 (tekstinä tai tiedostona) 5. Kirjoita tekijän/tekijöiden nimet :) </vt:lpstr>
      <vt:lpstr>    www.maailmalle.net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Esityksen aloitussivun otsikko, max 3 riviä Calibri Bold</dc:title>
  <dc:creator>Maailmalle.net ja Euroguidance, Opetushallitus</dc:creator>
  <cp:lastModifiedBy>Vepsäläinen Maiju</cp:lastModifiedBy>
  <cp:revision>169</cp:revision>
  <cp:lastPrinted>2023-04-13T10:26:20Z</cp:lastPrinted>
  <dcterms:created xsi:type="dcterms:W3CDTF">2017-11-08T12:45:07Z</dcterms:created>
  <dcterms:modified xsi:type="dcterms:W3CDTF">2023-04-13T11:26:19Z</dcterms:modified>
</cp:coreProperties>
</file>