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0" r:id="rId4"/>
  </p:sldMasterIdLst>
  <p:notesMasterIdLst>
    <p:notesMasterId r:id="rId22"/>
  </p:notesMasterIdLst>
  <p:handoutMasterIdLst>
    <p:handoutMasterId r:id="rId23"/>
  </p:handoutMasterIdLst>
  <p:sldIdLst>
    <p:sldId id="256" r:id="rId5"/>
    <p:sldId id="316" r:id="rId6"/>
    <p:sldId id="305" r:id="rId7"/>
    <p:sldId id="314" r:id="rId8"/>
    <p:sldId id="315" r:id="rId9"/>
    <p:sldId id="278" r:id="rId10"/>
    <p:sldId id="320" r:id="rId11"/>
    <p:sldId id="318" r:id="rId12"/>
    <p:sldId id="319" r:id="rId13"/>
    <p:sldId id="321" r:id="rId14"/>
    <p:sldId id="327" r:id="rId15"/>
    <p:sldId id="322" r:id="rId16"/>
    <p:sldId id="323" r:id="rId17"/>
    <p:sldId id="326" r:id="rId18"/>
    <p:sldId id="311" r:id="rId19"/>
    <p:sldId id="317" r:id="rId20"/>
    <p:sldId id="308" r:id="rId21"/>
  </p:sldIdLst>
  <p:sldSz cx="9144000" cy="6858000" type="screen4x3"/>
  <p:notesSz cx="6797675" cy="9926638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2476"/>
    <a:srgbClr val="FF0066"/>
    <a:srgbClr val="FF3399"/>
    <a:srgbClr val="FF0000"/>
    <a:srgbClr val="FF33CC"/>
    <a:srgbClr val="FF33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4526" autoAdjust="0"/>
  </p:normalViewPr>
  <p:slideViewPr>
    <p:cSldViewPr>
      <p:cViewPr varScale="1">
        <p:scale>
          <a:sx n="108" d="100"/>
          <a:sy n="108" d="100"/>
        </p:scale>
        <p:origin x="16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AF936D7B-9420-4303-BA12-8E0583DB63B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8FF5DD5-F4C2-4FDC-8223-6547BD019D0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702CA73-D006-4F33-8E49-868D9D30B2DC}" type="datetimeFigureOut">
              <a:rPr lang="fi-FI"/>
              <a:pPr>
                <a:defRPr/>
              </a:pPr>
              <a:t>13.3.2024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BFC4873-A2DE-49FF-A5C5-8A206516EE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242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DBDB06A-0E02-42D1-BAFC-D48A4F3BDF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098" y="9428242"/>
            <a:ext cx="2944958" cy="496809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02B3A76-A393-4DEE-937B-04A41399536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021242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1106057C-BDC6-4970-8C0C-13F165BD288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BEED845-F037-4D35-AC29-C5361C9DEA0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1098" y="0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7E46D5-86AD-4026-BB33-B777688E1E11}" type="datetimeFigureOut">
              <a:rPr lang="fi-FI"/>
              <a:pPr>
                <a:defRPr/>
              </a:pPr>
              <a:t>13.3.2024</a:t>
            </a:fld>
            <a:endParaRPr lang="fi-FI"/>
          </a:p>
        </p:txBody>
      </p:sp>
      <p:sp>
        <p:nvSpPr>
          <p:cNvPr id="4" name="Dian kuvan paikkamerkki 3">
            <a:extLst>
              <a:ext uri="{FF2B5EF4-FFF2-40B4-BE49-F238E27FC236}">
                <a16:creationId xmlns:a16="http://schemas.microsoft.com/office/drawing/2014/main" id="{A90B5EEB-32E7-481D-8AEB-3BE0C20D3D9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Huomautusten paikkamerkki 4">
            <a:extLst>
              <a:ext uri="{FF2B5EF4-FFF2-40B4-BE49-F238E27FC236}">
                <a16:creationId xmlns:a16="http://schemas.microsoft.com/office/drawing/2014/main" id="{6AB52E43-C7C3-4A6D-8DDC-8891EE403C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606" y="4715711"/>
            <a:ext cx="5438464" cy="4466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B1840C4-4634-4C1F-8A8E-54ED6F9E420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AAEE5FB-4397-4F7C-ACE2-9784F8B0CA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1098" y="9428242"/>
            <a:ext cx="2944958" cy="496809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E876E9D-A7FB-44F3-908D-3DF7B6764E9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6016358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ian kuvan paikkamerkki 1">
            <a:extLst>
              <a:ext uri="{FF2B5EF4-FFF2-40B4-BE49-F238E27FC236}">
                <a16:creationId xmlns:a16="http://schemas.microsoft.com/office/drawing/2014/main" id="{D6BEFF41-361E-4560-8060-DBFC9F37DD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Huomautusten paikkamerkki 2">
            <a:extLst>
              <a:ext uri="{FF2B5EF4-FFF2-40B4-BE49-F238E27FC236}">
                <a16:creationId xmlns:a16="http://schemas.microsoft.com/office/drawing/2014/main" id="{718EF33E-325C-4418-A93D-A1D7B3F76E5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i-FI" altLang="fi-FI"/>
          </a:p>
        </p:txBody>
      </p:sp>
      <p:sp>
        <p:nvSpPr>
          <p:cNvPr id="5124" name="Dian numeron paikkamerkki 3">
            <a:extLst>
              <a:ext uri="{FF2B5EF4-FFF2-40B4-BE49-F238E27FC236}">
                <a16:creationId xmlns:a16="http://schemas.microsoft.com/office/drawing/2014/main" id="{15F129FC-5A4E-482A-99E0-E0D86B5DB0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D6791A1-711B-448D-9141-8F0724084EF8}" type="slidenum">
              <a:rPr lang="fi-FI" altLang="fi-FI" smtClean="0">
                <a:latin typeface="Calibri" panose="020F0502020204030204" pitchFamily="34" charset="0"/>
              </a:rPr>
              <a:pPr/>
              <a:t>1</a:t>
            </a:fld>
            <a:endParaRPr lang="fi-FI" altLang="fi-FI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434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E678765-F9FE-4D36-9697-ED1424116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5.11.2013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49C969F-8A55-409B-B242-DD80009FB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F063637-8F6F-44B8-ABC7-AA6836398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C57C9-3FAD-48F8-9235-088115C63536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45851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718AF95-4952-44F7-A245-773169508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5.11.2013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C6018A7-C815-4642-AA73-13116394B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D3D5301-6941-4774-8852-E8AD6E027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364D0-9CAB-4304-8C8F-1DF42476012F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95546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0A55F14-3AD4-4910-9AF7-AD492B43F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5.11.2013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0216223-1477-4875-A6C4-20A0988C0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4A8ED87-4680-4AD7-9DCC-E49F8832A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962FC-E04F-417D-A983-BCFA9BA4EE55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454201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0E0E95-AB5F-410E-834C-674F5DEC5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5.11.2013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D200881-39F5-44E5-8F62-28EC3801B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763F0AF-C3F3-4E44-8C69-94F2C67BF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C49B3-FF04-46AC-8340-C3499C3A48C0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409808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BA29B1D-BAD8-48BF-8724-D9B05DBDF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5.11.2013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444F62D-6279-411E-8704-7A89DAA51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FC5FDDE-ADE3-4FF9-8F0D-B014FD9DE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BC2EC-88A4-410B-9CC7-68DDA8516727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814082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D18C5560-ADA6-4FC8-BA0B-A64041ACF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5.11.2013</a:t>
            </a:r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E6B47C5B-A0F2-46C5-8A5F-A93A77C11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14031771-9048-4AB0-9A86-6271C1101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2101A-68E2-47FA-97E4-8F3487691CE6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89915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6C7A42B4-9406-45DE-A816-CCEA282A7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5.11.2013</a:t>
            </a:r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C782E1D1-2697-46ED-8CC6-71E992A05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95D4CB0D-B483-483D-9E67-AAE6E4CD4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2ECD6-E3A5-4125-9CA7-BC25F3A0DB45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422483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D80EA7A2-DA82-49E6-86D0-101E5D141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5.11.2013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A50AF5D2-CD19-4D6C-8607-C5F809FBF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8952BA39-3C3F-4BFD-8FA5-D70D5C70A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3A949-85B7-4011-864A-708E557B3900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93248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D0FF2F57-1965-40A9-90F9-21C8E95DA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5.11.2013</a:t>
            </a:r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A3A6B41F-6DA6-428D-A08D-D98AD87B0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43CA83B0-9C46-4A7E-BF67-6FEE8C620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1BC99-E51F-4C7D-BB47-7FB04131D14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17979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BD263F97-2D03-491A-A965-8F92C74E1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5.11.2013</a:t>
            </a:r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990C9559-C2C7-44DC-B7CE-10980122C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FD6B5B69-D3E7-41BC-8BBE-E95514CB0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E5B02-4E9D-4C54-B0C6-585FD0330880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144074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750E22DA-06AA-480B-9EF1-9C207CACF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5.11.2013</a:t>
            </a:r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6D2C6B46-0E63-4AE2-9FC2-1D9E7D130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C2A1D633-1E7F-43F6-967D-C030180D1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18197-D2D8-4F1A-85BC-186D6306AB3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0278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>
            <a:extLst>
              <a:ext uri="{FF2B5EF4-FFF2-40B4-BE49-F238E27FC236}">
                <a16:creationId xmlns:a16="http://schemas.microsoft.com/office/drawing/2014/main" id="{1ACC2C97-F58D-4E6A-A312-3812194F5AF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1027" name="Tekstin paikkamerkki 2">
            <a:extLst>
              <a:ext uri="{FF2B5EF4-FFF2-40B4-BE49-F238E27FC236}">
                <a16:creationId xmlns:a16="http://schemas.microsoft.com/office/drawing/2014/main" id="{FEAD8B43-6701-42F9-BFBC-855633B08A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3434254-AF3F-4315-BE7D-9EA26279C0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i-FI"/>
              <a:t>5.11.2013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D13CF29-A408-45EB-B81B-34EC4654BD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2C78639-5AF2-4109-A397-2D0FA9AD37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B0CE66D-4D70-4D8E-B3E4-71EFE2486017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yomarkkinatori.fi/henkiloasiakkaat/tyottomyysturva/alle-25-vuotiaan-tyottomyysturva" TargetMode="External"/><Relationship Id="rId2" Type="http://schemas.openxmlformats.org/officeDocument/2006/relationships/hyperlink" Target="https://opintopolku.fi/konfo/fi/haku?order=desc&amp;pohjakoulutusvaatimus=pohjakoulutusvaatimuskonfo_002,pohjakoulutusvaatimuskonfo_003&amp;size=20&amp;sort=score&amp;yhteishaku=1.2.246.562.29.0000000000000003612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pintopolku.fi/konfo/fi/sivu/hakuaikataulut" TargetMode="External"/><Relationship Id="rId7" Type="http://schemas.openxmlformats.org/officeDocument/2006/relationships/hyperlink" Target="https://vipunen.fi/fi-fi/_layouts/15/xlviewer.aspx?id=/fi-fi/Raportit/Haku-%20ja%20valintatiedot%20-%20korkeakoulu%20-%20pisterajat.xlsb" TargetMode="External"/><Relationship Id="rId2" Type="http://schemas.openxmlformats.org/officeDocument/2006/relationships/hyperlink" Target="https://opintopolku.fi/konfo/fi/sivu/nain-taytat-korkeakoulujen-yhteishaun-hakulomakke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odistusvalinta.fi/" TargetMode="External"/><Relationship Id="rId5" Type="http://schemas.openxmlformats.org/officeDocument/2006/relationships/hyperlink" Target="http://ammattikorkeakouluun.fi/" TargetMode="External"/><Relationship Id="rId4" Type="http://schemas.openxmlformats.org/officeDocument/2006/relationships/hyperlink" Target="http://www.yliopistovalinnat.fi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tsikko 1">
            <a:extLst>
              <a:ext uri="{FF2B5EF4-FFF2-40B4-BE49-F238E27FC236}">
                <a16:creationId xmlns:a16="http://schemas.microsoft.com/office/drawing/2014/main" id="{A59FE493-4CDD-447F-A3A9-97BF7305D6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418805"/>
            <a:ext cx="7772400" cy="1470025"/>
          </a:xfrm>
        </p:spPr>
        <p:txBody>
          <a:bodyPr/>
          <a:lstStyle/>
          <a:p>
            <a:pPr eaLnBrk="1" hangingPunct="1"/>
            <a:r>
              <a:rPr lang="fi-FI" altLang="fi-FI" b="1" dirty="0">
                <a:latin typeface="Cambria" panose="02040503050406030204" pitchFamily="18" charset="0"/>
              </a:rPr>
              <a:t>MAIJU-OPON</a:t>
            </a:r>
            <a:br>
              <a:rPr lang="fi-FI" altLang="fi-FI" b="1" dirty="0">
                <a:latin typeface="Cambria" panose="02040503050406030204" pitchFamily="18" charset="0"/>
              </a:rPr>
            </a:br>
            <a:r>
              <a:rPr lang="fi-FI" altLang="fi-FI" b="1" dirty="0">
                <a:latin typeface="Cambria" panose="02040503050406030204" pitchFamily="18" charset="0"/>
              </a:rPr>
              <a:t> YHTEISHAKU-INFO </a:t>
            </a:r>
            <a:br>
              <a:rPr lang="fi-FI" altLang="fi-FI" b="1" dirty="0">
                <a:latin typeface="Cambria" panose="02040503050406030204" pitchFamily="18" charset="0"/>
              </a:rPr>
            </a:br>
            <a:r>
              <a:rPr lang="fi-FI" sz="4000" b="1" dirty="0">
                <a:latin typeface="Cambria" panose="02040503050406030204" pitchFamily="18" charset="0"/>
              </a:rPr>
              <a:t>13.3.2024 </a:t>
            </a:r>
            <a:br>
              <a:rPr lang="fi-FI" sz="4000" b="1" dirty="0">
                <a:latin typeface="Cambria" panose="02040503050406030204" pitchFamily="18" charset="0"/>
              </a:rPr>
            </a:br>
            <a:br>
              <a:rPr lang="fi-FI" sz="4000" b="1" dirty="0">
                <a:latin typeface="Cambria" panose="02040503050406030204" pitchFamily="18" charset="0"/>
              </a:rPr>
            </a:br>
            <a:r>
              <a:rPr lang="fi-FI" sz="4000" b="1" dirty="0">
                <a:latin typeface="Cambria" panose="02040503050406030204" pitchFamily="18" charset="0"/>
              </a:rPr>
              <a:t>Tervetuloa &lt;3</a:t>
            </a:r>
            <a:br>
              <a:rPr lang="fi-FI" altLang="fi-FI" b="1" dirty="0">
                <a:latin typeface="Cambria" panose="02040503050406030204" pitchFamily="18" charset="0"/>
              </a:rPr>
            </a:br>
            <a:endParaRPr lang="fi-FI" altLang="fi-FI" sz="3500" b="1" dirty="0">
              <a:latin typeface="Cambria" panose="02040503050406030204" pitchFamily="18" charset="0"/>
            </a:endParaRPr>
          </a:p>
        </p:txBody>
      </p:sp>
      <p:sp>
        <p:nvSpPr>
          <p:cNvPr id="4100" name="Alaotsikko 2">
            <a:extLst>
              <a:ext uri="{FF2B5EF4-FFF2-40B4-BE49-F238E27FC236}">
                <a16:creationId xmlns:a16="http://schemas.microsoft.com/office/drawing/2014/main" id="{AB6D0239-8161-469B-B735-4F55905E8A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012530"/>
            <a:ext cx="6400800" cy="1752600"/>
          </a:xfrm>
        </p:spPr>
        <p:txBody>
          <a:bodyPr/>
          <a:lstStyle/>
          <a:p>
            <a:pPr eaLnBrk="1" hangingPunct="1"/>
            <a:endParaRPr lang="fi-FI" altLang="fi-FI" sz="2000" b="1" dirty="0">
              <a:solidFill>
                <a:srgbClr val="FF0066"/>
              </a:solidFill>
              <a:latin typeface="Cambria" panose="02040503050406030204" pitchFamily="18" charset="0"/>
            </a:endParaRPr>
          </a:p>
          <a:p>
            <a:pPr eaLnBrk="1" hangingPunct="1"/>
            <a:endParaRPr lang="fi-FI" sz="2000" b="1" dirty="0">
              <a:latin typeface="Cambria" panose="02040503050406030204" pitchFamily="18" charset="0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723" y="291910"/>
            <a:ext cx="1955769" cy="97685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B6FBB5E-6770-CEE0-05FC-F6B32E362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620688"/>
            <a:ext cx="8983910" cy="1325563"/>
          </a:xfrm>
        </p:spPr>
        <p:txBody>
          <a:bodyPr/>
          <a:lstStyle/>
          <a:p>
            <a:br>
              <a:rPr lang="fi-FI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i-FI" sz="3000" b="1" dirty="0">
                <a:latin typeface="Cambria" panose="02040503050406030204" pitchFamily="18" charset="0"/>
                <a:ea typeface="Cambria" panose="02040503050406030204" pitchFamily="18" charset="0"/>
              </a:rPr>
              <a:t>Pohjakoulutus</a:t>
            </a:r>
            <a:br>
              <a:rPr lang="fi-FI" sz="60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i-FI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br>
              <a:rPr lang="fi-FI" sz="18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i-FI" sz="1800" b="1" dirty="0">
                <a:latin typeface="Cambria" panose="02040503050406030204" pitchFamily="18" charset="0"/>
                <a:ea typeface="Cambria" panose="02040503050406030204" pitchFamily="18" charset="0"/>
              </a:rPr>
              <a:t>-Valitse Suomessa suoritettu ylioppilastutkinto ja suoritusvuodeksi 2024</a:t>
            </a:r>
            <a:br>
              <a:rPr lang="fi-FI" sz="18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fi-FI" sz="18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i-FI" sz="1800" b="1" dirty="0">
                <a:latin typeface="Cambria" panose="02040503050406030204" pitchFamily="18" charset="0"/>
                <a:ea typeface="Cambria" panose="02040503050406030204" pitchFamily="18" charset="0"/>
              </a:rPr>
              <a:t>- HUOM! Pelkkä lukion päättötodistus antaa hakukelpoisuuden ammattikorkeakouluun </a:t>
            </a:r>
            <a:br>
              <a:rPr lang="fi-FI" dirty="0"/>
            </a:br>
            <a:endParaRPr lang="fi-FI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8B397FB8-54D3-8D89-A29E-135C8500F2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087" t="31059" r="53653" b="19093"/>
          <a:stretch/>
        </p:blipFill>
        <p:spPr>
          <a:xfrm>
            <a:off x="107504" y="2276872"/>
            <a:ext cx="9362903" cy="3538512"/>
          </a:xfrm>
        </p:spPr>
      </p:pic>
    </p:spTree>
    <p:extLst>
      <p:ext uri="{BB962C8B-B14F-4D97-AF65-F5344CB8AC3E}">
        <p14:creationId xmlns:p14="http://schemas.microsoft.com/office/powerpoint/2010/main" val="2298167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27112DF-D3E8-2C92-7F2E-C93FBFFBB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Pohjakoulutusta kysytään myös tilastointia varten:</a:t>
            </a:r>
            <a:endParaRPr lang="fi-FI" sz="3000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1F23604A-782A-7EB2-5E5C-796A303A90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75" t="23543" r="59450" b="20899"/>
          <a:stretch/>
        </p:blipFill>
        <p:spPr>
          <a:xfrm>
            <a:off x="251520" y="1690688"/>
            <a:ext cx="7886700" cy="487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851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E702E33A-C23E-70B4-8D82-F9089FEA55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38" t="38162" r="53937" b="47721"/>
          <a:stretch/>
        </p:blipFill>
        <p:spPr>
          <a:xfrm>
            <a:off x="-1116632" y="2852936"/>
            <a:ext cx="10739478" cy="149953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A433E4E2-3909-14D5-BB95-6C46881F1FC4}"/>
              </a:ext>
            </a:extLst>
          </p:cNvPr>
          <p:cNvSpPr txBox="1"/>
          <p:nvPr/>
        </p:nvSpPr>
        <p:spPr>
          <a:xfrm>
            <a:off x="628650" y="456002"/>
            <a:ext cx="7759774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3000" b="1" dirty="0">
                <a:latin typeface="Cambria" panose="02040503050406030204" pitchFamily="18" charset="0"/>
                <a:ea typeface="Cambria" panose="02040503050406030204" pitchFamily="18" charset="0"/>
              </a:rPr>
              <a:t>Valintakokeeseen ilmoittautuminen ja paikkakunnan valinta </a:t>
            </a:r>
          </a:p>
          <a:p>
            <a:r>
              <a:rPr lang="fi-FI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r>
              <a:rPr lang="fi-FI" b="1" dirty="0">
                <a:latin typeface="Cambria" panose="02040503050406030204" pitchFamily="18" charset="0"/>
                <a:ea typeface="Cambria" panose="02040503050406030204" pitchFamily="18" charset="0"/>
              </a:rPr>
              <a:t>- Tee valinta, missä paikkakunnalla valintakokeet suoritat. Hakuajan päättymisen jälkeen et voi enää muuttaa valintaasi. </a:t>
            </a:r>
          </a:p>
        </p:txBody>
      </p:sp>
    </p:spTree>
    <p:extLst>
      <p:ext uri="{BB962C8B-B14F-4D97-AF65-F5344CB8AC3E}">
        <p14:creationId xmlns:p14="http://schemas.microsoft.com/office/powerpoint/2010/main" val="2223484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1BB905-42AF-1CCA-752A-A8531F9D0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284" y="908720"/>
            <a:ext cx="8335838" cy="1325563"/>
          </a:xfrm>
        </p:spPr>
        <p:txBody>
          <a:bodyPr/>
          <a:lstStyle/>
          <a:p>
            <a:pPr defTabSz="914400">
              <a:lnSpc>
                <a:spcPct val="100000"/>
              </a:lnSpc>
              <a:defRPr/>
            </a:pP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Vahvistusviesti</a:t>
            </a:r>
            <a:r>
              <a:rPr kumimoji="0" lang="fi-FI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hakemuksen vastaanottamisesta</a:t>
            </a:r>
            <a:br>
              <a:rPr kumimoji="0" lang="fi-FI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</a:br>
            <a:br>
              <a:rPr kumimoji="0" lang="fi-FI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</a:b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lang="fi-FI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Kun olet lähettänyt hakemuksesi, </a:t>
            </a:r>
            <a:r>
              <a:rPr lang="fi-FI" sz="18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saat sähköpostiisi siitä vahvistusviestin</a:t>
            </a:r>
            <a:r>
              <a:rPr lang="fi-FI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Viesti sisältää linkin hakemukselle. </a:t>
            </a:r>
            <a:r>
              <a:rPr lang="fi-FI" sz="18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Hakuaikana voit muokata hakemustasi</a:t>
            </a:r>
            <a:r>
              <a:rPr lang="fi-FI" sz="1800" dirty="0">
                <a:latin typeface="Cambria" panose="02040503050406030204" pitchFamily="18" charset="0"/>
                <a:ea typeface="Cambria" panose="02040503050406030204" pitchFamily="18" charset="0"/>
              </a:rPr>
              <a:t>. Voit katsoa ja muokata hakemustasi myös Oma Opintopolussa.</a:t>
            </a:r>
            <a:br>
              <a:rPr lang="fi-FI" sz="18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i-FI" sz="18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fi-FI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Voit lisätä hakemuksellesi liitteitä niiden omien määräaikojen puitteissa myös hakuajan päätyttyä.</a:t>
            </a:r>
            <a:br>
              <a:rPr lang="fi-FI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i-FI" sz="18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br>
              <a:rPr lang="fi-FI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</a:br>
            <a:br>
              <a:rPr lang="fi-FI" dirty="0"/>
            </a:br>
            <a:endParaRPr lang="fi-FI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6FE341C9-BE01-6023-D3E5-FF945F450D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139" t="34769" r="64197" b="25369"/>
          <a:stretch/>
        </p:blipFill>
        <p:spPr>
          <a:xfrm>
            <a:off x="1403648" y="2852936"/>
            <a:ext cx="7200800" cy="3770002"/>
          </a:xfrm>
        </p:spPr>
      </p:pic>
    </p:spTree>
    <p:extLst>
      <p:ext uri="{BB962C8B-B14F-4D97-AF65-F5344CB8AC3E}">
        <p14:creationId xmlns:p14="http://schemas.microsoft.com/office/powerpoint/2010/main" val="2340491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63904C-3C4D-F6D5-9982-A6361652C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92696"/>
            <a:ext cx="7886700" cy="1325563"/>
          </a:xfrm>
        </p:spPr>
        <p:txBody>
          <a:bodyPr/>
          <a:lstStyle/>
          <a:p>
            <a:r>
              <a:rPr lang="fi-FI" b="1" dirty="0">
                <a:latin typeface="Cambria" panose="02040503050406030204" pitchFamily="18" charset="0"/>
                <a:ea typeface="Cambria" panose="02040503050406030204" pitchFamily="18" charset="0"/>
              </a:rPr>
              <a:t>Valintojen tulokset</a:t>
            </a:r>
            <a:br>
              <a:rPr lang="fi-FI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fi-FI" sz="18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i-FI" sz="1800" b="1" dirty="0">
                <a:latin typeface="Cambria" panose="02040503050406030204" pitchFamily="18" charset="0"/>
                <a:ea typeface="Cambria" panose="02040503050406030204" pitchFamily="18" charset="0"/>
              </a:rPr>
              <a:t>Jos sinulle tarjotaan opiskelupaikkaa, voit:</a:t>
            </a:r>
            <a:br>
              <a:rPr lang="fi-FI" sz="18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i-FI" sz="1800" dirty="0">
                <a:latin typeface="Cambria" panose="02040503050406030204" pitchFamily="18" charset="0"/>
                <a:ea typeface="Cambria" panose="02040503050406030204" pitchFamily="18" charset="0"/>
              </a:rPr>
              <a:t>1. Ottaa tarjotun opiskelupaikan sitovasti vastaan</a:t>
            </a:r>
            <a:br>
              <a:rPr lang="fi-FI" sz="18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i-FI" sz="1800" dirty="0">
                <a:latin typeface="Cambria" panose="02040503050406030204" pitchFamily="18" charset="0"/>
                <a:ea typeface="Cambria" panose="02040503050406030204" pitchFamily="18" charset="0"/>
              </a:rPr>
              <a:t>2. Ottaa opiskelupaikan vastaan ja jäädä odottamaan ylempien hakutoiveiden tuloksia (ei 1.haku)</a:t>
            </a:r>
            <a:br>
              <a:rPr lang="fi-FI" sz="18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i-FI" sz="1800" dirty="0">
                <a:latin typeface="Cambria" panose="02040503050406030204" pitchFamily="18" charset="0"/>
                <a:ea typeface="Cambria" panose="02040503050406030204" pitchFamily="18" charset="0"/>
              </a:rPr>
              <a:t>3. Perua tarjotun opiskelupaikan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683E5E2E-A9CA-FDBC-A6B7-0388CFC785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652" t="45215" r="60044" b="13030"/>
          <a:stretch/>
        </p:blipFill>
        <p:spPr>
          <a:xfrm>
            <a:off x="467544" y="2348879"/>
            <a:ext cx="7754592" cy="3405111"/>
          </a:xfr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AB9B51BC-3F37-FE09-E818-07502F3EF735}"/>
              </a:ext>
            </a:extLst>
          </p:cNvPr>
          <p:cNvSpPr txBox="1"/>
          <p:nvPr/>
        </p:nvSpPr>
        <p:spPr>
          <a:xfrm>
            <a:off x="4572000" y="5753991"/>
            <a:ext cx="457200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fi-FI" dirty="0">
                <a:effectLst/>
              </a:rPr>
              <a:t>*</a:t>
            </a:r>
            <a:r>
              <a:rPr lang="fi-FI" sz="1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Susanna </a:t>
            </a:r>
            <a:r>
              <a:rPr lang="fi-FI" sz="1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Lindgrén</a:t>
            </a:r>
            <a:r>
              <a:rPr lang="fi-FI" sz="1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/TEKLU 11/23</a:t>
            </a:r>
          </a:p>
          <a:p>
            <a:pPr rtl="0"/>
            <a:r>
              <a:rPr lang="fi-FI" sz="1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Kuvakaappauksissa hyödynnetty </a:t>
            </a:r>
            <a:r>
              <a:rPr lang="fi-FI" sz="1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OPHn</a:t>
            </a:r>
            <a:r>
              <a:rPr lang="fi-FI" sz="1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erityisasiantuntija Janni Jokelan 17.11.2023 esitystä</a:t>
            </a:r>
          </a:p>
        </p:txBody>
      </p:sp>
    </p:spTree>
    <p:extLst>
      <p:ext uri="{BB962C8B-B14F-4D97-AF65-F5344CB8AC3E}">
        <p14:creationId xmlns:p14="http://schemas.microsoft.com/office/powerpoint/2010/main" val="3064374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tsikko 2">
            <a:extLst>
              <a:ext uri="{FF2B5EF4-FFF2-40B4-BE49-F238E27FC236}">
                <a16:creationId xmlns:a16="http://schemas.microsoft.com/office/drawing/2014/main" id="{B0BA830C-605A-450E-B4F2-D4257238F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406" y="685800"/>
            <a:ext cx="8229600" cy="836612"/>
          </a:xfrm>
        </p:spPr>
        <p:txBody>
          <a:bodyPr/>
          <a:lstStyle/>
          <a:p>
            <a:pPr eaLnBrk="1" hangingPunct="1"/>
            <a:br>
              <a:rPr lang="fi-FI" altLang="fi-FI" sz="3000" b="1" dirty="0">
                <a:latin typeface="Cambria" panose="02040503050406030204" pitchFamily="18" charset="0"/>
              </a:rPr>
            </a:br>
            <a:r>
              <a:rPr lang="fi-FI" altLang="fi-FI" sz="3000" b="1" dirty="0">
                <a:latin typeface="Cambria" panose="02040503050406030204" pitchFamily="18" charset="0"/>
              </a:rPr>
              <a:t>VIELÄ TÄRKEÄÄ:</a:t>
            </a:r>
          </a:p>
        </p:txBody>
      </p:sp>
      <p:sp>
        <p:nvSpPr>
          <p:cNvPr id="32770" name="Sisällön paikkamerkki 1">
            <a:extLst>
              <a:ext uri="{FF2B5EF4-FFF2-40B4-BE49-F238E27FC236}">
                <a16:creationId xmlns:a16="http://schemas.microsoft.com/office/drawing/2014/main" id="{765B9FC5-4B28-4D97-97E9-F1BA263A0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522412"/>
            <a:ext cx="8748713" cy="5075237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fi-FI" altLang="fi-FI" dirty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fi-FI" altLang="fi-FI" sz="2200" dirty="0">
                <a:latin typeface="Cambria" panose="02040503050406030204" pitchFamily="18" charset="0"/>
              </a:rPr>
              <a:t>Tästä löydät kaikki mukana olevat koulutukset: </a:t>
            </a:r>
            <a:r>
              <a:rPr lang="fi-FI" altLang="fi-FI" sz="2200" dirty="0">
                <a:latin typeface="Cambria" panose="02040503050406030204" pitchFamily="18" charset="0"/>
                <a:hlinkClick r:id="rId2"/>
              </a:rPr>
              <a:t>Opintopolku (rajaus: kevään 2024 toinen yhteishaku, </a:t>
            </a:r>
            <a:r>
              <a:rPr lang="fi-FI" altLang="fi-FI" sz="2200" dirty="0" err="1">
                <a:latin typeface="Cambria" panose="02040503050406030204" pitchFamily="18" charset="0"/>
                <a:hlinkClick r:id="rId2"/>
              </a:rPr>
              <a:t>pohjakoulutus:lukio</a:t>
            </a:r>
            <a:r>
              <a:rPr lang="fi-FI" altLang="fi-FI" sz="2200" dirty="0">
                <a:latin typeface="Cambria" panose="02040503050406030204" pitchFamily="18" charset="0"/>
                <a:hlinkClick r:id="rId2"/>
              </a:rPr>
              <a:t>/ylioppilas</a:t>
            </a:r>
            <a:endParaRPr lang="fi-FI" altLang="fi-FI" sz="2200" dirty="0">
              <a:latin typeface="Cambria" panose="020405030504060302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fi-FI" altLang="fi-FI" sz="2200" dirty="0">
              <a:latin typeface="Cambria" panose="020405030504060302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fi-FI" altLang="fi-FI" sz="2200" dirty="0">
                <a:latin typeface="Cambria" panose="02040503050406030204" pitchFamily="18" charset="0"/>
              </a:rPr>
              <a:t>Voit ottaa vain yhden opiskelupaikan vastaan!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fi-FI" altLang="fi-FI" sz="2200" dirty="0">
              <a:latin typeface="Cambria" panose="020405030504060302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fi-FI" altLang="fi-FI" sz="2200" dirty="0">
                <a:latin typeface="Cambria" panose="02040503050406030204" pitchFamily="18" charset="0"/>
                <a:hlinkClick r:id="rId3"/>
              </a:rPr>
              <a:t>Hakuvelvoite</a:t>
            </a:r>
            <a:r>
              <a:rPr lang="fi-FI" altLang="fi-FI" sz="2200" dirty="0">
                <a:latin typeface="Cambria" panose="02040503050406030204" pitchFamily="18" charset="0"/>
              </a:rPr>
              <a:t> työmarkkinatuen saamiseksi (vähintään 2 hakutoivetta)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fi-FI" altLang="fi-FI" sz="2200" dirty="0">
              <a:latin typeface="Cambria" panose="020405030504060302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fi-FI" altLang="fi-FI" sz="2200" dirty="0">
                <a:latin typeface="Cambria" panose="02040503050406030204" pitchFamily="18" charset="0"/>
              </a:rPr>
              <a:t>Kun on ottanut opiskelupaikan vastaan, sen jälkeen voi anoa lykkäystä esim. armeijan vuoksi  </a:t>
            </a:r>
            <a:r>
              <a:rPr lang="fi-FI" altLang="fi-FI" sz="2200" dirty="0">
                <a:latin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fi-FI" altLang="fi-FI" sz="2200" dirty="0">
                <a:latin typeface="Cambria" panose="02040503050406030204" pitchFamily="18" charset="0"/>
              </a:rPr>
              <a:t>Huom. opintojen aloittamisen velvoite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fi-FI" altLang="fi-FI" sz="2200" dirty="0">
              <a:latin typeface="Cambria" panose="020405030504060302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fi-FI" altLang="fi-FI" sz="2200" dirty="0">
                <a:latin typeface="Cambria" panose="02040503050406030204" pitchFamily="18" charset="0"/>
              </a:rPr>
              <a:t>Opon </a:t>
            </a:r>
            <a:r>
              <a:rPr lang="fi-FI" altLang="fi-FI" sz="2200" dirty="0" err="1">
                <a:latin typeface="Cambria" panose="02040503050406030204" pitchFamily="18" charset="0"/>
              </a:rPr>
              <a:t>wilma</a:t>
            </a:r>
            <a:r>
              <a:rPr lang="fi-FI" altLang="fi-FI" sz="2200" dirty="0">
                <a:latin typeface="Cambria" panose="02040503050406030204" pitchFamily="18" charset="0"/>
              </a:rPr>
              <a:t>-viestistä ja </a:t>
            </a:r>
            <a:r>
              <a:rPr lang="fi-FI" altLang="fi-FI" sz="2200" dirty="0" err="1">
                <a:latin typeface="Cambria" panose="02040503050406030204" pitchFamily="18" charset="0"/>
              </a:rPr>
              <a:t>Peda.netistä</a:t>
            </a:r>
            <a:r>
              <a:rPr lang="fi-FI" altLang="fi-FI" sz="2200" dirty="0">
                <a:latin typeface="Cambria" panose="02040503050406030204" pitchFamily="18" charset="0"/>
              </a:rPr>
              <a:t> löydät tärkeitä linkkejä ja vinkkejä! Opoaikoja varattavissa koko kevään.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fi-FI" altLang="fi-FI" sz="2200" dirty="0">
              <a:latin typeface="Cambria" panose="020405030504060302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fi-FI" altLang="fi-FI" sz="2200" dirty="0">
                <a:latin typeface="Cambria" panose="02040503050406030204" pitchFamily="18" charset="0"/>
              </a:rPr>
              <a:t>Ohjaamon info tulossa, seuraa </a:t>
            </a:r>
            <a:r>
              <a:rPr lang="fi-FI" altLang="fi-FI" sz="2200" dirty="0" err="1">
                <a:latin typeface="Cambria" panose="02040503050406030204" pitchFamily="18" charset="0"/>
              </a:rPr>
              <a:t>wilmaa</a:t>
            </a:r>
            <a:r>
              <a:rPr lang="fi-FI" altLang="fi-FI" sz="2200" dirty="0">
                <a:latin typeface="Cambria" panose="02040503050406030204" pitchFamily="18" charset="0"/>
              </a:rPr>
              <a:t>!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fi-FI" altLang="fi-FI" sz="2200" dirty="0">
              <a:latin typeface="Cambria" panose="020405030504060302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fi-FI" alt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723" y="291910"/>
            <a:ext cx="1955769" cy="976850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fi-F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762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1EC5E5-5237-A1AC-56B1-1CFBE943D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000" b="1" dirty="0">
                <a:latin typeface="Cambria" panose="02040503050406030204" pitchFamily="18" charset="0"/>
                <a:ea typeface="Cambria" panose="02040503050406030204" pitchFamily="18" charset="0"/>
              </a:rPr>
              <a:t>LINKKEJÄ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900E7A1-4A06-9E48-13CA-2BF5C97B6C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effectLst/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Näin täytät korkeakoulujen yhteishaun hakulomakkeen</a:t>
            </a:r>
            <a:r>
              <a:rPr lang="fi-FI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-sivu</a:t>
            </a:r>
            <a:endParaRPr lang="fi-FI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i-FI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Tarkistathan tarkemmat päivämäärät </a:t>
            </a:r>
            <a:r>
              <a:rPr lang="fi-FI" dirty="0">
                <a:effectLst/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Opintopolusta</a:t>
            </a:r>
            <a:endParaRPr lang="fi-FI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i-FI" dirty="0">
                <a:latin typeface="Cambria" panose="02040503050406030204" pitchFamily="18" charset="0"/>
                <a:ea typeface="Cambria" panose="02040503050406030204" pitchFamily="18" charset="0"/>
              </a:rPr>
              <a:t>Yliopistoon hakijoille: </a:t>
            </a:r>
            <a:r>
              <a:rPr lang="fi-FI" dirty="0">
                <a:latin typeface="Cambria" panose="02040503050406030204" pitchFamily="18" charset="0"/>
                <a:ea typeface="Cambria" panose="02040503050406030204" pitchFamily="18" charset="0"/>
                <a:hlinkClick r:id="rId4"/>
              </a:rPr>
              <a:t>Yliopistovalinnat.fi</a:t>
            </a:r>
            <a:endParaRPr lang="fi-FI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i-FI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AMK-hakijoille: </a:t>
            </a:r>
            <a:r>
              <a:rPr lang="fi-FI" dirty="0">
                <a:effectLst/>
                <a:latin typeface="Cambria" panose="02040503050406030204" pitchFamily="18" charset="0"/>
                <a:ea typeface="Cambria" panose="02040503050406030204" pitchFamily="18" charset="0"/>
                <a:hlinkClick r:id="rId5"/>
              </a:rPr>
              <a:t>http://ammattikorkeakouluun.fi</a:t>
            </a:r>
            <a:endParaRPr lang="fi-FI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i-FI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fi-FI" dirty="0">
                <a:effectLst/>
                <a:latin typeface="Cambria" panose="02040503050406030204" pitchFamily="18" charset="0"/>
                <a:ea typeface="Cambria" panose="02040503050406030204" pitchFamily="18" charset="0"/>
                <a:hlinkClick r:id="rId6"/>
              </a:rPr>
              <a:t>https://todistusvalinta.fi/</a:t>
            </a:r>
            <a:endParaRPr lang="fi-FI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i-FI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fi-FI" dirty="0">
                <a:effectLst/>
                <a:latin typeface="Cambria" panose="02040503050406030204" pitchFamily="18" charset="0"/>
                <a:ea typeface="Cambria" panose="02040503050406030204" pitchFamily="18" charset="0"/>
                <a:hlinkClick r:id="rId7"/>
              </a:rPr>
              <a:t>OPH Vipunen tilastot: Korkeakoulujen pisterajat 2023</a:t>
            </a:r>
            <a:endParaRPr lang="fi-FI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fi-FI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838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32656"/>
            <a:ext cx="6264696" cy="6310424"/>
          </a:xfrm>
        </p:spPr>
      </p:pic>
      <p:sp>
        <p:nvSpPr>
          <p:cNvPr id="5" name="Tekstiruutu 4"/>
          <p:cNvSpPr txBox="1"/>
          <p:nvPr/>
        </p:nvSpPr>
        <p:spPr>
          <a:xfrm flipH="1">
            <a:off x="467544" y="671712"/>
            <a:ext cx="4320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>
                <a:latin typeface="Cambria" panose="02040503050406030204" pitchFamily="18" charset="0"/>
              </a:rPr>
              <a:t>ELÄMÄ </a:t>
            </a:r>
          </a:p>
          <a:p>
            <a:endParaRPr lang="fi-FI" sz="2000" b="1" dirty="0">
              <a:latin typeface="Cambria" panose="02040503050406030204" pitchFamily="18" charset="0"/>
            </a:endParaRPr>
          </a:p>
          <a:p>
            <a:r>
              <a:rPr lang="fi-FI" sz="2000" b="1" dirty="0">
                <a:latin typeface="Cambria" panose="02040503050406030204" pitchFamily="18" charset="0"/>
              </a:rPr>
              <a:t>ON</a:t>
            </a:r>
          </a:p>
          <a:p>
            <a:endParaRPr lang="fi-FI" sz="2000" b="1" dirty="0">
              <a:latin typeface="Cambria" panose="02040503050406030204" pitchFamily="18" charset="0"/>
            </a:endParaRPr>
          </a:p>
          <a:p>
            <a:r>
              <a:rPr lang="fi-FI" sz="2000" b="1" dirty="0">
                <a:latin typeface="Cambria" panose="02040503050406030204" pitchFamily="18" charset="0"/>
              </a:rPr>
              <a:t>SE</a:t>
            </a:r>
          </a:p>
          <a:p>
            <a:r>
              <a:rPr lang="fi-FI" sz="2000" b="1" dirty="0">
                <a:latin typeface="Cambria" panose="02040503050406030204" pitchFamily="18" charset="0"/>
              </a:rPr>
              <a:t>I</a:t>
            </a:r>
          </a:p>
          <a:p>
            <a:r>
              <a:rPr lang="fi-FI" sz="2000" b="1" dirty="0">
                <a:latin typeface="Cambria" panose="02040503050406030204" pitchFamily="18" charset="0"/>
              </a:rPr>
              <a:t>KKA</a:t>
            </a:r>
          </a:p>
          <a:p>
            <a:r>
              <a:rPr lang="fi-FI" sz="2000" b="1" dirty="0">
                <a:latin typeface="Cambria" panose="02040503050406030204" pitchFamily="18" charset="0"/>
              </a:rPr>
              <a:t>I</a:t>
            </a:r>
          </a:p>
          <a:p>
            <a:r>
              <a:rPr lang="fi-FI" sz="2000" b="1" dirty="0">
                <a:latin typeface="Cambria" panose="02040503050406030204" pitchFamily="18" charset="0"/>
              </a:rPr>
              <a:t>LU </a:t>
            </a:r>
          </a:p>
        </p:txBody>
      </p:sp>
    </p:spTree>
    <p:extLst>
      <p:ext uri="{BB962C8B-B14F-4D97-AF65-F5344CB8AC3E}">
        <p14:creationId xmlns:p14="http://schemas.microsoft.com/office/powerpoint/2010/main" val="2768711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tsikko 2">
            <a:extLst>
              <a:ext uri="{FF2B5EF4-FFF2-40B4-BE49-F238E27FC236}">
                <a16:creationId xmlns:a16="http://schemas.microsoft.com/office/drawing/2014/main" id="{5126B125-B7D2-49B1-97C3-7F92E2F99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813" y="1054894"/>
            <a:ext cx="6172200" cy="857250"/>
          </a:xfrm>
        </p:spPr>
        <p:txBody>
          <a:bodyPr>
            <a:noAutofit/>
          </a:bodyPr>
          <a:lstStyle/>
          <a:p>
            <a:pPr eaLnBrk="1" hangingPunct="1"/>
            <a:br>
              <a:rPr lang="fi-FI" altLang="fi-FI" sz="3000" b="1" dirty="0">
                <a:latin typeface="Cambria" panose="02040503050406030204" pitchFamily="18" charset="0"/>
              </a:rPr>
            </a:br>
            <a:r>
              <a:rPr lang="fi-FI" altLang="fi-FI" sz="3000" b="1" dirty="0">
                <a:latin typeface="Cambria" panose="02040503050406030204" pitchFamily="18" charset="0"/>
              </a:rPr>
              <a:t>KORKEAKOULUJEN </a:t>
            </a:r>
            <a:br>
              <a:rPr lang="fi-FI" altLang="fi-FI" sz="3000" b="1" dirty="0">
                <a:latin typeface="Cambria" panose="02040503050406030204" pitchFamily="18" charset="0"/>
              </a:rPr>
            </a:br>
            <a:r>
              <a:rPr lang="fi-FI" altLang="fi-FI" sz="3000" b="1" dirty="0">
                <a:latin typeface="Cambria" panose="02040503050406030204" pitchFamily="18" charset="0"/>
              </a:rPr>
              <a:t>YHTEISHAKU KEVÄÄLLÄ 2024</a:t>
            </a:r>
          </a:p>
        </p:txBody>
      </p:sp>
      <p:sp>
        <p:nvSpPr>
          <p:cNvPr id="19459" name="Sisällön paikkamerkki 1">
            <a:extLst>
              <a:ext uri="{FF2B5EF4-FFF2-40B4-BE49-F238E27FC236}">
                <a16:creationId xmlns:a16="http://schemas.microsoft.com/office/drawing/2014/main" id="{D04EF9A2-1949-4BEE-97C7-A322BC9CD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129" y="2294875"/>
            <a:ext cx="6455569" cy="2969419"/>
          </a:xfrm>
        </p:spPr>
        <p:txBody>
          <a:bodyPr/>
          <a:lstStyle/>
          <a:p>
            <a:pPr eaLnBrk="1" hangingPunct="1"/>
            <a:r>
              <a:rPr lang="fi-FI" altLang="fi-FI" sz="2000" dirty="0">
                <a:latin typeface="Cambria" panose="02040503050406030204" pitchFamily="18" charset="0"/>
              </a:rPr>
              <a:t>Keväällä 2024 haetaan samassa yhteishaussa yliopistoihin ja ammattikorkeakouluihin </a:t>
            </a:r>
          </a:p>
          <a:p>
            <a:r>
              <a:rPr lang="fi-FI" altLang="fi-FI" sz="2000" dirty="0">
                <a:latin typeface="Cambria" panose="02040503050406030204" pitchFamily="18" charset="0"/>
              </a:rPr>
              <a:t>Hakulomake täytetään sähköisesti nettiosoitteessa  </a:t>
            </a:r>
            <a:r>
              <a:rPr lang="fi-FI" altLang="fi-FI" sz="20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opintopolku.fi </a:t>
            </a:r>
            <a:r>
              <a:rPr lang="fi-FI" altLang="fi-FI" sz="2000" dirty="0">
                <a:latin typeface="Cambria" panose="02040503050406030204" pitchFamily="18" charset="0"/>
              </a:rPr>
              <a:t>(kotona tai tarvittaessa opon hakupäivystyksessä/opoajalla)</a:t>
            </a:r>
            <a:endParaRPr lang="fi-FI" altLang="fi-FI" sz="2000" b="1" u="sng" dirty="0">
              <a:latin typeface="Cambria" panose="02040503050406030204" pitchFamily="18" charset="0"/>
            </a:endParaRPr>
          </a:p>
          <a:p>
            <a:pPr eaLnBrk="1" hangingPunct="1"/>
            <a:r>
              <a:rPr lang="fi-FI" altLang="fi-FI" sz="2000" dirty="0">
                <a:latin typeface="Cambria" panose="02040503050406030204" pitchFamily="18" charset="0"/>
              </a:rPr>
              <a:t>Maaliskuun yhteishaussa voit hakea 1-6</a:t>
            </a:r>
            <a:r>
              <a:rPr lang="fi-FI" altLang="fi-FI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hakukohteeseen </a:t>
            </a:r>
            <a:r>
              <a:rPr lang="fi-FI" altLang="fi-FI" sz="2000" dirty="0">
                <a:latin typeface="Cambria" panose="02040503050406030204" pitchFamily="18" charset="0"/>
              </a:rPr>
              <a:t>(voi olla sekä yliopisto- että AMK-tutkintoja)</a:t>
            </a:r>
          </a:p>
          <a:p>
            <a:pPr eaLnBrk="1" hangingPunct="1"/>
            <a:r>
              <a:rPr lang="fi-FI" altLang="fi-FI" sz="2000" dirty="0">
                <a:latin typeface="Cambria" panose="02040503050406030204" pitchFamily="18" charset="0"/>
              </a:rPr>
              <a:t>Opiskelivat valitaan pääosin todistuksen tai valintakokeen perusteella</a:t>
            </a:r>
          </a:p>
          <a:p>
            <a:pPr eaLnBrk="1" hangingPunct="1"/>
            <a:endParaRPr lang="fi-FI" altLang="fi-FI" sz="1875" dirty="0">
              <a:latin typeface="Cambria" panose="02040503050406030204" pitchFamily="18" charset="0"/>
            </a:endParaRPr>
          </a:p>
          <a:p>
            <a:pPr eaLnBrk="1" hangingPunct="1"/>
            <a:endParaRPr lang="fi-FI" altLang="fi-FI" sz="1875" dirty="0">
              <a:latin typeface="Cambria" panose="02040503050406030204" pitchFamily="18" charset="0"/>
            </a:endParaRP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861068"/>
            <a:ext cx="1466827" cy="73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18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isällön paikkamerkki 1">
            <a:extLst>
              <a:ext uri="{FF2B5EF4-FFF2-40B4-BE49-F238E27FC236}">
                <a16:creationId xmlns:a16="http://schemas.microsoft.com/office/drawing/2014/main" id="{F2E3553C-1578-4570-ACF2-017E72D46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184" y="1115072"/>
            <a:ext cx="8229600" cy="3888432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endParaRPr lang="fi-FI" altLang="fi-FI" sz="2000" u="sng" dirty="0"/>
          </a:p>
          <a:p>
            <a:pPr lvl="1">
              <a:defRPr/>
            </a:pPr>
            <a:r>
              <a:rPr lang="fi-FI" altLang="fi-FI" sz="2000" b="1" dirty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</a:rPr>
              <a:t>1.YHTEISHAKU 3.1. – 17.1.2024 klo 15.00</a:t>
            </a:r>
          </a:p>
          <a:p>
            <a:pPr lvl="1">
              <a:defRPr/>
            </a:pPr>
            <a:r>
              <a:rPr lang="fi-FI" altLang="fi-FI" sz="2000" dirty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</a:rPr>
              <a:t>Vieraskieliset koulutukset ja Taideyliopiston koulutukset</a:t>
            </a:r>
          </a:p>
          <a:p>
            <a:pPr lvl="1">
              <a:buFont typeface="Wingdings" panose="05000000000000000000" pitchFamily="2" charset="2"/>
              <a:buChar char="à"/>
              <a:defRPr/>
            </a:pPr>
            <a:r>
              <a:rPr lang="fi-FI" altLang="fi-FI" sz="2000" dirty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</a:rPr>
              <a:t>1-6 hakukohdetta, ei prioriteettijärjestystä</a:t>
            </a:r>
          </a:p>
          <a:p>
            <a:pPr lvl="1">
              <a:buFont typeface="Wingdings" panose="05000000000000000000" pitchFamily="2" charset="2"/>
              <a:buChar char="à"/>
              <a:defRPr/>
            </a:pPr>
            <a:r>
              <a:rPr lang="fi-FI" altLang="fi-FI" sz="2000" dirty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</a:rPr>
              <a:t> opiskelija voi tulla valituksi jopa 6 hakukohteeseen</a:t>
            </a:r>
          </a:p>
          <a:p>
            <a:pPr marL="342900" lvl="1" indent="0">
              <a:buNone/>
              <a:defRPr/>
            </a:pPr>
            <a:endParaRPr lang="fi-FI" altLang="fi-FI" sz="2000" dirty="0">
              <a:latin typeface="Cambria" panose="02040503050406030204" pitchFamily="18" charset="0"/>
            </a:endParaRPr>
          </a:p>
          <a:p>
            <a:pPr lvl="1">
              <a:defRPr/>
            </a:pPr>
            <a:r>
              <a:rPr lang="fi-FI" altLang="fi-FI" sz="2000" b="1" dirty="0">
                <a:latin typeface="Cambria" panose="02040503050406030204" pitchFamily="18" charset="0"/>
              </a:rPr>
              <a:t>2.YHTEISHAKU: 13.3. – 27.3.2024 klo 15.00</a:t>
            </a:r>
          </a:p>
          <a:p>
            <a:pPr lvl="1">
              <a:defRPr/>
            </a:pPr>
            <a:r>
              <a:rPr lang="fi-FI" altLang="fi-FI" sz="2000" dirty="0">
                <a:latin typeface="Cambria" panose="02040503050406030204" pitchFamily="18" charset="0"/>
              </a:rPr>
              <a:t>Muut korkeakoulututkinnot (myös vieraskielistä koulutusta) </a:t>
            </a:r>
          </a:p>
          <a:p>
            <a:pPr lvl="1">
              <a:buFont typeface="Wingdings" panose="05000000000000000000" pitchFamily="2" charset="2"/>
              <a:buChar char="à"/>
              <a:defRPr/>
            </a:pPr>
            <a:r>
              <a:rPr lang="fi-FI" altLang="fi-FI" sz="2000" dirty="0">
                <a:latin typeface="Cambria" panose="02040503050406030204" pitchFamily="18" charset="0"/>
              </a:rPr>
              <a:t>1-6 hakukohdetta, prioriteettijärjestys!</a:t>
            </a:r>
          </a:p>
          <a:p>
            <a:pPr lvl="1">
              <a:buFont typeface="Wingdings" panose="05000000000000000000" pitchFamily="2" charset="2"/>
              <a:buChar char="à"/>
              <a:defRPr/>
            </a:pPr>
            <a:r>
              <a:rPr lang="fi-FI" altLang="fi-FI" sz="2000" dirty="0">
                <a:latin typeface="Cambria" panose="02040503050406030204" pitchFamily="18" charset="0"/>
              </a:rPr>
              <a:t>opiskelija voi tulla valituksi vain yhteen hakukohteeseen</a:t>
            </a:r>
            <a:endParaRPr lang="fi-FI" altLang="fi-FI" sz="2000" dirty="0"/>
          </a:p>
          <a:p>
            <a:pPr marL="342900" lvl="1" indent="0">
              <a:buNone/>
              <a:defRPr/>
            </a:pPr>
            <a:endParaRPr lang="fi-FI" altLang="fi-FI" sz="2000" dirty="0">
              <a:latin typeface="Cambria" panose="020405030504060302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fi-FI" altLang="fi-FI" sz="2000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723" y="291910"/>
            <a:ext cx="1955769" cy="97685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539552" y="566932"/>
            <a:ext cx="38884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000" b="1" dirty="0">
                <a:latin typeface="Cambria" panose="02040503050406030204" pitchFamily="18" charset="0"/>
              </a:rPr>
              <a:t>2 HAKUAIKAA</a:t>
            </a:r>
          </a:p>
        </p:txBody>
      </p:sp>
    </p:spTree>
    <p:extLst>
      <p:ext uri="{BB962C8B-B14F-4D97-AF65-F5344CB8AC3E}">
        <p14:creationId xmlns:p14="http://schemas.microsoft.com/office/powerpoint/2010/main" val="4080734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tsikko 2">
            <a:extLst>
              <a:ext uri="{FF2B5EF4-FFF2-40B4-BE49-F238E27FC236}">
                <a16:creationId xmlns:a16="http://schemas.microsoft.com/office/drawing/2014/main" id="{B0BA830C-605A-450E-B4F2-D4257238F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967" y="744061"/>
            <a:ext cx="6212864" cy="1064760"/>
          </a:xfrm>
        </p:spPr>
        <p:txBody>
          <a:bodyPr/>
          <a:lstStyle/>
          <a:p>
            <a:pPr eaLnBrk="1" hangingPunct="1"/>
            <a:r>
              <a:rPr lang="fi-FI" altLang="fi-FI" sz="3000" b="1" dirty="0">
                <a:latin typeface="Cambria" panose="02040503050406030204" pitchFamily="18" charset="0"/>
              </a:rPr>
              <a:t>TÄRKEITÄ PÄIVÄMÄÄRIÄ</a:t>
            </a:r>
          </a:p>
        </p:txBody>
      </p:sp>
      <p:sp>
        <p:nvSpPr>
          <p:cNvPr id="32770" name="Sisällön paikkamerkki 1">
            <a:extLst>
              <a:ext uri="{FF2B5EF4-FFF2-40B4-BE49-F238E27FC236}">
                <a16:creationId xmlns:a16="http://schemas.microsoft.com/office/drawing/2014/main" id="{765B9FC5-4B28-4D97-97E9-F1BA263A0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818" y="1605968"/>
            <a:ext cx="7128458" cy="3823837"/>
          </a:xfrm>
        </p:spPr>
        <p:txBody>
          <a:bodyPr rtlCol="0">
            <a:norm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fi-FI" altLang="fi-FI" sz="2000" b="1" dirty="0">
                <a:latin typeface="Cambria" panose="02040503050406030204" pitchFamily="18" charset="0"/>
              </a:rPr>
              <a:t>Todistusvalintojen</a:t>
            </a:r>
            <a:r>
              <a:rPr lang="fi-FI" altLang="fi-FI" sz="2000" dirty="0">
                <a:latin typeface="Cambria" panose="02040503050406030204" pitchFamily="18" charset="0"/>
              </a:rPr>
              <a:t> valintatulokset viim. 27.5.2024</a:t>
            </a:r>
          </a:p>
          <a:p>
            <a:pPr marL="0" indent="0">
              <a:buNone/>
              <a:defRPr/>
            </a:pPr>
            <a:endParaRPr lang="fi-FI" altLang="fi-FI" sz="2000" dirty="0">
              <a:latin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fi-FI" altLang="fi-FI" sz="2000" dirty="0">
                <a:latin typeface="Cambria" panose="02040503050406030204" pitchFamily="18" charset="0"/>
              </a:rPr>
              <a:t>Kevään 1. yhteishaun valintatulokset viim. 31.5.2024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fi-FI" altLang="fi-FI" sz="2000" dirty="0">
                <a:latin typeface="Cambria" panose="02040503050406030204" pitchFamily="18" charset="0"/>
              </a:rPr>
              <a:t>paikan vastaanotto viim. 11.7.2024 klo 15 (tarjotaan jopa 6 opiskelupaikkaa)</a:t>
            </a:r>
          </a:p>
          <a:p>
            <a:pPr marL="0" indent="0">
              <a:buNone/>
              <a:defRPr/>
            </a:pPr>
            <a:endParaRPr lang="fi-FI" altLang="fi-FI" sz="2000" dirty="0">
              <a:latin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fi-FI" altLang="fi-FI" sz="2000" dirty="0">
                <a:latin typeface="Cambria" panose="02040503050406030204" pitchFamily="18" charset="0"/>
              </a:rPr>
              <a:t>Kevään 2. yhteishaun muiden kuin todistusvalintojen tulokset ilmoitetaan hakijoille viimeistään 4.7.2024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fi-FI" altLang="fi-FI" sz="2000" dirty="0">
                <a:latin typeface="Cambria" panose="02040503050406030204" pitchFamily="18" charset="0"/>
              </a:rPr>
              <a:t>Paikan vastaanotto viim. 11.7. klo 15 (tarjotaan </a:t>
            </a:r>
            <a:r>
              <a:rPr lang="fi-FI" altLang="fi-FI" sz="2000" dirty="0" err="1">
                <a:latin typeface="Cambria" panose="02040503050406030204" pitchFamily="18" charset="0"/>
              </a:rPr>
              <a:t>max</a:t>
            </a:r>
            <a:r>
              <a:rPr lang="fi-FI" altLang="fi-FI" sz="2000" dirty="0">
                <a:latin typeface="Cambria" panose="02040503050406030204" pitchFamily="18" charset="0"/>
              </a:rPr>
              <a:t>. 1 opiskelupaikkaa)</a:t>
            </a:r>
          </a:p>
          <a:p>
            <a:pPr marL="0" indent="0">
              <a:buNone/>
              <a:defRPr/>
            </a:pPr>
            <a:endParaRPr lang="fi-FI" altLang="fi-FI" sz="2000" dirty="0">
              <a:latin typeface="Cambria" panose="02040503050406030204" pitchFamily="18" charset="0"/>
            </a:endParaRPr>
          </a:p>
          <a:p>
            <a:pPr>
              <a:defRPr/>
            </a:pPr>
            <a:endParaRPr lang="fi-FI" altLang="fi-FI" sz="20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209B41D8-9613-4B5D-A9CB-FB4AA01DC8A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723" y="291910"/>
            <a:ext cx="1955769" cy="9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132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tsikko 2">
            <a:extLst>
              <a:ext uri="{FF2B5EF4-FFF2-40B4-BE49-F238E27FC236}">
                <a16:creationId xmlns:a16="http://schemas.microsoft.com/office/drawing/2014/main" id="{B0BA830C-605A-450E-B4F2-D4257238F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1577405"/>
            <a:ext cx="6172200" cy="627459"/>
          </a:xfrm>
        </p:spPr>
        <p:txBody>
          <a:bodyPr>
            <a:noAutofit/>
          </a:bodyPr>
          <a:lstStyle/>
          <a:p>
            <a:pPr eaLnBrk="1" hangingPunct="1"/>
            <a:r>
              <a:rPr lang="fi-FI" altLang="fi-FI" sz="3000" b="1" dirty="0">
                <a:latin typeface="Cambria" panose="02040503050406030204" pitchFamily="18" charset="0"/>
              </a:rPr>
              <a:t>YKSILÖLLISET JÄRJESTELYT VALINTAKOKEISSA</a:t>
            </a:r>
          </a:p>
        </p:txBody>
      </p:sp>
      <p:sp>
        <p:nvSpPr>
          <p:cNvPr id="32770" name="Sisällön paikkamerkki 1">
            <a:extLst>
              <a:ext uri="{FF2B5EF4-FFF2-40B4-BE49-F238E27FC236}">
                <a16:creationId xmlns:a16="http://schemas.microsoft.com/office/drawing/2014/main" id="{765B9FC5-4B28-4D97-97E9-F1BA263A0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2204864"/>
            <a:ext cx="6561535" cy="3806428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endParaRPr lang="fi-FI" altLang="fi-FI" sz="2000" dirty="0">
              <a:latin typeface="Cambria" panose="02040503050406030204" pitchFamily="18" charset="0"/>
            </a:endParaRPr>
          </a:p>
          <a:p>
            <a:pPr>
              <a:defRPr/>
            </a:pPr>
            <a:r>
              <a:rPr lang="fi-FI" sz="2000" dirty="0">
                <a:latin typeface="Cambria" panose="02040503050406030204" pitchFamily="18" charset="0"/>
              </a:rPr>
              <a:t>Sinulla on mahdollisuus hakea yksilöllisiä järjestelyjä (esim. lisäaikaa) myös korkeakoulujen valintakokeissa</a:t>
            </a:r>
          </a:p>
          <a:p>
            <a:pPr marL="0" indent="0">
              <a:buNone/>
              <a:defRPr/>
            </a:pPr>
            <a:endParaRPr lang="fi-FI" sz="2000" dirty="0">
              <a:latin typeface="Cambria" panose="02040503050406030204" pitchFamily="18" charset="0"/>
            </a:endParaRPr>
          </a:p>
          <a:p>
            <a:pPr>
              <a:defRPr/>
            </a:pPr>
            <a:r>
              <a:rPr lang="fi-FI" sz="2000" dirty="0">
                <a:latin typeface="Cambria" panose="02040503050406030204" pitchFamily="18" charset="0"/>
              </a:rPr>
              <a:t>Selvitä hakemasi koulun käytäntö, mitä lausuntoja/päätöksiä/lomakkeita tulee täyttää ja lähettää. </a:t>
            </a:r>
          </a:p>
          <a:p>
            <a:pPr>
              <a:defRPr/>
            </a:pPr>
            <a:r>
              <a:rPr lang="fi-FI" sz="2000" b="1" dirty="0" err="1">
                <a:latin typeface="Cambria" panose="02040503050406030204" pitchFamily="18" charset="0"/>
              </a:rPr>
              <a:t>Huom</a:t>
            </a:r>
            <a:r>
              <a:rPr lang="fi-FI" sz="2000" b="1" dirty="0">
                <a:latin typeface="Cambria" panose="02040503050406030204" pitchFamily="18" charset="0"/>
              </a:rPr>
              <a:t>: aikataulu on usein pian, jopa hakuajan loppuun mennessä tai pian sen jälkeen.</a:t>
            </a:r>
          </a:p>
          <a:p>
            <a:pPr>
              <a:defRPr/>
            </a:pPr>
            <a:endParaRPr lang="fi-FI" altLang="fi-FI" sz="20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4FCF857-1A19-4631-9FDB-EEBA0B6B4F6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723" y="291910"/>
            <a:ext cx="1955769" cy="9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68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tsikko 2">
            <a:extLst>
              <a:ext uri="{FF2B5EF4-FFF2-40B4-BE49-F238E27FC236}">
                <a16:creationId xmlns:a16="http://schemas.microsoft.com/office/drawing/2014/main" id="{C565DD4F-FDB6-4AEB-A134-DF30C3638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575" y="225425"/>
            <a:ext cx="7886700" cy="1325563"/>
          </a:xfrm>
        </p:spPr>
        <p:txBody>
          <a:bodyPr/>
          <a:lstStyle/>
          <a:p>
            <a:pPr eaLnBrk="1" hangingPunct="1"/>
            <a:r>
              <a:rPr lang="fi-FI" altLang="fi-FI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ENSIKERTALAISUUS</a:t>
            </a:r>
          </a:p>
        </p:txBody>
      </p:sp>
      <p:sp>
        <p:nvSpPr>
          <p:cNvPr id="29698" name="Sisällön paikkamerkki 1">
            <a:extLst>
              <a:ext uri="{FF2B5EF4-FFF2-40B4-BE49-F238E27FC236}">
                <a16:creationId xmlns:a16="http://schemas.microsoft.com/office/drawing/2014/main" id="{73547E2C-9238-406E-A079-9AD0C3C32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125" y="908050"/>
            <a:ext cx="8229600" cy="53800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fi-FI" altLang="fi-FI" sz="32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altLang="fi-FI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i-FI" sz="2000" b="1" dirty="0">
                <a:latin typeface="Cambria" panose="02040503050406030204" pitchFamily="18" charset="0"/>
                <a:ea typeface="Cambria" panose="02040503050406030204" pitchFamily="18" charset="0"/>
              </a:rPr>
              <a:t>Olet yhteishaussa ensikertalainen, jos</a:t>
            </a:r>
          </a:p>
          <a:p>
            <a:pPr lvl="1"/>
            <a:r>
              <a:rPr lang="fi-FI" sz="2000" u="sng" dirty="0">
                <a:latin typeface="Cambria" panose="02040503050406030204" pitchFamily="18" charset="0"/>
                <a:ea typeface="Cambria" panose="02040503050406030204" pitchFamily="18" charset="0"/>
              </a:rPr>
              <a:t>sinulla ei ole</a:t>
            </a:r>
            <a:r>
              <a:rPr lang="fi-FI" sz="2000" dirty="0">
                <a:latin typeface="Cambria" panose="02040503050406030204" pitchFamily="18" charset="0"/>
                <a:ea typeface="Cambria" panose="02040503050406030204" pitchFamily="18" charset="0"/>
              </a:rPr>
              <a:t> yhteishaun hakuajan loppuun mennessä suoritettua Suomen koulutusjärjestelmän mukaista ammattikorkeakoulu- tai yliopistotutkintoa ja</a:t>
            </a:r>
          </a:p>
          <a:p>
            <a:pPr lvl="1"/>
            <a:r>
              <a:rPr lang="fi-FI" sz="2000" u="sng" dirty="0">
                <a:latin typeface="Cambria" panose="02040503050406030204" pitchFamily="18" charset="0"/>
                <a:ea typeface="Cambria" panose="02040503050406030204" pitchFamily="18" charset="0"/>
              </a:rPr>
              <a:t>et ole ottanut vastaan </a:t>
            </a:r>
            <a:r>
              <a:rPr lang="fi-FI" sz="2000" dirty="0">
                <a:latin typeface="Cambria" panose="02040503050406030204" pitchFamily="18" charset="0"/>
                <a:ea typeface="Cambria" panose="02040503050406030204" pitchFamily="18" charset="0"/>
              </a:rPr>
              <a:t>opiskelupaikkaa ammattikorkeakoulu- tai yliopistotutkintoon johtavasta koulutuksesta</a:t>
            </a:r>
            <a:endParaRPr lang="fi-FI" altLang="fi-FI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altLang="fi-FI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723" y="291910"/>
            <a:ext cx="1955769" cy="9768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2092190-7B09-45E2-BFAA-692AEB07B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839739"/>
          </a:xfrm>
        </p:spPr>
        <p:txBody>
          <a:bodyPr/>
          <a:lstStyle/>
          <a:p>
            <a:r>
              <a:rPr lang="fi-FI" sz="3000" b="1" dirty="0">
                <a:latin typeface="Cambria" panose="02040503050406030204" pitchFamily="18" charset="0"/>
                <a:ea typeface="Cambria" panose="02040503050406030204" pitchFamily="18" charset="0"/>
              </a:rPr>
              <a:t>Miten teen yhteishaun</a:t>
            </a:r>
            <a:r>
              <a:rPr lang="fi-FI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br>
              <a:rPr lang="fi-FI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fi-FI" sz="16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i-FI" sz="1800" dirty="0">
                <a:latin typeface="Cambria" panose="02040503050406030204" pitchFamily="18" charset="0"/>
                <a:ea typeface="Cambria" panose="02040503050406030204" pitchFamily="18" charset="0"/>
              </a:rPr>
              <a:t>-Mene osoitteeseen opintopolku.fi</a:t>
            </a:r>
            <a:br>
              <a:rPr lang="fi-FI" sz="18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i-FI" sz="18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fi-FI" sz="180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Hakuaikana pääset hakulomakkeelle Opintopolun etusivulta tai jokaisesta koulutuksesta tai klikkaamalla Täytä hakulomake –painiketta</a:t>
            </a:r>
            <a:br>
              <a:rPr lang="fi-FI" sz="180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i-FI" sz="180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Hakulomakkeen voi täyttää joko tunnistautuneena tai ilman tunnistautumista </a:t>
            </a:r>
            <a:br>
              <a:rPr lang="fi-FI" sz="2000" b="0" i="0" dirty="0">
                <a:solidFill>
                  <a:srgbClr val="4C4C4C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fi-FI" sz="2000" b="0" i="0" dirty="0">
                <a:solidFill>
                  <a:srgbClr val="4C4C4C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fi-FI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Sisällön paikkamerkki 11">
            <a:extLst>
              <a:ext uri="{FF2B5EF4-FFF2-40B4-BE49-F238E27FC236}">
                <a16:creationId xmlns:a16="http://schemas.microsoft.com/office/drawing/2014/main" id="{9F07D875-43A2-7490-695A-E545B080D2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9130" t="21631" r="1610" b="6895"/>
          <a:stretch/>
        </p:blipFill>
        <p:spPr>
          <a:xfrm>
            <a:off x="458818" y="1916832"/>
            <a:ext cx="8028892" cy="4350728"/>
          </a:xfrm>
        </p:spPr>
      </p:pic>
      <p:sp>
        <p:nvSpPr>
          <p:cNvPr id="15" name="Nuoli: Oikea 14">
            <a:extLst>
              <a:ext uri="{FF2B5EF4-FFF2-40B4-BE49-F238E27FC236}">
                <a16:creationId xmlns:a16="http://schemas.microsoft.com/office/drawing/2014/main" id="{72280177-0CFC-84BB-2CC2-FD6F04C2E0D1}"/>
              </a:ext>
            </a:extLst>
          </p:cNvPr>
          <p:cNvSpPr/>
          <p:nvPr/>
        </p:nvSpPr>
        <p:spPr>
          <a:xfrm rot="7853613">
            <a:off x="6202444" y="5027800"/>
            <a:ext cx="871368" cy="711014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5333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A57D21D2-4058-80C5-F609-A3F08B1F40B0}"/>
              </a:ext>
            </a:extLst>
          </p:cNvPr>
          <p:cNvSpPr txBox="1"/>
          <p:nvPr/>
        </p:nvSpPr>
        <p:spPr>
          <a:xfrm>
            <a:off x="1043608" y="836712"/>
            <a:ext cx="7920880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3000" b="1" dirty="0">
                <a:latin typeface="Cambria" panose="02040503050406030204" pitchFamily="18" charset="0"/>
                <a:ea typeface="Cambria" panose="02040503050406030204" pitchFamily="18" charset="0"/>
              </a:rPr>
              <a:t>Hakulomakkeella</a:t>
            </a:r>
          </a:p>
          <a:p>
            <a:endParaRPr lang="fi-FI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i-FI" dirty="0">
                <a:latin typeface="Cambria" panose="02040503050406030204" pitchFamily="18" charset="0"/>
                <a:ea typeface="Cambria" panose="02040503050406030204" pitchFamily="18" charset="0"/>
              </a:rPr>
              <a:t>- Seuraa oikeassa yläkulmassa olevaa lukua täyttäessäsi lomaketta</a:t>
            </a:r>
          </a:p>
          <a:p>
            <a:r>
              <a:rPr lang="fi-FI" dirty="0">
                <a:latin typeface="Cambria" panose="02040503050406030204" pitchFamily="18" charset="0"/>
                <a:ea typeface="Cambria" panose="02040503050406030204" pitchFamily="18" charset="0"/>
              </a:rPr>
              <a:t>- Kun olet täyttänyt kaikki lomakkeen kohdat, voit painaa Lähetä hakemus</a:t>
            </a:r>
          </a:p>
          <a:p>
            <a:r>
              <a:rPr lang="fi-FI" dirty="0">
                <a:latin typeface="Cambria" panose="02040503050406030204" pitchFamily="18" charset="0"/>
                <a:ea typeface="Cambria" panose="02040503050406030204" pitchFamily="18" charset="0"/>
              </a:rPr>
              <a:t>- Sähköpostiosoite on tärkeä! Ei </a:t>
            </a:r>
            <a:r>
              <a:rPr lang="fi-FI" dirty="0" err="1">
                <a:latin typeface="Cambria" panose="02040503050406030204" pitchFamily="18" charset="0"/>
                <a:ea typeface="Cambria" panose="02040503050406030204" pitchFamily="18" charset="0"/>
              </a:rPr>
              <a:t>edukouvola</a:t>
            </a:r>
            <a:r>
              <a:rPr lang="fi-FI" dirty="0">
                <a:latin typeface="Cambria" panose="02040503050406030204" pitchFamily="18" charset="0"/>
                <a:ea typeface="Cambria" panose="02040503050406030204" pitchFamily="18" charset="0"/>
              </a:rPr>
              <a:t>..</a:t>
            </a:r>
            <a:endParaRPr lang="fi-FI" dirty="0"/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E4F31E13-ABBD-4917-783F-E17E407377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9130" t="13352" r="8913" b="71311"/>
          <a:stretch/>
        </p:blipFill>
        <p:spPr>
          <a:xfrm>
            <a:off x="539552" y="3140968"/>
            <a:ext cx="8064896" cy="1152128"/>
          </a:xfrm>
        </p:spPr>
      </p:pic>
      <p:sp>
        <p:nvSpPr>
          <p:cNvPr id="8" name="Nuoli: Oikea 7">
            <a:extLst>
              <a:ext uri="{FF2B5EF4-FFF2-40B4-BE49-F238E27FC236}">
                <a16:creationId xmlns:a16="http://schemas.microsoft.com/office/drawing/2014/main" id="{C47C74A9-1B52-A188-CDCD-EF84C43EBB5E}"/>
              </a:ext>
            </a:extLst>
          </p:cNvPr>
          <p:cNvSpPr/>
          <p:nvPr/>
        </p:nvSpPr>
        <p:spPr>
          <a:xfrm rot="7918573">
            <a:off x="7356243" y="2446816"/>
            <a:ext cx="979644" cy="667555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1256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74617A45-6C9F-924E-1FFA-0449D0584B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262" t="45572" r="54565" b="9964"/>
          <a:stretch/>
        </p:blipFill>
        <p:spPr>
          <a:xfrm>
            <a:off x="225597" y="2708920"/>
            <a:ext cx="9367549" cy="3456384"/>
          </a:xfr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5D29D5D1-4258-BEB7-32AD-D93D402AD925}"/>
              </a:ext>
            </a:extLst>
          </p:cNvPr>
          <p:cNvSpPr txBox="1"/>
          <p:nvPr/>
        </p:nvSpPr>
        <p:spPr>
          <a:xfrm>
            <a:off x="1331640" y="404664"/>
            <a:ext cx="734481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3000" b="1" dirty="0">
                <a:latin typeface="Cambria" panose="02040503050406030204" pitchFamily="18" charset="0"/>
                <a:ea typeface="Cambria" panose="02040503050406030204" pitchFamily="18" charset="0"/>
              </a:rPr>
              <a:t>Hakukohteiden lisääminen lomakkeelle</a:t>
            </a:r>
          </a:p>
          <a:p>
            <a:endParaRPr lang="fi-FI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i-FI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fi-FI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Voit lisätä hakulomakkeelle korkeintaan 6 koulutusta. Nämä koulutukset voivat olla sekä ammattikorkeakoulujen että yliopistojen koulutuksia.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38736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97FA7BEA28E74DB1DC834E92C35F28" ma:contentTypeVersion="8" ma:contentTypeDescription="Create a new document." ma:contentTypeScope="" ma:versionID="995b470326635b338ea3ecc08b138412">
  <xsd:schema xmlns:xsd="http://www.w3.org/2001/XMLSchema" xmlns:xs="http://www.w3.org/2001/XMLSchema" xmlns:p="http://schemas.microsoft.com/office/2006/metadata/properties" xmlns:ns3="5510f159-8ee4-4f45-ad0c-1ea3b011f388" xmlns:ns4="04382187-241a-4789-995e-f3f41a12d973" targetNamespace="http://schemas.microsoft.com/office/2006/metadata/properties" ma:root="true" ma:fieldsID="dac07b032ca87ba798b428e76d0f59e1" ns3:_="" ns4:_="">
    <xsd:import namespace="5510f159-8ee4-4f45-ad0c-1ea3b011f388"/>
    <xsd:import namespace="04382187-241a-4789-995e-f3f41a12d97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10f159-8ee4-4f45-ad0c-1ea3b011f38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382187-241a-4789-995e-f3f41a12d9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51FEEE-FE66-4A03-8078-F1FACB9A0F4D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5510f159-8ee4-4f45-ad0c-1ea3b011f388"/>
    <ds:schemaRef ds:uri="04382187-241a-4789-995e-f3f41a12d973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AAA541B-84CD-46F8-AED8-6B1BFBFFDB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8A55FC-67AE-46AE-B90C-A5DFBC4ED6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10f159-8ee4-4f45-ad0c-1ea3b011f388"/>
    <ds:schemaRef ds:uri="04382187-241a-4789-995e-f3f41a12d9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5125</TotalTime>
  <Words>648</Words>
  <Application>Microsoft Office PowerPoint</Application>
  <PresentationFormat>Näytössä katseltava diaesitys (4:3)</PresentationFormat>
  <Paragraphs>85</Paragraphs>
  <Slides>17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Cambria</vt:lpstr>
      <vt:lpstr>Wingdings</vt:lpstr>
      <vt:lpstr>Office-teema</vt:lpstr>
      <vt:lpstr>MAIJU-OPON  YHTEISHAKU-INFO  13.3.2024   Tervetuloa &lt;3 </vt:lpstr>
      <vt:lpstr> KORKEAKOULUJEN  YHTEISHAKU KEVÄÄLLÄ 2024</vt:lpstr>
      <vt:lpstr>PowerPoint-esitys</vt:lpstr>
      <vt:lpstr>TÄRKEITÄ PÄIVÄMÄÄRIÄ</vt:lpstr>
      <vt:lpstr>YKSILÖLLISET JÄRJESTELYT VALINTAKOKEISSA</vt:lpstr>
      <vt:lpstr>ENSIKERTALAISUUS</vt:lpstr>
      <vt:lpstr>Miten teen yhteishaun?  -Mene osoitteeseen opintopolku.fi - Hakuaikana pääset hakulomakkeelle Opintopolun etusivulta tai jokaisesta koulutuksesta tai klikkaamalla Täytä hakulomake –painiketta - Hakulomakkeen voi täyttää joko tunnistautuneena tai ilman tunnistautumista   </vt:lpstr>
      <vt:lpstr>PowerPoint-esitys</vt:lpstr>
      <vt:lpstr>PowerPoint-esitys</vt:lpstr>
      <vt:lpstr> Pohjakoulutus   -Valitse Suomessa suoritettu ylioppilastutkinto ja suoritusvuodeksi 2024  - HUOM! Pelkkä lukion päättötodistus antaa hakukelpoisuuden ammattikorkeakouluun  </vt:lpstr>
      <vt:lpstr>Pohjakoulutusta kysytään myös tilastointia varten:</vt:lpstr>
      <vt:lpstr>PowerPoint-esitys</vt:lpstr>
      <vt:lpstr>   Vahvistusviesti hakemuksen vastaanottamisesta  - Kun olet lähettänyt hakemuksesi, saat sähköpostiisi siitä vahvistusviestin. Viesti sisältää linkin hakemukselle. Hakuaikana voit muokata hakemustasi. Voit katsoa ja muokata hakemustasi myös Oma Opintopolussa. - Voit lisätä hakemuksellesi liitteitä niiden omien määräaikojen puitteissa myös hakuajan päätyttyä.     </vt:lpstr>
      <vt:lpstr>Valintojen tulokset  Jos sinulle tarjotaan opiskelupaikkaa, voit: 1. Ottaa tarjotun opiskelupaikan sitovasti vastaan 2. Ottaa opiskelupaikan vastaan ja jäädä odottamaan ylempien hakutoiveiden tuloksia (ei 1.haku) 3. Perua tarjotun opiskelupaikan</vt:lpstr>
      <vt:lpstr> VIELÄ TÄRKEÄÄ:</vt:lpstr>
      <vt:lpstr>LINKKEJÄ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JATKOKOULUTUKSEEN HAKEMINEN LUKIO-OPINTOJEN JÄLKEEN</dc:title>
  <dc:creator>Your User Name</dc:creator>
  <cp:lastModifiedBy>Vepsäläinen Maiju</cp:lastModifiedBy>
  <cp:revision>253</cp:revision>
  <cp:lastPrinted>2018-11-20T10:00:13Z</cp:lastPrinted>
  <dcterms:created xsi:type="dcterms:W3CDTF">2011-09-27T10:27:30Z</dcterms:created>
  <dcterms:modified xsi:type="dcterms:W3CDTF">2024-03-13T10:53:29Z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0x0101001797FA7BEA28E74DB1DC834E92C35F28</vt:lpwstr>
  </property>
</Properties>
</file>