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82" r:id="rId4"/>
    <p:sldId id="287" r:id="rId5"/>
    <p:sldId id="283" r:id="rId6"/>
    <p:sldId id="261" r:id="rId7"/>
    <p:sldId id="263" r:id="rId8"/>
    <p:sldId id="264" r:id="rId9"/>
    <p:sldId id="265" r:id="rId10"/>
    <p:sldId id="266" r:id="rId11"/>
    <p:sldId id="290" r:id="rId12"/>
    <p:sldId id="267" r:id="rId13"/>
    <p:sldId id="268" r:id="rId14"/>
    <p:sldId id="269" r:id="rId15"/>
    <p:sldId id="286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91" r:id="rId26"/>
    <p:sldId id="28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SemiBold" panose="020B07060308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Normaali tyyli 1 - Korostu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66A1C-3B72-402B-915D-15B4DE52B679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988926F-B67E-4B89-98E4-9F833694E82D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2024</a:t>
          </a:r>
        </a:p>
      </dgm:t>
    </dgm:pt>
    <dgm:pt modelId="{AADC1BAD-362E-4472-8627-E03A4ADC4C66}" type="parTrans" cxnId="{1A5D72CF-2D13-4955-A658-2D1E17737697}">
      <dgm:prSet/>
      <dgm:spPr/>
      <dgm:t>
        <a:bodyPr/>
        <a:lstStyle/>
        <a:p>
          <a:endParaRPr lang="fi-FI"/>
        </a:p>
      </dgm:t>
    </dgm:pt>
    <dgm:pt modelId="{684912DD-5EA1-47A3-A1DF-F3E2414D0B39}" type="sibTrans" cxnId="{1A5D72CF-2D13-4955-A658-2D1E17737697}">
      <dgm:prSet/>
      <dgm:spPr/>
      <dgm:t>
        <a:bodyPr/>
        <a:lstStyle/>
        <a:p>
          <a:endParaRPr lang="fi-FI"/>
        </a:p>
      </dgm:t>
    </dgm:pt>
    <dgm:pt modelId="{4F35B84B-502C-457F-BE42-0098DFCA9106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2023</a:t>
          </a:r>
        </a:p>
      </dgm:t>
    </dgm:pt>
    <dgm:pt modelId="{7A943C73-E1A1-458D-912B-56CBED73F141}" type="parTrans" cxnId="{02C997CB-F6F3-4580-A84C-1DA9622313EF}">
      <dgm:prSet/>
      <dgm:spPr/>
      <dgm:t>
        <a:bodyPr/>
        <a:lstStyle/>
        <a:p>
          <a:endParaRPr lang="fi-FI"/>
        </a:p>
      </dgm:t>
    </dgm:pt>
    <dgm:pt modelId="{ABF6A15C-E235-4D32-9587-391FB941FE13}" type="sibTrans" cxnId="{02C997CB-F6F3-4580-A84C-1DA9622313EF}">
      <dgm:prSet/>
      <dgm:spPr/>
      <dgm:t>
        <a:bodyPr/>
        <a:lstStyle/>
        <a:p>
          <a:endParaRPr lang="fi-FI"/>
        </a:p>
      </dgm:t>
    </dgm:pt>
    <dgm:pt modelId="{5CE89D65-0173-4825-BD61-5BFDCCF644EE}">
      <dgm:prSet/>
      <dgm:spPr>
        <a:solidFill>
          <a:schemeClr val="accent1">
            <a:lumMod val="75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Syksy 2023</a:t>
          </a:r>
          <a:endParaRPr lang="fi-FI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CF0D0B-4E98-4B47-A177-5289A3DEB1FE}" type="parTrans" cxnId="{23B44BC4-5AAB-4143-9232-2499C17170D8}">
      <dgm:prSet/>
      <dgm:spPr/>
      <dgm:t>
        <a:bodyPr/>
        <a:lstStyle/>
        <a:p>
          <a:endParaRPr lang="fi-FI"/>
        </a:p>
      </dgm:t>
    </dgm:pt>
    <dgm:pt modelId="{B8C32A80-E3EF-4DF0-9DF7-F7072A24403B}" type="sibTrans" cxnId="{23B44BC4-5AAB-4143-9232-2499C17170D8}">
      <dgm:prSet/>
      <dgm:spPr/>
      <dgm:t>
        <a:bodyPr/>
        <a:lstStyle/>
        <a:p>
          <a:endParaRPr lang="fi-FI"/>
        </a:p>
      </dgm:t>
    </dgm:pt>
    <dgm:pt modelId="{9B8C29B8-B0DD-4817-B1E8-1CCFB18EFC36}" type="pres">
      <dgm:prSet presAssocID="{91A66A1C-3B72-402B-915D-15B4DE52B679}" presName="cycle" presStyleCnt="0">
        <dgm:presLayoutVars>
          <dgm:dir/>
          <dgm:resizeHandles val="exact"/>
        </dgm:presLayoutVars>
      </dgm:prSet>
      <dgm:spPr/>
    </dgm:pt>
    <dgm:pt modelId="{A10F14D7-A2F6-4BD9-BF64-2BE669BFC375}" type="pres">
      <dgm:prSet presAssocID="{1988926F-B67E-4B89-98E4-9F833694E82D}" presName="node" presStyleLbl="node1" presStyleIdx="0" presStyleCnt="3" custRadScaleRad="122419" custRadScaleInc="3040">
        <dgm:presLayoutVars>
          <dgm:bulletEnabled val="1"/>
        </dgm:presLayoutVars>
      </dgm:prSet>
      <dgm:spPr/>
    </dgm:pt>
    <dgm:pt modelId="{1FEAC9D6-409C-4AB0-9EFE-19C7918E9E48}" type="pres">
      <dgm:prSet presAssocID="{1988926F-B67E-4B89-98E4-9F833694E82D}" presName="spNode" presStyleCnt="0"/>
      <dgm:spPr/>
    </dgm:pt>
    <dgm:pt modelId="{29FDA5E7-11A3-40E2-B43F-9DFD8723CED2}" type="pres">
      <dgm:prSet presAssocID="{684912DD-5EA1-47A3-A1DF-F3E2414D0B39}" presName="sibTrans" presStyleLbl="sibTrans1D1" presStyleIdx="0" presStyleCnt="3"/>
      <dgm:spPr/>
    </dgm:pt>
    <dgm:pt modelId="{EFB4F613-B5C6-4791-B84D-A49F8CA51171}" type="pres">
      <dgm:prSet presAssocID="{4F35B84B-502C-457F-BE42-0098DFCA9106}" presName="node" presStyleLbl="node1" presStyleIdx="1" presStyleCnt="3">
        <dgm:presLayoutVars>
          <dgm:bulletEnabled val="1"/>
        </dgm:presLayoutVars>
      </dgm:prSet>
      <dgm:spPr/>
    </dgm:pt>
    <dgm:pt modelId="{5045D46A-0DF4-4303-B468-374CED2E7956}" type="pres">
      <dgm:prSet presAssocID="{4F35B84B-502C-457F-BE42-0098DFCA9106}" presName="spNode" presStyleCnt="0"/>
      <dgm:spPr/>
    </dgm:pt>
    <dgm:pt modelId="{BF79B5EF-CDCC-4671-9488-60DEFEF2B5F5}" type="pres">
      <dgm:prSet presAssocID="{ABF6A15C-E235-4D32-9587-391FB941FE13}" presName="sibTrans" presStyleLbl="sibTrans1D1" presStyleIdx="1" presStyleCnt="3"/>
      <dgm:spPr/>
    </dgm:pt>
    <dgm:pt modelId="{287D86F2-E387-4EF3-AD2D-55AE7A40CA2E}" type="pres">
      <dgm:prSet presAssocID="{5CE89D65-0173-4825-BD61-5BFDCCF644EE}" presName="node" presStyleLbl="node1" presStyleIdx="2" presStyleCnt="3">
        <dgm:presLayoutVars>
          <dgm:bulletEnabled val="1"/>
        </dgm:presLayoutVars>
      </dgm:prSet>
      <dgm:spPr/>
    </dgm:pt>
    <dgm:pt modelId="{FC8AFAD1-992D-4C38-AA28-D9EFF188D05E}" type="pres">
      <dgm:prSet presAssocID="{5CE89D65-0173-4825-BD61-5BFDCCF644EE}" presName="spNode" presStyleCnt="0"/>
      <dgm:spPr/>
    </dgm:pt>
    <dgm:pt modelId="{B3D0548E-8C7F-4BC8-B86A-6500C260D6EA}" type="pres">
      <dgm:prSet presAssocID="{B8C32A80-E3EF-4DF0-9DF7-F7072A24403B}" presName="sibTrans" presStyleLbl="sibTrans1D1" presStyleIdx="2" presStyleCnt="3"/>
      <dgm:spPr/>
    </dgm:pt>
  </dgm:ptLst>
  <dgm:cxnLst>
    <dgm:cxn modelId="{EED67A23-217A-4B06-B4A3-504BE7BA4FE0}" type="presOf" srcId="{684912DD-5EA1-47A3-A1DF-F3E2414D0B39}" destId="{29FDA5E7-11A3-40E2-B43F-9DFD8723CED2}" srcOrd="0" destOrd="0" presId="urn:microsoft.com/office/officeart/2005/8/layout/cycle5"/>
    <dgm:cxn modelId="{EEC33230-6A35-42D1-B168-051906681598}" type="presOf" srcId="{4F35B84B-502C-457F-BE42-0098DFCA9106}" destId="{EFB4F613-B5C6-4791-B84D-A49F8CA51171}" srcOrd="0" destOrd="0" presId="urn:microsoft.com/office/officeart/2005/8/layout/cycle5"/>
    <dgm:cxn modelId="{AC402D60-8ED7-49BC-AF9E-70B37AF35C81}" type="presOf" srcId="{1988926F-B67E-4B89-98E4-9F833694E82D}" destId="{A10F14D7-A2F6-4BD9-BF64-2BE669BFC375}" srcOrd="0" destOrd="0" presId="urn:microsoft.com/office/officeart/2005/8/layout/cycle5"/>
    <dgm:cxn modelId="{2F88274F-2126-4241-9026-9C4ACE76C351}" type="presOf" srcId="{91A66A1C-3B72-402B-915D-15B4DE52B679}" destId="{9B8C29B8-B0DD-4817-B1E8-1CCFB18EFC36}" srcOrd="0" destOrd="0" presId="urn:microsoft.com/office/officeart/2005/8/layout/cycle5"/>
    <dgm:cxn modelId="{C0799094-D404-4000-9CCA-D9DEDDF22BE0}" type="presOf" srcId="{5CE89D65-0173-4825-BD61-5BFDCCF644EE}" destId="{287D86F2-E387-4EF3-AD2D-55AE7A40CA2E}" srcOrd="0" destOrd="0" presId="urn:microsoft.com/office/officeart/2005/8/layout/cycle5"/>
    <dgm:cxn modelId="{BF76BDBB-ACF7-4F45-99FD-AF2E2A256CDE}" type="presOf" srcId="{B8C32A80-E3EF-4DF0-9DF7-F7072A24403B}" destId="{B3D0548E-8C7F-4BC8-B86A-6500C260D6EA}" srcOrd="0" destOrd="0" presId="urn:microsoft.com/office/officeart/2005/8/layout/cycle5"/>
    <dgm:cxn modelId="{23B44BC4-5AAB-4143-9232-2499C17170D8}" srcId="{91A66A1C-3B72-402B-915D-15B4DE52B679}" destId="{5CE89D65-0173-4825-BD61-5BFDCCF644EE}" srcOrd="2" destOrd="0" parTransId="{91CF0D0B-4E98-4B47-A177-5289A3DEB1FE}" sibTransId="{B8C32A80-E3EF-4DF0-9DF7-F7072A24403B}"/>
    <dgm:cxn modelId="{02C997CB-F6F3-4580-A84C-1DA9622313EF}" srcId="{91A66A1C-3B72-402B-915D-15B4DE52B679}" destId="{4F35B84B-502C-457F-BE42-0098DFCA9106}" srcOrd="1" destOrd="0" parTransId="{7A943C73-E1A1-458D-912B-56CBED73F141}" sibTransId="{ABF6A15C-E235-4D32-9587-391FB941FE13}"/>
    <dgm:cxn modelId="{1A5D72CF-2D13-4955-A658-2D1E17737697}" srcId="{91A66A1C-3B72-402B-915D-15B4DE52B679}" destId="{1988926F-B67E-4B89-98E4-9F833694E82D}" srcOrd="0" destOrd="0" parTransId="{AADC1BAD-362E-4472-8627-E03A4ADC4C66}" sibTransId="{684912DD-5EA1-47A3-A1DF-F3E2414D0B39}"/>
    <dgm:cxn modelId="{F5FF37D8-F32C-4EE8-8B3F-1778760EFE5F}" type="presOf" srcId="{ABF6A15C-E235-4D32-9587-391FB941FE13}" destId="{BF79B5EF-CDCC-4671-9488-60DEFEF2B5F5}" srcOrd="0" destOrd="0" presId="urn:microsoft.com/office/officeart/2005/8/layout/cycle5"/>
    <dgm:cxn modelId="{4FB0BF0D-D071-4AAD-BA15-A0D8279E6C9A}" type="presParOf" srcId="{9B8C29B8-B0DD-4817-B1E8-1CCFB18EFC36}" destId="{A10F14D7-A2F6-4BD9-BF64-2BE669BFC375}" srcOrd="0" destOrd="0" presId="urn:microsoft.com/office/officeart/2005/8/layout/cycle5"/>
    <dgm:cxn modelId="{1152E23F-8ECF-4625-8386-0A12E5F16E0D}" type="presParOf" srcId="{9B8C29B8-B0DD-4817-B1E8-1CCFB18EFC36}" destId="{1FEAC9D6-409C-4AB0-9EFE-19C7918E9E48}" srcOrd="1" destOrd="0" presId="urn:microsoft.com/office/officeart/2005/8/layout/cycle5"/>
    <dgm:cxn modelId="{EBA266C6-5210-496B-A0BA-51656C258493}" type="presParOf" srcId="{9B8C29B8-B0DD-4817-B1E8-1CCFB18EFC36}" destId="{29FDA5E7-11A3-40E2-B43F-9DFD8723CED2}" srcOrd="2" destOrd="0" presId="urn:microsoft.com/office/officeart/2005/8/layout/cycle5"/>
    <dgm:cxn modelId="{329FFD41-559E-4619-9AB0-2242BE8382DD}" type="presParOf" srcId="{9B8C29B8-B0DD-4817-B1E8-1CCFB18EFC36}" destId="{EFB4F613-B5C6-4791-B84D-A49F8CA51171}" srcOrd="3" destOrd="0" presId="urn:microsoft.com/office/officeart/2005/8/layout/cycle5"/>
    <dgm:cxn modelId="{ED16E552-2872-4698-92F9-AA3FA54737FF}" type="presParOf" srcId="{9B8C29B8-B0DD-4817-B1E8-1CCFB18EFC36}" destId="{5045D46A-0DF4-4303-B468-374CED2E7956}" srcOrd="4" destOrd="0" presId="urn:microsoft.com/office/officeart/2005/8/layout/cycle5"/>
    <dgm:cxn modelId="{1464123B-A567-4A19-89F0-23178535ECD6}" type="presParOf" srcId="{9B8C29B8-B0DD-4817-B1E8-1CCFB18EFC36}" destId="{BF79B5EF-CDCC-4671-9488-60DEFEF2B5F5}" srcOrd="5" destOrd="0" presId="urn:microsoft.com/office/officeart/2005/8/layout/cycle5"/>
    <dgm:cxn modelId="{1E41F437-42F2-4E3D-9148-7C7229502C00}" type="presParOf" srcId="{9B8C29B8-B0DD-4817-B1E8-1CCFB18EFC36}" destId="{287D86F2-E387-4EF3-AD2D-55AE7A40CA2E}" srcOrd="6" destOrd="0" presId="urn:microsoft.com/office/officeart/2005/8/layout/cycle5"/>
    <dgm:cxn modelId="{FCE214ED-C48E-4A3F-B0A8-9F3342858CE2}" type="presParOf" srcId="{9B8C29B8-B0DD-4817-B1E8-1CCFB18EFC36}" destId="{FC8AFAD1-992D-4C38-AA28-D9EFF188D05E}" srcOrd="7" destOrd="0" presId="urn:microsoft.com/office/officeart/2005/8/layout/cycle5"/>
    <dgm:cxn modelId="{683C806D-76B5-45B3-9685-1C92E050EDCD}" type="presParOf" srcId="{9B8C29B8-B0DD-4817-B1E8-1CCFB18EFC36}" destId="{B3D0548E-8C7F-4BC8-B86A-6500C260D6E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F14D7-A2F6-4BD9-BF64-2BE669BFC375}">
      <dsp:nvSpPr>
        <dsp:cNvPr id="0" name=""/>
        <dsp:cNvSpPr/>
      </dsp:nvSpPr>
      <dsp:spPr>
        <a:xfrm>
          <a:off x="925232" y="1062001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2024</a:t>
          </a:r>
        </a:p>
      </dsp:txBody>
      <dsp:txXfrm>
        <a:off x="963144" y="1099913"/>
        <a:ext cx="1118994" cy="700808"/>
      </dsp:txXfrm>
    </dsp:sp>
    <dsp:sp modelId="{29FDA5E7-11A3-40E2-B43F-9DFD8723CED2}">
      <dsp:nvSpPr>
        <dsp:cNvPr id="0" name=""/>
        <dsp:cNvSpPr/>
      </dsp:nvSpPr>
      <dsp:spPr>
        <a:xfrm>
          <a:off x="517828" y="1446263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799967" y="335451"/>
              </a:moveTo>
              <a:arcTo wR="1036509" hR="1036509" stAng="19046389" swAng="29328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4F613-B5C6-4791-B84D-A49F8CA51171}">
      <dsp:nvSpPr>
        <dsp:cNvPr id="0" name=""/>
        <dsp:cNvSpPr/>
      </dsp:nvSpPr>
      <dsp:spPr>
        <a:xfrm>
          <a:off x="1795948" y="2848854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2023</a:t>
          </a:r>
        </a:p>
      </dsp:txBody>
      <dsp:txXfrm>
        <a:off x="1833860" y="2886766"/>
        <a:ext cx="1118994" cy="700808"/>
      </dsp:txXfrm>
    </dsp:sp>
    <dsp:sp modelId="{BF79B5EF-CDCC-4671-9488-60DEFEF2B5F5}">
      <dsp:nvSpPr>
        <dsp:cNvPr id="0" name=""/>
        <dsp:cNvSpPr/>
      </dsp:nvSpPr>
      <dsp:spPr>
        <a:xfrm>
          <a:off x="459205" y="1682406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354872" y="2022914"/>
              </a:moveTo>
              <a:arcTo wR="1036509" hR="1036509" stAng="4326747" swAng="21465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D86F2-E387-4EF3-AD2D-55AE7A40CA2E}">
      <dsp:nvSpPr>
        <dsp:cNvPr id="0" name=""/>
        <dsp:cNvSpPr/>
      </dsp:nvSpPr>
      <dsp:spPr>
        <a:xfrm>
          <a:off x="661" y="2848854"/>
          <a:ext cx="1194818" cy="776632"/>
        </a:xfrm>
        <a:prstGeom prst="roundRect">
          <a:avLst/>
        </a:prstGeom>
        <a:solidFill>
          <a:schemeClr val="accent1">
            <a:lumMod val="75000"/>
          </a:schemeClr>
        </a:solidFill>
        <a:ln>
          <a:solidFill>
            <a:schemeClr val="accent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Syksy 2023</a:t>
          </a:r>
          <a:endParaRPr lang="fi-FI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73" y="2886766"/>
        <a:ext cx="1118994" cy="700808"/>
      </dsp:txXfrm>
    </dsp:sp>
    <dsp:sp modelId="{B3D0548E-8C7F-4BC8-B86A-6500C260D6EA}">
      <dsp:nvSpPr>
        <dsp:cNvPr id="0" name=""/>
        <dsp:cNvSpPr/>
      </dsp:nvSpPr>
      <dsp:spPr>
        <a:xfrm>
          <a:off x="401832" y="1449591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4999" y="1138193"/>
              </a:moveTo>
              <a:arcTo wR="1036509" hR="1036509" stAng="10462204" swAng="30661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946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6033" y="685800"/>
            <a:ext cx="9448800" cy="731838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429375"/>
            <a:ext cx="3860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E020-0470-48FB-AA84-0556E5E9B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3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 descr="Kuva, joka sisältää kohteen taivas, kuljetus, nosturi, useat&#10;&#10;Kuvaus luotu automaattisesti"/>
          <p:cNvPicPr preferRelativeResize="0"/>
          <p:nvPr/>
        </p:nvPicPr>
        <p:blipFill rotWithShape="1">
          <a:blip r:embed="rId3">
            <a:alphaModFix/>
          </a:blip>
          <a:srcRect t="12619" r="9090" b="10481"/>
          <a:stretch/>
        </p:blipFill>
        <p:spPr>
          <a:xfrm>
            <a:off x="20" y="10"/>
            <a:ext cx="1219198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/>
          <p:nvPr/>
        </p:nvSpPr>
        <p:spPr>
          <a:xfrm>
            <a:off x="393308" y="4549726"/>
            <a:ext cx="11438700" cy="1844400"/>
          </a:xfrm>
          <a:prstGeom prst="rect">
            <a:avLst/>
          </a:prstGeom>
          <a:solidFill>
            <a:srgbClr val="404040">
              <a:alpha val="92549"/>
            </a:srgbClr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 txBox="1">
            <a:spLocks noGrp="1"/>
          </p:cNvSpPr>
          <p:nvPr>
            <p:ph type="title"/>
          </p:nvPr>
        </p:nvSpPr>
        <p:spPr>
          <a:xfrm>
            <a:off x="542544" y="4754880"/>
            <a:ext cx="111375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fi-FI" sz="4000" dirty="0">
                <a:solidFill>
                  <a:schemeClr val="lt1"/>
                </a:solidFill>
              </a:rPr>
              <a:t>OP2 Ylioppilastutkinto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body" idx="1"/>
          </p:nvPr>
        </p:nvSpPr>
        <p:spPr>
          <a:xfrm>
            <a:off x="1524000" y="5815584"/>
            <a:ext cx="914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sz="1200" dirty="0">
              <a:solidFill>
                <a:schemeClr val="lt1"/>
              </a:solidFill>
            </a:endParaRPr>
          </a:p>
        </p:txBody>
      </p:sp>
      <p:cxnSp>
        <p:nvCxnSpPr>
          <p:cNvPr id="179" name="Google Shape;179;p2"/>
          <p:cNvCxnSpPr/>
          <p:nvPr/>
        </p:nvCxnSpPr>
        <p:spPr>
          <a:xfrm>
            <a:off x="2209800" y="574243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6832599" y="2459038"/>
            <a:ext cx="4979649" cy="2284500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ILMO-työkalun avulla voit kokeilla, millaisilla aineyhdistelmillä voit suorittaa ylioppilastutkinnon keväällä 2022 voimaan tulevan tutkintorakenteen mukaisesti:</a:t>
            </a:r>
          </a:p>
          <a:p>
            <a:pPr marL="101600" indent="0"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ilmo.ylioppilastutkinto.fi/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fi</a:t>
            </a:r>
            <a:endParaRPr lang="fi-FI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TESTAA aineyhdistelmiä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idx="2"/>
          </p:nvPr>
        </p:nvSpPr>
        <p:spPr/>
      </p:sp>
    </p:spTree>
    <p:extLst>
      <p:ext uri="{BB962C8B-B14F-4D97-AF65-F5344CB8AC3E}">
        <p14:creationId xmlns:p14="http://schemas.microsoft.com/office/powerpoint/2010/main" val="55362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58922" y="21239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553589" y="535590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arvosanat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58922" y="2141581"/>
            <a:ext cx="6926298" cy="4351338"/>
          </a:xfrm>
        </p:spPr>
        <p:txBody>
          <a:bodyPr/>
          <a:lstStyle/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L laudatur = kiitetään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eximia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erinomaisin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 magna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suurin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lubenter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approbatur = mielihyvin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appobatur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=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 improbatur = hylätään</a:t>
            </a:r>
          </a:p>
          <a:p>
            <a:endParaRPr lang="fi-FI" dirty="0">
              <a:latin typeface="Cambria" panose="02040503050406030204" pitchFamily="18" charset="0"/>
            </a:endParaRP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-795" r="15613" b="11774"/>
          <a:stretch/>
        </p:blipFill>
        <p:spPr>
          <a:xfrm>
            <a:off x="7215873" y="1133033"/>
            <a:ext cx="4691921" cy="5036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41326" y="218276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842570" y="625303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Mikä on kompensaatio?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2612" y="3041205"/>
            <a:ext cx="9176592" cy="1525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uorakulmio 1"/>
          <p:cNvSpPr/>
          <p:nvPr/>
        </p:nvSpPr>
        <p:spPr>
          <a:xfrm>
            <a:off x="546344" y="4772865"/>
            <a:ext cx="11645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Kokelaan saamat kompensaatiopisteet lasketaan yhteen, ja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 kompensaatiopistettä kompensoi hylätyn arvosanan (i).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kokelas on suorittanut enemmän kuin viisi koetta, hänelle otetaan kompensaatiopisteiden laskemisessa huomioon tutkintoon vaadittavista kokeista ne neljä koetta, jotka tuottavat korkeimman kompensaatiopistesumman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Ylimääräisistä kokeista ei anneta kompensaatiopisteitä.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8684" y="2227209"/>
            <a:ext cx="1019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kokeesta tulee hylätty arvosana, kokelas voi silti valmistua ylioppilaaksi kompensaation avulla.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Taulukosta näet yo-kokeiden arvosanat ja niistä saatavat kompensaatiopisteet. </a:t>
            </a:r>
          </a:p>
        </p:txBody>
      </p:sp>
    </p:spTree>
    <p:extLst>
      <p:ext uri="{BB962C8B-B14F-4D97-AF65-F5344CB8AC3E}">
        <p14:creationId xmlns:p14="http://schemas.microsoft.com/office/powerpoint/2010/main" val="2012505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 dirty="0"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 dirty="0"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03511" y="908720"/>
            <a:ext cx="9164357" cy="55220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fi-F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kokeisiin ja YO-tutkinnon rakenteeseen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Huom. Sinä selviät niistä kun kokeiden aika koittaa…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 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Kaikki käymäsi opintojaksot valmistavat sinua kokeeseen</a:t>
            </a:r>
          </a:p>
          <a:p>
            <a:pPr marL="0" indent="0">
              <a:buNone/>
            </a:pPr>
            <a:endParaRPr lang="fi-FI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Ylioppilastutkinto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kertaus perusasioista, tiedon soveltamista, ajan hermolle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olemista…</a:t>
            </a:r>
          </a:p>
          <a:p>
            <a:pPr marL="0" indent="0">
              <a:buNone/>
            </a:pPr>
            <a:endParaRPr lang="fi-FI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 Kirjoitussuunnitelma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 suunnitellaan alustavasti, mitä aineita voisit kirjoittaa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teemme yhdessä virallisen alustavan kirjoitussuunnitelman </a:t>
            </a:r>
          </a:p>
          <a:p>
            <a:pPr marL="0" indent="0" algn="ctr">
              <a:buNone/>
            </a:pPr>
            <a:endParaRPr lang="fi-FI" sz="55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Huom. Pääsykokeen kautta voit päästä sisälle jatko-opintoihin.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Käytössä on myös sekä avoimen </a:t>
            </a: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yliopiston, että avoimen AMK:n väylät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59" y="509595"/>
            <a:ext cx="271386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612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558893" y="724634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558893" y="1929267"/>
            <a:ext cx="3908100" cy="43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Erityisjärjestelyjä anotaan hyvissä ajoin (noin puoli vuotta ennen kirjoituksia)</a:t>
            </a:r>
            <a:endParaRPr lang="fi-FI" sz="2000" b="1" dirty="0">
              <a:latin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b="1" dirty="0">
                <a:latin typeface="Calibri"/>
                <a:cs typeface="Calibri"/>
                <a:sym typeface="Calibri"/>
              </a:rPr>
              <a:t>Erityisope auttaa tässä! </a:t>
            </a:r>
            <a:endParaRPr b="1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 amt="5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2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Kirjoitus</a:t>
            </a:r>
            <a:r>
              <a:rPr lang="fi-FI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/>
          <p:nvPr/>
        </p:nvSpPr>
        <p:spPr>
          <a:xfrm>
            <a:off x="320040" y="4892040"/>
            <a:ext cx="11548872" cy="181356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10808296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b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Suunnitelman ydin: mitkä aineet kirjoitat ja milloin</a:t>
            </a: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5616" y="289372"/>
            <a:ext cx="6321669" cy="4214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4400" b="0">
                <a:latin typeface="Calibri"/>
                <a:ea typeface="Calibri"/>
                <a:cs typeface="Calibri"/>
                <a:sym typeface="Calibri"/>
              </a:rPr>
              <a:t>Pohdinta</a:t>
            </a:r>
            <a:endParaRPr sz="4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Mitkä aineet ainakin haluat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Mitä aineita et halua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Montako ylioppilaskoetta aiot suorittaa?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Kuinka moneen kirjoituskertaan haluat hajauttaa kirjoitukset?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306" r="487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5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FC21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i-FI" sz="3000" dirty="0">
                <a:latin typeface="Calibri" panose="020F0502020204030204" pitchFamily="34" charset="0"/>
                <a:cs typeface="Calibri" panose="020F0502020204030204" pitchFamily="34" charset="0"/>
              </a:rPr>
              <a:t>KIRJOITUSSUUNNITELMA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Pohdi, mitä voisit kirjoittaa,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Wordissä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Tee sitten kirjoitussuunnitelma (paperinen) huolella ja palaute se opolle viimeistään loman jälkeen ma 31.10.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HUOM! Muutokset aina tiedoksi opolle. Kirjoitussuunnitelma pidetään ajan tasalla,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jookos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JOS JÄÄ AIKAA: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ylioppilaskokeiden aikatauluun: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urly.fi/18fN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pisterajoihin:</a:t>
            </a:r>
            <a:r>
              <a:rPr lang="fi-FI" dirty="0" err="1"/>
              <a:t>https</a:t>
            </a:r>
            <a:r>
              <a:rPr lang="fi-FI" dirty="0"/>
              <a:t>: </a:t>
            </a:r>
            <a:r>
              <a:rPr lang="fi-FI" b="1" dirty="0"/>
              <a:t>urly.fi/2PVu </a:t>
            </a:r>
          </a:p>
          <a:p>
            <a:pPr marL="1143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856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5449" y="147392"/>
            <a:ext cx="7772400" cy="1609344"/>
          </a:xfrm>
        </p:spPr>
        <p:txBody>
          <a:bodyPr/>
          <a:lstStyle/>
          <a:p>
            <a:r>
              <a:rPr lang="fi-FI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Tsemppihalaus jokaiselle!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61" y="1412777"/>
            <a:ext cx="4725889" cy="4811555"/>
          </a:xfrm>
        </p:spPr>
      </p:pic>
      <p:sp>
        <p:nvSpPr>
          <p:cNvPr id="5" name="Tekstiruutu 4"/>
          <p:cNvSpPr txBox="1"/>
          <p:nvPr/>
        </p:nvSpPr>
        <p:spPr>
          <a:xfrm>
            <a:off x="2213783" y="2172703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OPISKELUN VASTAPAINONA MUISTAPA SEURAAVA OHJE: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31" y="554111"/>
            <a:ext cx="870636" cy="79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5" descr="Kuva, joka sisältää kohteen taivas, kuljetus, nosturi, useat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425"/>
          <a:stretch/>
        </p:blipFill>
        <p:spPr>
          <a:xfrm>
            <a:off x="20" y="1282"/>
            <a:ext cx="12192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idx="2"/>
          </p:nvPr>
        </p:nvSpPr>
        <p:spPr/>
      </p:sp>
      <p:sp>
        <p:nvSpPr>
          <p:cNvPr id="3" name="Tekstiruutu 2"/>
          <p:cNvSpPr txBox="1"/>
          <p:nvPr/>
        </p:nvSpPr>
        <p:spPr>
          <a:xfrm>
            <a:off x="1753848" y="1728534"/>
            <a:ext cx="8304551" cy="36779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i-FI" dirty="0">
              <a:latin typeface="Cambria" panose="02040503050406030204" pitchFamily="18" charset="0"/>
            </a:endParaRPr>
          </a:p>
          <a:p>
            <a:r>
              <a:rPr lang="fi-FI" sz="2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ylioppilaskokeisiin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Valitse oppiaine ja yo-koe: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yle.fi/abitreenit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&gt;oppimateriaalit &gt; valitse oppiaine 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 YO-kokeet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valitsemaasi yo-kokeeseen huolella ja esittele yksi koetehtävä vierustoverille. Miltä yo-kokeet vaikuttavat?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www.ylioppilastutkinto.fi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sivun kautta kokeen pisterajoihin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jää aikaa, valitse joku toinen oppiaine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647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 sz="2500" b="1" dirty="0"/>
              <a:t>Tutkinnon suorittaminen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710943" y="1525426"/>
            <a:ext cx="4443890" cy="5072493"/>
          </a:xfrm>
        </p:spPr>
        <p:txBody>
          <a:bodyPr>
            <a:normAutofit/>
          </a:bodyPr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Kokeita järjestetään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kaksi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kertaa vuodessa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Tutkinnon voi hajauttaa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kolmeen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perättäiseen kertaan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Osallistumisoikeus kirjoituksiin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kirjoitettavan aineen </a:t>
            </a:r>
            <a:r>
              <a:rPr lang="fi-FI" sz="1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pakolliset opintojaksot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suoritettu</a:t>
            </a:r>
          </a:p>
          <a:p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Kokeet pohjautuvat aineen valtakunnallisten pakollisten ja valinnaisten tietoihin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Valinnaiset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opintojaksot tärkeitä!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Koulun omat valinnaiset myös suositeltavia esim. abi-kertaukset</a:t>
            </a:r>
          </a:p>
          <a:p>
            <a:pPr eaLnBrk="1" hangingPunct="1">
              <a:lnSpc>
                <a:spcPct val="90000"/>
              </a:lnSpc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6" name="Text Box 25"/>
          <p:cNvSpPr txBox="1">
            <a:spLocks noChangeArrowheads="1"/>
          </p:cNvSpPr>
          <p:nvPr/>
        </p:nvSpPr>
        <p:spPr bwMode="auto">
          <a:xfrm>
            <a:off x="3719513" y="4581526"/>
            <a:ext cx="86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/>
          </a:p>
        </p:txBody>
      </p:sp>
      <p:sp>
        <p:nvSpPr>
          <p:cNvPr id="13317" name="Text Box 26"/>
          <p:cNvSpPr txBox="1">
            <a:spLocks noChangeArrowheads="1"/>
          </p:cNvSpPr>
          <p:nvPr/>
        </p:nvSpPr>
        <p:spPr bwMode="auto">
          <a:xfrm>
            <a:off x="2495551" y="2708275"/>
            <a:ext cx="100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 sz="1600" b="1"/>
          </a:p>
        </p:txBody>
      </p:sp>
      <p:sp>
        <p:nvSpPr>
          <p:cNvPr id="13318" name="Text Box 27"/>
          <p:cNvSpPr txBox="1">
            <a:spLocks noChangeArrowheads="1"/>
          </p:cNvSpPr>
          <p:nvPr/>
        </p:nvSpPr>
        <p:spPr bwMode="auto">
          <a:xfrm>
            <a:off x="3575050" y="3573463"/>
            <a:ext cx="115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i-FI" dirty="0"/>
              <a:t>20ABCDEFGH</a:t>
            </a:r>
          </a:p>
        </p:txBody>
      </p:sp>
      <p:graphicFrame>
        <p:nvGraphicFramePr>
          <p:cNvPr id="10" name="Kaaviokuva 9"/>
          <p:cNvGraphicFramePr/>
          <p:nvPr>
            <p:extLst>
              <p:ext uri="{D42A27DB-BD31-4B8C-83A1-F6EECF244321}">
                <p14:modId xmlns:p14="http://schemas.microsoft.com/office/powerpoint/2010/main" val="3158661094"/>
              </p:ext>
            </p:extLst>
          </p:nvPr>
        </p:nvGraphicFramePr>
        <p:xfrm>
          <a:off x="2639309" y="1556792"/>
          <a:ext cx="2991429" cy="519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ikehys 10"/>
          <p:cNvSpPr txBox="1"/>
          <p:nvPr/>
        </p:nvSpPr>
        <p:spPr>
          <a:xfrm>
            <a:off x="3306347" y="1843830"/>
            <a:ext cx="1657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Tutkinto valmis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442834" y="537321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S16  K17   S17  K18  S18   K19	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CF0FB52-71BB-09DB-C5E5-82541F253F4B}"/>
              </a:ext>
            </a:extLst>
          </p:cNvPr>
          <p:cNvSpPr txBox="1"/>
          <p:nvPr/>
        </p:nvSpPr>
        <p:spPr>
          <a:xfrm>
            <a:off x="3344447" y="3593901"/>
            <a:ext cx="1581150" cy="6987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b="1" dirty="0">
                <a:highlight>
                  <a:srgbClr val="FFFFFF"/>
                </a:highlight>
              </a:rPr>
              <a:t>21ABCDEFGH</a:t>
            </a:r>
          </a:p>
          <a:p>
            <a:pPr>
              <a:lnSpc>
                <a:spcPct val="150000"/>
              </a:lnSpc>
            </a:pPr>
            <a:endParaRPr lang="fi-FI" b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814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 dirty="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 </a:t>
            </a:r>
          </a:p>
          <a:p>
            <a:pPr marL="381000"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(vähintään150 op.)</a:t>
            </a:r>
            <a:endParaRPr sz="2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51300" y="1309250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>
                <a:solidFill>
                  <a:schemeClr val="lt1"/>
                </a:solidFill>
              </a:rPr>
            </a:br>
            <a:br>
              <a:rPr lang="fi-FI" sz="3200">
                <a:solidFill>
                  <a:schemeClr val="lt1"/>
                </a:solidFill>
              </a:rPr>
            </a:b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41278" y="2137367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62700" y="2712025"/>
            <a:ext cx="34659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Kirjoitettavan aineen pakolliset opinnot tulee olla suoritettuna.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Kirjoitettavista aineista kannattaa suorittaa myös valtakunnalliset syventävät opinnot. </a:t>
            </a:r>
          </a:p>
          <a:p>
            <a:pPr marL="285750" indent="-285750"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Soveltavat kurssit myös suositeltavia esim. kertauskurssit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5886614" y="3972392"/>
            <a:ext cx="2068643" cy="6820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6179647" y="4017364"/>
            <a:ext cx="598329" cy="54435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BI1</a:t>
            </a:r>
          </a:p>
        </p:txBody>
      </p:sp>
      <p:sp>
        <p:nvSpPr>
          <p:cNvPr id="11" name="Ellipsi 10"/>
          <p:cNvSpPr/>
          <p:nvPr/>
        </p:nvSpPr>
        <p:spPr>
          <a:xfrm>
            <a:off x="6852673" y="401083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BI2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394491" y="3687580"/>
            <a:ext cx="3013024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Valtakunnalliset syventävät opinnot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8604354" y="4017364"/>
            <a:ext cx="2608289" cy="637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Ellipsi 13"/>
          <p:cNvSpPr/>
          <p:nvPr/>
        </p:nvSpPr>
        <p:spPr>
          <a:xfrm>
            <a:off x="8641276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BI3</a:t>
            </a:r>
          </a:p>
        </p:txBody>
      </p:sp>
      <p:sp>
        <p:nvSpPr>
          <p:cNvPr id="15" name="Ellipsi 14"/>
          <p:cNvSpPr/>
          <p:nvPr/>
        </p:nvSpPr>
        <p:spPr>
          <a:xfrm>
            <a:off x="9381432" y="4067041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BI4</a:t>
            </a:r>
          </a:p>
        </p:txBody>
      </p:sp>
      <p:sp>
        <p:nvSpPr>
          <p:cNvPr id="16" name="Ellipsi 15"/>
          <p:cNvSpPr/>
          <p:nvPr/>
        </p:nvSpPr>
        <p:spPr>
          <a:xfrm>
            <a:off x="10216660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727</Words>
  <Application>Microsoft Office PowerPoint</Application>
  <PresentationFormat>Laajakuva</PresentationFormat>
  <Paragraphs>138</Paragraphs>
  <Slides>26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34" baseType="lpstr">
      <vt:lpstr>Cambria</vt:lpstr>
      <vt:lpstr>Open Sans SemiBold</vt:lpstr>
      <vt:lpstr>Open Sans</vt:lpstr>
      <vt:lpstr>Calibri</vt:lpstr>
      <vt:lpstr>Arial</vt:lpstr>
      <vt:lpstr>Avenir</vt:lpstr>
      <vt:lpstr>1_Office-teema</vt:lpstr>
      <vt:lpstr>26_FeatureStory</vt:lpstr>
      <vt:lpstr>OP2 Ylioppilastutkinto</vt:lpstr>
      <vt:lpstr>PowerPoint-esitys</vt:lpstr>
      <vt:lpstr>PowerPoint-esitys</vt:lpstr>
      <vt:lpstr>Tutkinnon suorittaminen</vt:lpstr>
      <vt:lpstr>PowerPoint-esitys</vt:lpstr>
      <vt:lpstr>Tutkinnon rakenne ja määräykset</vt:lpstr>
      <vt:lpstr>PowerPoint-esitys</vt:lpstr>
      <vt:lpstr>Valmistuminen ylioppilaaksi</vt:lpstr>
      <vt:lpstr>Osallistumisoikeus  </vt:lpstr>
      <vt:lpstr>TESTAA aineyhdistelmiä</vt:lpstr>
      <vt:lpstr>Tärkein tietolähde ylioppilastutkinnosta ja siihen liittyvistä määräyksistä on ylioppilastutkinto.fi</vt:lpstr>
      <vt:lpstr>Ylioppilaskokeiden arvostelu ja uusinnat</vt:lpstr>
      <vt:lpstr>Ylioppilaskokeiden arvosanat </vt:lpstr>
      <vt:lpstr>Mikä on kompensaatio?</vt:lpstr>
      <vt:lpstr>Kokeen uusiminen</vt:lpstr>
      <vt:lpstr>Ainekohtaiset määräykset</vt:lpstr>
      <vt:lpstr>Ainekohtaiset määräykset</vt:lpstr>
      <vt:lpstr>PowerPoint-esitys</vt:lpstr>
      <vt:lpstr>Erityisjärjestelyt</vt:lpstr>
      <vt:lpstr>PowerPoint-esitys</vt:lpstr>
      <vt:lpstr>Kirjoitussuunnitelma</vt:lpstr>
      <vt:lpstr>Suunnitelman ydin: mitkä aineet kirjoitat ja milloin?</vt:lpstr>
      <vt:lpstr>Pohdinta</vt:lpstr>
      <vt:lpstr>KIRJOITUSSUUNNITELMA</vt:lpstr>
      <vt:lpstr>Tsemppihalaus jokaiselle!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Vepsäläinen Maiju</dc:creator>
  <cp:lastModifiedBy>Vepsäläinen Maiju</cp:lastModifiedBy>
  <cp:revision>13</cp:revision>
  <dcterms:created xsi:type="dcterms:W3CDTF">2021-03-21T13:36:07Z</dcterms:created>
  <dcterms:modified xsi:type="dcterms:W3CDTF">2022-11-10T10:31:23Z</dcterms:modified>
</cp:coreProperties>
</file>