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59" r:id="rId3"/>
    <p:sldId id="260" r:id="rId4"/>
    <p:sldId id="270" r:id="rId5"/>
    <p:sldId id="267" r:id="rId6"/>
    <p:sldId id="273" r:id="rId7"/>
    <p:sldId id="309" r:id="rId8"/>
    <p:sldId id="310" r:id="rId9"/>
    <p:sldId id="316" r:id="rId10"/>
    <p:sldId id="317" r:id="rId11"/>
    <p:sldId id="274" r:id="rId12"/>
    <p:sldId id="311" r:id="rId13"/>
    <p:sldId id="275" r:id="rId14"/>
    <p:sldId id="318" r:id="rId15"/>
    <p:sldId id="312" r:id="rId16"/>
    <p:sldId id="319" r:id="rId17"/>
    <p:sldId id="320" r:id="rId18"/>
    <p:sldId id="321" r:id="rId19"/>
    <p:sldId id="322" r:id="rId20"/>
    <p:sldId id="313" r:id="rId21"/>
    <p:sldId id="278" r:id="rId22"/>
    <p:sldId id="314" r:id="rId23"/>
    <p:sldId id="280" r:id="rId24"/>
    <p:sldId id="282" r:id="rId2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Vaalea tyyli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o Lassi" userId="53b7924d-380a-4f10-b987-b1b34f73403d" providerId="ADAL" clId="{3616233E-EF40-4D7C-A96C-DDCBD1906A5F}"/>
    <pc:docChg chg="modSld">
      <pc:chgData name="Aho Lassi" userId="53b7924d-380a-4f10-b987-b1b34f73403d" providerId="ADAL" clId="{3616233E-EF40-4D7C-A96C-DDCBD1906A5F}" dt="2023-12-07T07:42:51.317" v="0" actId="20577"/>
      <pc:docMkLst>
        <pc:docMk/>
      </pc:docMkLst>
      <pc:sldChg chg="modSp mod">
        <pc:chgData name="Aho Lassi" userId="53b7924d-380a-4f10-b987-b1b34f73403d" providerId="ADAL" clId="{3616233E-EF40-4D7C-A96C-DDCBD1906A5F}" dt="2023-12-07T07:42:51.317" v="0" actId="20577"/>
        <pc:sldMkLst>
          <pc:docMk/>
          <pc:sldMk cId="3245249130" sldId="258"/>
        </pc:sldMkLst>
        <pc:spChg chg="mod">
          <ac:chgData name="Aho Lassi" userId="53b7924d-380a-4f10-b987-b1b34f73403d" providerId="ADAL" clId="{3616233E-EF40-4D7C-A96C-DDCBD1906A5F}" dt="2023-12-07T07:42:51.317" v="0" actId="20577"/>
          <ac:spMkLst>
            <pc:docMk/>
            <pc:sldMk cId="3245249130" sldId="258"/>
            <ac:spMk id="3" creationId="{D940DA8C-F7D6-4CDC-AB91-E75FA543370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B6AA5-70D7-4FF8-8BDC-D1062B23EB6A}" type="datetimeFigureOut">
              <a:rPr lang="fi-FI" smtClean="0"/>
              <a:t>7.12.2023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BFE81-75C0-4595-BDA5-07C50A55DE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993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ian kuvan paikkamerkki 1">
            <a:extLst>
              <a:ext uri="{FF2B5EF4-FFF2-40B4-BE49-F238E27FC236}">
                <a16:creationId xmlns:a16="http://schemas.microsoft.com/office/drawing/2014/main" id="{A85E207B-B1DC-4E37-BFE2-606EB638BE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Huomautusten paikkamerkki 2">
            <a:extLst>
              <a:ext uri="{FF2B5EF4-FFF2-40B4-BE49-F238E27FC236}">
                <a16:creationId xmlns:a16="http://schemas.microsoft.com/office/drawing/2014/main" id="{73B9F824-6EFD-4E19-9726-3B2C050E94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altLang="fi-FI"/>
          </a:p>
        </p:txBody>
      </p:sp>
      <p:sp>
        <p:nvSpPr>
          <p:cNvPr id="10244" name="Dian numeron paikkamerkki 3">
            <a:extLst>
              <a:ext uri="{FF2B5EF4-FFF2-40B4-BE49-F238E27FC236}">
                <a16:creationId xmlns:a16="http://schemas.microsoft.com/office/drawing/2014/main" id="{78B0E013-9F84-4AC1-8CFC-B90867B1CB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A9D5CA-DB42-4FA7-851E-4F997D5908E2}" type="slidenum">
              <a:rPr lang="fi-FI" altLang="fi-FI" smtClean="0">
                <a:latin typeface="Calibri" panose="020F0502020204030204" pitchFamily="34" charset="0"/>
              </a:rPr>
              <a:pPr/>
              <a:t>4</a:t>
            </a:fld>
            <a:endParaRPr lang="fi-FI" altLang="fi-F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517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n kuvan paikkamerkki 1">
            <a:extLst>
              <a:ext uri="{FF2B5EF4-FFF2-40B4-BE49-F238E27FC236}">
                <a16:creationId xmlns:a16="http://schemas.microsoft.com/office/drawing/2014/main" id="{FEFDAFAC-B2D5-488A-92FA-82EC270CA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Huomautusten paikkamerkki 2">
            <a:extLst>
              <a:ext uri="{FF2B5EF4-FFF2-40B4-BE49-F238E27FC236}">
                <a16:creationId xmlns:a16="http://schemas.microsoft.com/office/drawing/2014/main" id="{E66CC0AA-0344-438B-9C16-CFC7F224C2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altLang="fi-FI"/>
          </a:p>
        </p:txBody>
      </p:sp>
      <p:sp>
        <p:nvSpPr>
          <p:cNvPr id="15364" name="Dian numeron paikkamerkki 3">
            <a:extLst>
              <a:ext uri="{FF2B5EF4-FFF2-40B4-BE49-F238E27FC236}">
                <a16:creationId xmlns:a16="http://schemas.microsoft.com/office/drawing/2014/main" id="{A9BFDBE5-4429-4102-956E-96CC9C486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9FB7A5-1D96-473B-B9CF-B61DDC0EE97A}" type="slidenum">
              <a:rPr lang="fi-FI" altLang="fi-FI" smtClean="0">
                <a:latin typeface="Calibri" panose="020F0502020204030204" pitchFamily="34" charset="0"/>
              </a:rPr>
              <a:pPr/>
              <a:t>11</a:t>
            </a:fld>
            <a:endParaRPr lang="fi-FI" altLang="fi-F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961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1554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1456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6297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0215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5466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an kuvan paikkamerkki 1">
            <a:extLst>
              <a:ext uri="{FF2B5EF4-FFF2-40B4-BE49-F238E27FC236}">
                <a16:creationId xmlns:a16="http://schemas.microsoft.com/office/drawing/2014/main" id="{E22076CD-F8EC-48C5-A148-388F7F73C3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Huomautusten paikkamerkki 2">
            <a:extLst>
              <a:ext uri="{FF2B5EF4-FFF2-40B4-BE49-F238E27FC236}">
                <a16:creationId xmlns:a16="http://schemas.microsoft.com/office/drawing/2014/main" id="{B744747F-7052-462C-9EAA-64CEC58961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altLang="fi-FI"/>
          </a:p>
        </p:txBody>
      </p:sp>
      <p:sp>
        <p:nvSpPr>
          <p:cNvPr id="26628" name="Dian numeron paikkamerkki 3">
            <a:extLst>
              <a:ext uri="{FF2B5EF4-FFF2-40B4-BE49-F238E27FC236}">
                <a16:creationId xmlns:a16="http://schemas.microsoft.com/office/drawing/2014/main" id="{66DF6FE9-8C98-4935-9166-42DA8517FB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B43860-0A8B-4A71-8BDF-755B5E9E201A}" type="slidenum">
              <a:rPr lang="fi-FI" altLang="fi-FI" smtClean="0"/>
              <a:pPr>
                <a:spcBef>
                  <a:spcPct val="0"/>
                </a:spcBef>
              </a:pPr>
              <a:t>23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5662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14467-703C-434F-B6F4-2C0DE5D6F56A}" type="datetimeFigureOut">
              <a:rPr lang="fi-FI" smtClean="0"/>
              <a:t>7.12.2023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83DE7A-965B-4FD8-BD69-D928D861BE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066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14467-703C-434F-B6F4-2C0DE5D6F56A}" type="datetimeFigureOut">
              <a:rPr lang="fi-FI" smtClean="0"/>
              <a:t>7.12.2023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83DE7A-965B-4FD8-BD69-D928D861BE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045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14467-703C-434F-B6F4-2C0DE5D6F56A}" type="datetimeFigureOut">
              <a:rPr lang="fi-FI" smtClean="0"/>
              <a:t>7.12.2023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83DE7A-965B-4FD8-BD69-D928D861BE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691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6C7A42B4-9406-45DE-A816-CCEA282A7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5.11.2013</a:t>
            </a: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C782E1D1-2697-46ED-8CC6-71E992A05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95D4CB0D-B483-483D-9E67-AAE6E4CD4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2ECD6-E3A5-4125-9CA7-BC25F3A0DB4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2169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D18C5560-ADA6-4FC8-BA0B-A64041ACF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5.11.2013</a:t>
            </a:r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E6B47C5B-A0F2-46C5-8A5F-A93A77C11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14031771-9048-4AB0-9A86-6271C110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2101A-68E2-47FA-97E4-8F3487691CE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7445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4270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mattikorkeakouluun.fi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pintopolku.fi/konfo/fi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rly.fi/3mw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la.fi/tyottomyysturvan-ehtoja-alle-25-vuotiaille-hakijoill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pintopolku.fi/konfo/fi/sivu/korkeakoulujen-yhteishaun-valintojen-tulokset" TargetMode="External"/><Relationship Id="rId2" Type="http://schemas.openxmlformats.org/officeDocument/2006/relationships/hyperlink" Target="https://opintopolku.fi/konfo/fi/sivu/nain-taytat-korkeakoulujen-yhteishaun-hakulomakkee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intopolku.fi/konfo/fi/sivu/paikan-vastaanotto-ja-ilmoittautuminen-korkeakouluu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ymin100.fi/apuraha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oissa.fi/fi_FI/hakemist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intopolku.fi/konfo/fi/hakukohde/1.2.246.562.20.00000000000000040673/valintaperuste#valintatavat" TargetMode="External"/><Relationship Id="rId2" Type="http://schemas.openxmlformats.org/officeDocument/2006/relationships/hyperlink" Target="http://www.yliopistovalinnat.fi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liopistovalinnat.fi/valintayhteistyot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36FFD3-FCDE-4EC4-AF8F-0D2E365C5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altLang="fi-FI" b="1" dirty="0">
                <a:latin typeface="Cambria" panose="02040503050406030204" pitchFamily="18" charset="0"/>
              </a:rPr>
              <a:t>YHTEISHAKUINFO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40DA8C-F7D6-4CDC-AB91-E75FA54337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249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E26295-E628-DB8C-4684-083C0D6D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032B45"/>
                </a:solidFill>
                <a:effectLst/>
              </a:rPr>
              <a:t>Yhteisvalinnat ja muut valintayhteistyöt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46CE26-EF09-1111-E848-116EF48C4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8918359" cy="403363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i-FI" b="1" dirty="0">
                <a:solidFill>
                  <a:srgbClr val="032B45"/>
                </a:solidFill>
                <a:effectLst/>
              </a:rPr>
              <a:t>Mitä valintayhteistyö tarkoittaa?</a:t>
            </a:r>
          </a:p>
          <a:p>
            <a:r>
              <a:rPr lang="fi-FI" dirty="0"/>
              <a:t>Monilla aloilla tehdään yliopistojen välistä valintayhteistyötä. Valintayhteistyö tarkoittaa, että voit hakea samalla valintakokeella (eli pääsykokeella) tai valinnassa käytettävällä kurssilla useampaan opiskelupaikkaan eri yliopistoissa. Valintakoe- tai kurssisuorituksesi otetaan huomioon niissä valintayhteistyön hakukohteissa, joihin olet hakenut.</a:t>
            </a:r>
          </a:p>
          <a:p>
            <a:r>
              <a:rPr lang="fi-FI" b="1" dirty="0"/>
              <a:t>Kaikki saman alan hakukohteet eivät välttämättä ole mukana kyseisen alan valintayhteistyössä. Tarkista siis aina erikseen, mitkä kaikki yliopistojen hakukohteet ovat mukana valintayhteistyössä.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3624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Otsikko 2">
            <a:extLst>
              <a:ext uri="{FF2B5EF4-FFF2-40B4-BE49-F238E27FC236}">
                <a16:creationId xmlns:a16="http://schemas.microsoft.com/office/drawing/2014/main" id="{18CB7214-0C56-4315-B84E-2B572A21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9372" y="370682"/>
            <a:ext cx="7886700" cy="1325562"/>
          </a:xfrm>
        </p:spPr>
        <p:txBody>
          <a:bodyPr/>
          <a:lstStyle/>
          <a:p>
            <a:pPr eaLnBrk="1" hangingPunct="1"/>
            <a:r>
              <a:rPr lang="fi-FI" altLang="fi-FI" sz="3000" b="1" dirty="0">
                <a:latin typeface="Cambria" panose="02040503050406030204" pitchFamily="18" charset="0"/>
              </a:rPr>
              <a:t>2. AMMATTIKORKEAKOULUN </a:t>
            </a:r>
            <a:br>
              <a:rPr lang="fi-FI" altLang="fi-FI" sz="3000" b="1" dirty="0">
                <a:latin typeface="Cambria" panose="02040503050406030204" pitchFamily="18" charset="0"/>
              </a:rPr>
            </a:br>
            <a:r>
              <a:rPr lang="fi-FI" altLang="fi-FI" sz="3000" b="1" dirty="0">
                <a:latin typeface="Cambria" panose="02040503050406030204" pitchFamily="18" charset="0"/>
              </a:rPr>
              <a:t>KOULUTUSALAT</a:t>
            </a:r>
          </a:p>
        </p:txBody>
      </p:sp>
      <p:sp>
        <p:nvSpPr>
          <p:cNvPr id="21506" name="Sisällön paikkamerkki 1">
            <a:extLst>
              <a:ext uri="{FF2B5EF4-FFF2-40B4-BE49-F238E27FC236}">
                <a16:creationId xmlns:a16="http://schemas.microsoft.com/office/drawing/2014/main" id="{6CF7A5D7-4D2A-4DE5-81FB-6F30A21DF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017" y="1669975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fi-FI" altLang="fi-FI" sz="2500" dirty="0">
                <a:latin typeface="Cambria" panose="02040503050406030204" pitchFamily="18" charset="0"/>
              </a:rPr>
              <a:t>Humanistinen ala</a:t>
            </a:r>
          </a:p>
          <a:p>
            <a:pPr>
              <a:defRPr/>
            </a:pPr>
            <a:r>
              <a:rPr lang="fi-FI" altLang="fi-FI" sz="2500" dirty="0">
                <a:latin typeface="Cambria" panose="02040503050406030204" pitchFamily="18" charset="0"/>
              </a:rPr>
              <a:t>Kasvatusala</a:t>
            </a:r>
          </a:p>
          <a:p>
            <a:pPr>
              <a:defRPr/>
            </a:pPr>
            <a:r>
              <a:rPr lang="fi-FI" altLang="fi-FI" sz="2500" dirty="0">
                <a:latin typeface="Cambria" panose="02040503050406030204" pitchFamily="18" charset="0"/>
              </a:rPr>
              <a:t>Kauppa ja hallinto</a:t>
            </a:r>
          </a:p>
          <a:p>
            <a:pPr>
              <a:defRPr/>
            </a:pPr>
            <a:r>
              <a:rPr lang="fi-FI" altLang="fi-FI" sz="2500" dirty="0">
                <a:latin typeface="Cambria" panose="02040503050406030204" pitchFamily="18" charset="0"/>
              </a:rPr>
              <a:t>Maa- ja metsätalous</a:t>
            </a:r>
          </a:p>
          <a:p>
            <a:pPr>
              <a:defRPr/>
            </a:pPr>
            <a:r>
              <a:rPr lang="fi-FI" altLang="fi-FI" sz="2500" dirty="0">
                <a:latin typeface="Cambria" panose="02040503050406030204" pitchFamily="18" charset="0"/>
              </a:rPr>
              <a:t>Palvelu</a:t>
            </a:r>
          </a:p>
          <a:p>
            <a:pPr>
              <a:defRPr/>
            </a:pPr>
            <a:r>
              <a:rPr lang="fi-FI" altLang="fi-FI" sz="2500" dirty="0">
                <a:latin typeface="Cambria" panose="02040503050406030204" pitchFamily="18" charset="0"/>
              </a:rPr>
              <a:t>Sosiaaliala</a:t>
            </a:r>
          </a:p>
          <a:p>
            <a:pPr>
              <a:defRPr/>
            </a:pPr>
            <a:r>
              <a:rPr lang="fi-FI" altLang="fi-FI" sz="2500" dirty="0">
                <a:latin typeface="Cambria" panose="02040503050406030204" pitchFamily="18" charset="0"/>
              </a:rPr>
              <a:t>Taiteet ja kulttuuri</a:t>
            </a:r>
          </a:p>
          <a:p>
            <a:pPr>
              <a:defRPr/>
            </a:pPr>
            <a:r>
              <a:rPr lang="fi-FI" altLang="fi-FI" sz="2500" dirty="0">
                <a:latin typeface="Cambria" panose="02040503050406030204" pitchFamily="18" charset="0"/>
              </a:rPr>
              <a:t>Tekniikka, teollisuus ja rakentaminen</a:t>
            </a:r>
          </a:p>
          <a:p>
            <a:pPr>
              <a:defRPr/>
            </a:pPr>
            <a:r>
              <a:rPr lang="fi-FI" altLang="fi-FI" sz="2500" dirty="0">
                <a:latin typeface="Cambria" panose="02040503050406030204" pitchFamily="18" charset="0"/>
              </a:rPr>
              <a:t>Terveys ja hyvinvointi</a:t>
            </a:r>
          </a:p>
          <a:p>
            <a:pPr>
              <a:defRPr/>
            </a:pPr>
            <a:r>
              <a:rPr lang="fi-FI" altLang="fi-FI" sz="2500" dirty="0">
                <a:latin typeface="Cambria" panose="02040503050406030204" pitchFamily="18" charset="0"/>
              </a:rPr>
              <a:t>Tietojenkäsittely, tieto- ja viestintätekniikka </a:t>
            </a:r>
          </a:p>
          <a:p>
            <a:pPr marL="0" indent="0">
              <a:buNone/>
              <a:defRPr/>
            </a:pPr>
            <a:r>
              <a:rPr lang="fi-FI" altLang="fi-FI" sz="2500" dirty="0">
                <a:latin typeface="Cambria" panose="02040503050406030204" pitchFamily="18" charset="0"/>
              </a:rPr>
              <a:t>(ICT) ja kirjasto- ja tietopalvelut</a:t>
            </a:r>
          </a:p>
          <a:p>
            <a:pPr marL="109537" indent="0">
              <a:buNone/>
              <a:defRPr/>
            </a:pPr>
            <a:endParaRPr lang="fi-FI" altLang="fi-FI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08634" y="414074"/>
            <a:ext cx="7886700" cy="1325563"/>
          </a:xfrm>
        </p:spPr>
        <p:txBody>
          <a:bodyPr/>
          <a:lstStyle/>
          <a:p>
            <a:r>
              <a:rPr lang="fi-FI" altLang="fi-FI" sz="3000" b="1" dirty="0">
                <a:latin typeface="Cambria" panose="02040503050406030204" pitchFamily="18" charset="0"/>
              </a:rPr>
              <a:t>AMMATTIKORKEAKOULUOPINTOJEN RAKENNE</a:t>
            </a:r>
            <a:endParaRPr lang="fi-FI" sz="3000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84" y="1237498"/>
            <a:ext cx="5503162" cy="4351338"/>
          </a:xfrm>
        </p:spPr>
      </p:pic>
      <p:sp>
        <p:nvSpPr>
          <p:cNvPr id="7" name="Tekstiruutu 6"/>
          <p:cNvSpPr txBox="1"/>
          <p:nvPr/>
        </p:nvSpPr>
        <p:spPr>
          <a:xfrm>
            <a:off x="2023736" y="5013176"/>
            <a:ext cx="38884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 dirty="0">
                <a:latin typeface="Cambria" panose="02040503050406030204" pitchFamily="18" charset="0"/>
              </a:rPr>
              <a:t>Opintojen laajuus</a:t>
            </a:r>
          </a:p>
          <a:p>
            <a:r>
              <a:rPr lang="fi-FI" sz="2500" dirty="0">
                <a:latin typeface="Cambria" panose="02040503050406030204" pitchFamily="18" charset="0"/>
              </a:rPr>
              <a:t>Yht. 210, 240 tai 270 op.</a:t>
            </a:r>
          </a:p>
        </p:txBody>
      </p:sp>
    </p:spTree>
    <p:extLst>
      <p:ext uri="{BB962C8B-B14F-4D97-AF65-F5344CB8AC3E}">
        <p14:creationId xmlns:p14="http://schemas.microsoft.com/office/powerpoint/2010/main" val="1857289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tsikko 2">
            <a:extLst>
              <a:ext uri="{FF2B5EF4-FFF2-40B4-BE49-F238E27FC236}">
                <a16:creationId xmlns:a16="http://schemas.microsoft.com/office/drawing/2014/main" id="{F07AC7C1-25D3-47E0-A37A-3FF6D887E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563565"/>
            <a:ext cx="8280400" cy="1004888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3000" b="1" dirty="0">
                <a:latin typeface="Cambria" panose="02040503050406030204" pitchFamily="18" charset="0"/>
              </a:rPr>
              <a:t>VALINTAPERUSTEET AMMATTIKORKEAKOULUUN</a:t>
            </a:r>
          </a:p>
        </p:txBody>
      </p:sp>
      <p:sp>
        <p:nvSpPr>
          <p:cNvPr id="23554" name="Sisällön paikkamerkki 1">
            <a:extLst>
              <a:ext uri="{FF2B5EF4-FFF2-40B4-BE49-F238E27FC236}">
                <a16:creationId xmlns:a16="http://schemas.microsoft.com/office/drawing/2014/main" id="{0D374640-8EFF-4E08-8586-8954FB402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544" y="1868145"/>
            <a:ext cx="8208912" cy="4461668"/>
          </a:xfrm>
        </p:spPr>
        <p:txBody>
          <a:bodyPr rtlCol="0"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fi-FI" altLang="fi-FI" sz="2500" dirty="0">
                <a:latin typeface="Cambria" panose="02040503050406030204" pitchFamily="18" charset="0"/>
              </a:rPr>
              <a:t>Opiskelijat valitaan:</a:t>
            </a:r>
          </a:p>
          <a:p>
            <a:pPr marL="0" indent="0">
              <a:buNone/>
              <a:defRPr/>
            </a:pPr>
            <a:endParaRPr lang="fi-FI" altLang="fi-FI" sz="2500" dirty="0">
              <a:latin typeface="Cambria" panose="02040503050406030204" pitchFamily="18" charset="0"/>
            </a:endParaRPr>
          </a:p>
          <a:p>
            <a:pPr marL="109537" indent="0">
              <a:buNone/>
              <a:defRPr/>
            </a:pPr>
            <a:r>
              <a:rPr lang="fi-FI" altLang="fi-FI" sz="2500" dirty="0">
                <a:latin typeface="Cambria" panose="02040503050406030204" pitchFamily="18" charset="0"/>
              </a:rPr>
              <a:t>  1) Valintakokeen perusteella</a:t>
            </a:r>
          </a:p>
          <a:p>
            <a:pPr marL="109537" indent="0">
              <a:buNone/>
              <a:defRPr/>
            </a:pPr>
            <a:r>
              <a:rPr lang="fi-FI" altLang="fi-FI" sz="2500" dirty="0">
                <a:latin typeface="Cambria" panose="02040503050406030204" pitchFamily="18" charset="0"/>
              </a:rPr>
              <a:t>  2) YO-todistuksen perusteella (ei esim. kulttuurialalla)</a:t>
            </a:r>
          </a:p>
          <a:p>
            <a:pPr marL="109537" indent="0">
              <a:buNone/>
              <a:defRPr/>
            </a:pPr>
            <a:r>
              <a:rPr lang="fi-FI" altLang="fi-FI" sz="2500" dirty="0">
                <a:latin typeface="Cambria" panose="02040503050406030204" pitchFamily="18" charset="0"/>
              </a:rPr>
              <a:t>  3) Ammatillisen perustutkintodistuksen perusteella</a:t>
            </a:r>
          </a:p>
          <a:p>
            <a:pPr marL="109537" indent="0">
              <a:buNone/>
              <a:defRPr/>
            </a:pPr>
            <a:r>
              <a:rPr lang="fi-FI" altLang="fi-FI" sz="2500" dirty="0">
                <a:latin typeface="Cambria" panose="02040503050406030204" pitchFamily="18" charset="0"/>
              </a:rPr>
              <a:t>  4) Aiempien korkeakouluopintojen perusteella</a:t>
            </a:r>
          </a:p>
          <a:p>
            <a:pPr marL="109537" indent="0">
              <a:buNone/>
              <a:defRPr/>
            </a:pPr>
            <a:endParaRPr lang="fi-FI" altLang="fi-FI" sz="2500" dirty="0">
              <a:latin typeface="Cambria" panose="02040503050406030204" pitchFamily="18" charset="0"/>
            </a:endParaRPr>
          </a:p>
          <a:p>
            <a:pPr marL="109537" indent="0">
              <a:buNone/>
              <a:defRPr/>
            </a:pPr>
            <a:r>
              <a:rPr lang="fi-FI" altLang="fi-FI" sz="2500" dirty="0">
                <a:latin typeface="Cambria" panose="02040503050406030204" pitchFamily="18" charset="0"/>
              </a:rPr>
              <a:t>Lisätietoa: </a:t>
            </a:r>
            <a:r>
              <a:rPr lang="fi-FI" altLang="fi-FI" sz="2500" dirty="0">
                <a:latin typeface="Cambria" panose="02040503050406030204" pitchFamily="18" charset="0"/>
                <a:hlinkClick r:id="rId2"/>
              </a:rPr>
              <a:t>www.ammattikorkeakouluun.fi</a:t>
            </a:r>
            <a:r>
              <a:rPr lang="fi-FI" altLang="fi-FI" sz="2500" dirty="0">
                <a:latin typeface="Cambria" panose="02040503050406030204" pitchFamily="18" charset="0"/>
              </a:rPr>
              <a:t> </a:t>
            </a:r>
          </a:p>
          <a:p>
            <a:pPr marL="109537" indent="0">
              <a:buNone/>
              <a:defRPr/>
            </a:pPr>
            <a:endParaRPr lang="fi-FI" altLang="fi-FI" sz="2500" dirty="0">
              <a:latin typeface="Cambria" panose="02040503050406030204" pitchFamily="18" charset="0"/>
            </a:endParaRPr>
          </a:p>
          <a:p>
            <a:pPr marL="109537" indent="0">
              <a:buNone/>
              <a:defRPr/>
            </a:pPr>
            <a:r>
              <a:rPr lang="fi-FI" altLang="fi-FI" sz="2500" dirty="0">
                <a:latin typeface="Cambria" panose="02040503050406030204" pitchFamily="18" charset="0"/>
              </a:rPr>
              <a:t>&gt; Samalla valintakokeella voi siis hakea eri aloille, esim. sairaanhoitajaksi ja sosionomiksi</a:t>
            </a:r>
          </a:p>
          <a:p>
            <a:pPr marL="109537" indent="0">
              <a:buNone/>
              <a:defRPr/>
            </a:pPr>
            <a:endParaRPr lang="fi-FI" altLang="fi-FI" sz="2500" dirty="0">
              <a:latin typeface="Cambria" panose="02040503050406030204" pitchFamily="18" charset="0"/>
            </a:endParaRPr>
          </a:p>
          <a:p>
            <a:pPr marL="109537" indent="0">
              <a:buNone/>
              <a:defRPr/>
            </a:pPr>
            <a:r>
              <a:rPr lang="fi-FI" altLang="fi-FI" sz="2500" dirty="0">
                <a:latin typeface="Cambria" panose="02040503050406030204" pitchFamily="18" charset="0"/>
              </a:rPr>
              <a:t>  </a:t>
            </a:r>
          </a:p>
          <a:p>
            <a:pPr marL="109537" indent="0">
              <a:buNone/>
              <a:defRPr/>
            </a:pPr>
            <a:r>
              <a:rPr lang="fi-FI" altLang="fi-FI" dirty="0">
                <a:latin typeface="Cambria" panose="020405030504060302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000" b="1" dirty="0">
                <a:latin typeface="Cambria" panose="02040503050406030204" pitchFamily="18" charset="0"/>
              </a:rPr>
              <a:t>AMMATTIKORKEAKOULUJEN YHTEINEN DIGITAALINEN VALINTAKOE  27.5. – 31.5.2024</a:t>
            </a:r>
            <a:br>
              <a:rPr lang="fi-FI" dirty="0"/>
            </a:br>
            <a:endParaRPr lang="fi-FI" sz="3000" b="1" dirty="0">
              <a:latin typeface="Cambria" panose="02040503050406030204" pitchFamily="18" charset="0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2BBE9BB-0222-77A9-FC32-DBA76E659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A8BE145-7DEC-7921-B822-51E7131677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85" t="25503" r="61742" b="32785"/>
          <a:stretch/>
        </p:blipFill>
        <p:spPr>
          <a:xfrm>
            <a:off x="764309" y="1443543"/>
            <a:ext cx="10077623" cy="45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63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76693" y="741391"/>
            <a:ext cx="3455821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AMK-TODISTUSVALINTA (5 AINETTA, MAX 198p.)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76693" y="2533476"/>
            <a:ext cx="3455821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/>
          </a:p>
          <a:p>
            <a:endParaRPr lang="en-US" sz="20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" name="Taulukk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425388"/>
              </p:ext>
            </p:extLst>
          </p:nvPr>
        </p:nvGraphicFramePr>
        <p:xfrm>
          <a:off x="4987672" y="508000"/>
          <a:ext cx="6389351" cy="6114474"/>
        </p:xfrm>
        <a:graphic>
          <a:graphicData uri="http://schemas.openxmlformats.org/drawingml/2006/table">
            <a:tbl>
              <a:tblPr firstRow="1" bandRow="1"/>
              <a:tblGrid>
                <a:gridCol w="2112351">
                  <a:extLst>
                    <a:ext uri="{9D8B030D-6E8A-4147-A177-3AD203B41FA5}">
                      <a16:colId xmlns:a16="http://schemas.microsoft.com/office/drawing/2014/main" val="1275216222"/>
                    </a:ext>
                  </a:extLst>
                </a:gridCol>
                <a:gridCol w="2227226">
                  <a:extLst>
                    <a:ext uri="{9D8B030D-6E8A-4147-A177-3AD203B41FA5}">
                      <a16:colId xmlns:a16="http://schemas.microsoft.com/office/drawing/2014/main" val="1275800408"/>
                    </a:ext>
                  </a:extLst>
                </a:gridCol>
                <a:gridCol w="341629">
                  <a:extLst>
                    <a:ext uri="{9D8B030D-6E8A-4147-A177-3AD203B41FA5}">
                      <a16:colId xmlns:a16="http://schemas.microsoft.com/office/drawing/2014/main" val="771438586"/>
                    </a:ext>
                  </a:extLst>
                </a:gridCol>
                <a:gridCol w="341629">
                  <a:extLst>
                    <a:ext uri="{9D8B030D-6E8A-4147-A177-3AD203B41FA5}">
                      <a16:colId xmlns:a16="http://schemas.microsoft.com/office/drawing/2014/main" val="132347583"/>
                    </a:ext>
                  </a:extLst>
                </a:gridCol>
                <a:gridCol w="341629">
                  <a:extLst>
                    <a:ext uri="{9D8B030D-6E8A-4147-A177-3AD203B41FA5}">
                      <a16:colId xmlns:a16="http://schemas.microsoft.com/office/drawing/2014/main" val="2404879739"/>
                    </a:ext>
                  </a:extLst>
                </a:gridCol>
                <a:gridCol w="341629">
                  <a:extLst>
                    <a:ext uri="{9D8B030D-6E8A-4147-A177-3AD203B41FA5}">
                      <a16:colId xmlns:a16="http://schemas.microsoft.com/office/drawing/2014/main" val="1674745267"/>
                    </a:ext>
                  </a:extLst>
                </a:gridCol>
                <a:gridCol w="341629">
                  <a:extLst>
                    <a:ext uri="{9D8B030D-6E8A-4147-A177-3AD203B41FA5}">
                      <a16:colId xmlns:a16="http://schemas.microsoft.com/office/drawing/2014/main" val="2486677411"/>
                    </a:ext>
                  </a:extLst>
                </a:gridCol>
                <a:gridCol w="341629">
                  <a:extLst>
                    <a:ext uri="{9D8B030D-6E8A-4147-A177-3AD203B41FA5}">
                      <a16:colId xmlns:a16="http://schemas.microsoft.com/office/drawing/2014/main" val="2797772099"/>
                    </a:ext>
                  </a:extLst>
                </a:gridCol>
              </a:tblGrid>
              <a:tr h="339693">
                <a:tc>
                  <a:txBody>
                    <a:bodyPr/>
                    <a:lstStyle/>
                    <a:p>
                      <a:r>
                        <a:rPr lang="fi-FI" sz="1000" b="1"/>
                        <a:t>AINE</a:t>
                      </a:r>
                      <a:endParaRPr lang="fi-FI" sz="1000"/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/>
                        <a:t>AINE / TASO</a:t>
                      </a:r>
                      <a:endParaRPr lang="fi-FI" sz="1000"/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/>
                        <a:t>L</a:t>
                      </a:r>
                      <a:endParaRPr lang="fi-FI" sz="1000"/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/>
                        <a:t>E</a:t>
                      </a:r>
                      <a:endParaRPr lang="fi-FI" sz="1000"/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/>
                        <a:t>M</a:t>
                      </a:r>
                      <a:endParaRPr lang="fi-FI" sz="1000"/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/>
                        <a:t>C</a:t>
                      </a:r>
                      <a:endParaRPr lang="fi-FI" sz="1000"/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/>
                        <a:t>B</a:t>
                      </a:r>
                      <a:endParaRPr lang="fi-FI" sz="1000"/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/>
                        <a:t>A</a:t>
                      </a:r>
                      <a:endParaRPr lang="fi-FI" sz="1000"/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441774"/>
                  </a:ext>
                </a:extLst>
              </a:tr>
              <a:tr h="339693">
                <a:tc>
                  <a:txBody>
                    <a:bodyPr/>
                    <a:lstStyle/>
                    <a:p>
                      <a:r>
                        <a:rPr lang="fi-FI" sz="1000" b="1">
                          <a:effectLst/>
                        </a:rPr>
                        <a:t>Äidinkieli</a:t>
                      </a:r>
                      <a:r>
                        <a:rPr lang="fi-FI" sz="1000" b="1" baseline="30000">
                          <a:effectLst/>
                        </a:rPr>
                        <a:t>1)</a:t>
                      </a:r>
                      <a:endParaRPr lang="fi-FI" sz="1000">
                        <a:effectLst/>
                      </a:endParaRP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46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41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34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26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18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10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2784413"/>
                  </a:ext>
                </a:extLst>
              </a:tr>
              <a:tr h="339693">
                <a:tc rowSpan="2">
                  <a:txBody>
                    <a:bodyPr/>
                    <a:lstStyle/>
                    <a:p>
                      <a:r>
                        <a:rPr lang="fi-FI" sz="1000" b="1">
                          <a:effectLst/>
                        </a:rPr>
                        <a:t>Matematiikka</a:t>
                      </a:r>
                      <a:endParaRPr lang="fi-FI" sz="1000">
                        <a:effectLst/>
                      </a:endParaRP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Pitkä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46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43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40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35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27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19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882224"/>
                  </a:ext>
                </a:extLst>
              </a:tr>
              <a:tr h="339693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Lyhyt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40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35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27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19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13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6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813151"/>
                  </a:ext>
                </a:extLst>
              </a:tr>
              <a:tr h="339693">
                <a:tc rowSpan="3">
                  <a:txBody>
                    <a:bodyPr/>
                    <a:lstStyle/>
                    <a:p>
                      <a:r>
                        <a:rPr lang="fi-FI" sz="1000" b="1">
                          <a:effectLst/>
                        </a:rPr>
                        <a:t>Vieras/toinen kotimainen kieli</a:t>
                      </a:r>
                      <a:r>
                        <a:rPr lang="fi-FI" sz="1000" b="1" baseline="30000">
                          <a:effectLst/>
                        </a:rPr>
                        <a:t>2)</a:t>
                      </a:r>
                      <a:endParaRPr lang="fi-FI" sz="1000">
                        <a:effectLst/>
                      </a:endParaRP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Pitkä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46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41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34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26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18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10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225697"/>
                  </a:ext>
                </a:extLst>
              </a:tr>
              <a:tr h="339693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Keskipitkä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38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34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26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18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12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5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7128494"/>
                  </a:ext>
                </a:extLst>
              </a:tr>
              <a:tr h="339693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Lyhyt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30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27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21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15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9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53000"/>
                  </a:ext>
                </a:extLst>
              </a:tr>
              <a:tr h="339693">
                <a:tc rowSpan="11">
                  <a:txBody>
                    <a:bodyPr/>
                    <a:lstStyle/>
                    <a:p>
                      <a:r>
                        <a:rPr lang="fi-FI" sz="1000" b="1">
                          <a:effectLst/>
                        </a:rPr>
                        <a:t>Ainereaali tai vieras kieli</a:t>
                      </a:r>
                      <a:r>
                        <a:rPr lang="fi-FI" sz="1000" b="1" baseline="30000">
                          <a:effectLst/>
                        </a:rPr>
                        <a:t>3)</a:t>
                      </a:r>
                      <a:endParaRPr lang="fi-FI" sz="1000">
                        <a:effectLst/>
                      </a:endParaRP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Fysiikka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30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27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21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15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9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687671"/>
                  </a:ext>
                </a:extLst>
              </a:tr>
              <a:tr h="339693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Kemia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30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27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21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15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9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636616"/>
                  </a:ext>
                </a:extLst>
              </a:tr>
              <a:tr h="339693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Biologia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30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27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21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15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9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295387"/>
                  </a:ext>
                </a:extLst>
              </a:tr>
              <a:tr h="339693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Maantiede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30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27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21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15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9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356272"/>
                  </a:ext>
                </a:extLst>
              </a:tr>
              <a:tr h="339693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Terveystieto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30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27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21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15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9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216669"/>
                  </a:ext>
                </a:extLst>
              </a:tr>
              <a:tr h="339693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Psykologia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30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27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21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15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9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840273"/>
                  </a:ext>
                </a:extLst>
              </a:tr>
              <a:tr h="339693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Filosofia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30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27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21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15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9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661388"/>
                  </a:ext>
                </a:extLst>
              </a:tr>
              <a:tr h="339693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Historia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30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27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21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15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9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466137"/>
                  </a:ext>
                </a:extLst>
              </a:tr>
              <a:tr h="339693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Yhteiskuntaoppi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30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27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21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15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9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586649"/>
                  </a:ext>
                </a:extLst>
              </a:tr>
              <a:tr h="339693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Uskonto/ET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30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27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21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15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9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881824"/>
                  </a:ext>
                </a:extLst>
              </a:tr>
              <a:tr h="339693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Vieras kieli (pitkä/keski-pitkä/</a:t>
                      </a:r>
                      <a:r>
                        <a:rPr lang="fi-FI" sz="1000" baseline="0"/>
                        <a:t> </a:t>
                      </a:r>
                      <a:r>
                        <a:rPr lang="fi-FI" sz="1000"/>
                        <a:t>lyhyt)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30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27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21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15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9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dirty="0"/>
                        <a:t>3</a:t>
                      </a:r>
                    </a:p>
                  </a:txBody>
                  <a:tcPr marL="45108" marR="45108" marT="22553" marB="22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964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831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tsikko 2">
            <a:extLst>
              <a:ext uri="{FF2B5EF4-FFF2-40B4-BE49-F238E27FC236}">
                <a16:creationId xmlns:a16="http://schemas.microsoft.com/office/drawing/2014/main" id="{1C7CD4A4-E396-460A-BBDC-5785AE36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844204"/>
            <a:ext cx="7886700" cy="1325563"/>
          </a:xfrm>
        </p:spPr>
        <p:txBody>
          <a:bodyPr/>
          <a:lstStyle/>
          <a:p>
            <a:pPr eaLnBrk="1" hangingPunct="1"/>
            <a:r>
              <a:rPr lang="fi-FI" altLang="fi-FI" sz="3000" b="1" dirty="0">
                <a:latin typeface="Cambria" panose="02040503050406030204" pitchFamily="18" charset="0"/>
              </a:rPr>
              <a:t>3. AMMATILLISET PERUSTUTKINNOT</a:t>
            </a:r>
            <a:br>
              <a:rPr lang="fi-FI" altLang="fi-FI" sz="3000" b="1" dirty="0">
                <a:latin typeface="Cambria" panose="02040503050406030204" pitchFamily="18" charset="0"/>
              </a:rPr>
            </a:br>
            <a:r>
              <a:rPr lang="fi-FI" altLang="fi-FI" sz="3000" dirty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2531" name="Sisällön paikkamerkki 1">
            <a:extLst>
              <a:ext uri="{FF2B5EF4-FFF2-40B4-BE49-F238E27FC236}">
                <a16:creationId xmlns:a16="http://schemas.microsoft.com/office/drawing/2014/main" id="{DCA86161-2E94-440A-AEED-252D8E10C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656" y="1849654"/>
            <a:ext cx="8351837" cy="3977927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2500" dirty="0">
                <a:latin typeface="Cambria" panose="02040503050406030204" pitchFamily="18" charset="0"/>
              </a:rPr>
              <a:t>Ammatillisen perustutkinnon suorittaminen henkilökohtaisen opintosuunnitelman mukaisesti</a:t>
            </a:r>
            <a:endParaRPr lang="fi-FI" altLang="fi-FI" sz="2500" b="1" dirty="0">
              <a:solidFill>
                <a:srgbClr val="FF0066"/>
              </a:solidFill>
              <a:latin typeface="Cambria" panose="02040503050406030204" pitchFamily="18" charset="0"/>
            </a:endParaRPr>
          </a:p>
          <a:p>
            <a:pPr eaLnBrk="1" hangingPunct="1"/>
            <a:r>
              <a:rPr lang="fi-FI" altLang="fi-FI" sz="2500" b="1" dirty="0">
                <a:latin typeface="Cambria" panose="02040503050406030204" pitchFamily="18" charset="0"/>
              </a:rPr>
              <a:t>Jatkuvan haun </a:t>
            </a:r>
            <a:r>
              <a:rPr lang="fi-FI" altLang="fi-FI" sz="2500" dirty="0">
                <a:latin typeface="Cambria" panose="02040503050406030204" pitchFamily="18" charset="0"/>
              </a:rPr>
              <a:t>kautta voi hakeutua opiskelemaan joustavasti ympäri vuoden (lisätietoa ammattiopistoista)</a:t>
            </a:r>
          </a:p>
          <a:p>
            <a:pPr eaLnBrk="1" hangingPunct="1"/>
            <a:endParaRPr lang="fi-FI" altLang="fi-FI" sz="25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i-FI" altLang="fi-FI" sz="2500" dirty="0">
                <a:latin typeface="Cambria" panose="02040503050406030204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2">
            <a:extLst>
              <a:ext uri="{FF2B5EF4-FFF2-40B4-BE49-F238E27FC236}">
                <a16:creationId xmlns:a16="http://schemas.microsoft.com/office/drawing/2014/main" id="{5126B125-B7D2-49B1-97C3-7F92E2F99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0" y="26352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fi-FI" altLang="fi-FI" sz="3400" b="1" dirty="0">
                <a:latin typeface="Cambria" panose="02040503050406030204" pitchFamily="18" charset="0"/>
              </a:rPr>
            </a:br>
            <a:r>
              <a:rPr lang="fi-FI" altLang="fi-FI" sz="3400" b="1" dirty="0">
                <a:latin typeface="Cambria" panose="02040503050406030204" pitchFamily="18" charset="0"/>
              </a:rPr>
              <a:t>KORKEAKOULUJEN </a:t>
            </a:r>
            <a:br>
              <a:rPr lang="fi-FI" altLang="fi-FI" sz="3400" b="1" dirty="0">
                <a:latin typeface="Cambria" panose="02040503050406030204" pitchFamily="18" charset="0"/>
              </a:rPr>
            </a:br>
            <a:r>
              <a:rPr lang="fi-FI" altLang="fi-FI" sz="3400" b="1" dirty="0">
                <a:latin typeface="Cambria" panose="02040503050406030204" pitchFamily="18" charset="0"/>
              </a:rPr>
              <a:t>YHTEISHAKU KEVÄÄLLÄ 2024</a:t>
            </a:r>
          </a:p>
        </p:txBody>
      </p:sp>
      <p:sp>
        <p:nvSpPr>
          <p:cNvPr id="19459" name="Sisällön paikkamerkki 1">
            <a:extLst>
              <a:ext uri="{FF2B5EF4-FFF2-40B4-BE49-F238E27FC236}">
                <a16:creationId xmlns:a16="http://schemas.microsoft.com/office/drawing/2014/main" id="{D04EF9A2-1949-4BEE-97C7-A322BC9CD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4838" y="1916833"/>
            <a:ext cx="8607425" cy="3959225"/>
          </a:xfrm>
        </p:spPr>
        <p:txBody>
          <a:bodyPr/>
          <a:lstStyle/>
          <a:p>
            <a:pPr eaLnBrk="1" hangingPunct="1"/>
            <a:r>
              <a:rPr lang="fi-FI" altLang="fi-FI" sz="2500" dirty="0">
                <a:latin typeface="Cambria" panose="02040503050406030204" pitchFamily="18" charset="0"/>
              </a:rPr>
              <a:t>Keväällä 2024 haetaan samassa yhteishaussa yliopistoihin ja ammattikorkeakouluihin </a:t>
            </a:r>
          </a:p>
          <a:p>
            <a:r>
              <a:rPr lang="fi-FI" altLang="fi-FI" sz="2500" dirty="0">
                <a:latin typeface="Cambria" panose="02040503050406030204" pitchFamily="18" charset="0"/>
              </a:rPr>
              <a:t>Hakulomake täytetään sähköisesti nettiosoitteessa  </a:t>
            </a:r>
            <a:r>
              <a:rPr lang="fi-FI" altLang="fi-FI" sz="25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hlinkClick r:id="rId3"/>
              </a:rPr>
              <a:t>https://opintopolku.fi/konfo/fi</a:t>
            </a:r>
            <a:r>
              <a:rPr lang="fi-FI" altLang="fi-FI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hlinkClick r:id="rId3"/>
              </a:rPr>
              <a:t>/</a:t>
            </a:r>
            <a:endParaRPr lang="fi-FI" altLang="fi-FI" sz="2500" b="1" u="sng" dirty="0">
              <a:latin typeface="Cambria" panose="02040503050406030204" pitchFamily="18" charset="0"/>
            </a:endParaRPr>
          </a:p>
          <a:p>
            <a:pPr eaLnBrk="1" hangingPunct="1"/>
            <a:r>
              <a:rPr lang="fi-FI" altLang="fi-FI" sz="2500" dirty="0">
                <a:latin typeface="Cambria" panose="02040503050406030204" pitchFamily="18" charset="0"/>
              </a:rPr>
              <a:t>Opiskelija voi hakea jopa </a:t>
            </a:r>
            <a:r>
              <a:rPr lang="fi-FI" altLang="fi-FI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12 hakukohteeseen </a:t>
            </a:r>
            <a:r>
              <a:rPr lang="fi-FI" altLang="fi-FI" sz="2500" dirty="0">
                <a:latin typeface="Cambria" panose="02040503050406030204" pitchFamily="18" charset="0"/>
              </a:rPr>
              <a:t>(voi olla sekä yliopisto- että AMK-tutkintoja)</a:t>
            </a:r>
          </a:p>
          <a:p>
            <a:pPr eaLnBrk="1" hangingPunct="1"/>
            <a:r>
              <a:rPr lang="fi-FI" altLang="fi-FI" sz="2500" dirty="0">
                <a:latin typeface="Cambria" panose="02040503050406030204" pitchFamily="18" charset="0"/>
              </a:rPr>
              <a:t>Opiskelijat valitaan pääosin todistuksen tai valintakokeen perusteella</a:t>
            </a:r>
          </a:p>
          <a:p>
            <a:pPr eaLnBrk="1" hangingPunct="1"/>
            <a:endParaRPr lang="fi-FI" altLang="fi-FI" sz="2500" dirty="0">
              <a:latin typeface="Cambria" panose="02040503050406030204" pitchFamily="18" charset="0"/>
            </a:endParaRPr>
          </a:p>
          <a:p>
            <a:pPr eaLnBrk="1" hangingPunct="1"/>
            <a:endParaRPr lang="fi-FI" altLang="fi-FI" sz="2500" dirty="0">
              <a:latin typeface="Cambria" panose="02040503050406030204" pitchFamily="18" charset="0"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724" y="291910"/>
            <a:ext cx="1955769" cy="9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87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isällön paikkamerkki 1">
            <a:extLst>
              <a:ext uri="{FF2B5EF4-FFF2-40B4-BE49-F238E27FC236}">
                <a16:creationId xmlns:a16="http://schemas.microsoft.com/office/drawing/2014/main" id="{F2E3553C-1578-4570-ACF2-017E72D46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184" y="1115071"/>
            <a:ext cx="8623888" cy="4648165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  <a:defRPr/>
            </a:pPr>
            <a:endParaRPr lang="fi-FI" altLang="fi-FI" sz="2000" u="sng" dirty="0"/>
          </a:p>
          <a:p>
            <a:pPr lvl="1">
              <a:defRPr/>
            </a:pPr>
            <a:r>
              <a:rPr lang="fi-FI" altLang="fi-FI" sz="2800" b="1" dirty="0">
                <a:latin typeface="Cambria" panose="02040503050406030204" pitchFamily="18" charset="0"/>
              </a:rPr>
              <a:t>1.YHTEISHAKU 3.1. – 17.1.2024 klo 15.00</a:t>
            </a:r>
          </a:p>
          <a:p>
            <a:pPr lvl="1">
              <a:defRPr/>
            </a:pPr>
            <a:r>
              <a:rPr lang="fi-FI" altLang="fi-FI" sz="2800" dirty="0">
                <a:latin typeface="Cambria" panose="02040503050406030204" pitchFamily="18" charset="0"/>
              </a:rPr>
              <a:t>Vieraskieliset koulutukset ja Taideyliopiston koulutukset</a:t>
            </a:r>
          </a:p>
          <a:p>
            <a:pPr lvl="1">
              <a:buFont typeface="Wingdings" panose="05000000000000000000" pitchFamily="2" charset="2"/>
              <a:buChar char="à"/>
              <a:defRPr/>
            </a:pPr>
            <a:r>
              <a:rPr lang="fi-FI" altLang="fi-FI" sz="2800" dirty="0">
                <a:latin typeface="Cambria" panose="02040503050406030204" pitchFamily="18" charset="0"/>
              </a:rPr>
              <a:t>1-6 hakukohdetta, ei prioriteettijärjestystä</a:t>
            </a:r>
          </a:p>
          <a:p>
            <a:pPr lvl="1">
              <a:buFont typeface="Wingdings" panose="05000000000000000000" pitchFamily="2" charset="2"/>
              <a:buChar char="à"/>
              <a:defRPr/>
            </a:pPr>
            <a:r>
              <a:rPr lang="fi-FI" altLang="fi-FI" sz="2800" dirty="0">
                <a:latin typeface="Cambria" panose="02040503050406030204" pitchFamily="18" charset="0"/>
              </a:rPr>
              <a:t> opiskelija voi tulla valituksi jopa 6 hakukohteeseen</a:t>
            </a:r>
          </a:p>
          <a:p>
            <a:pPr lvl="1">
              <a:buFont typeface="Wingdings" panose="05000000000000000000" pitchFamily="2" charset="2"/>
              <a:buChar char="à"/>
              <a:defRPr/>
            </a:pPr>
            <a:r>
              <a:rPr lang="fi-FI" altLang="fi-FI" sz="2800" dirty="0">
                <a:latin typeface="Cambria" panose="02040503050406030204" pitchFamily="18" charset="0"/>
                <a:hlinkClick r:id="rId3"/>
              </a:rPr>
              <a:t>urly.fi/3mwC</a:t>
            </a:r>
            <a:r>
              <a:rPr lang="fi-FI" altLang="fi-FI" sz="2800" dirty="0">
                <a:latin typeface="Cambria" panose="02040503050406030204" pitchFamily="18" charset="0"/>
              </a:rPr>
              <a:t> (hakukohteet)</a:t>
            </a:r>
          </a:p>
          <a:p>
            <a:pPr marL="342900" lvl="1" indent="0">
              <a:buNone/>
              <a:defRPr/>
            </a:pPr>
            <a:r>
              <a:rPr lang="fi-FI" altLang="fi-FI" sz="2800" dirty="0">
                <a:latin typeface="Cambria" panose="02040503050406030204" pitchFamily="18" charset="0"/>
              </a:rPr>
              <a:t> </a:t>
            </a:r>
          </a:p>
          <a:p>
            <a:pPr lvl="1">
              <a:defRPr/>
            </a:pPr>
            <a:r>
              <a:rPr lang="fi-FI" altLang="fi-FI" sz="2800" b="1" dirty="0">
                <a:latin typeface="Cambria" panose="02040503050406030204" pitchFamily="18" charset="0"/>
              </a:rPr>
              <a:t>2.YHTEISHAKU: 13.3. – 27.3.2024 klo 15.00</a:t>
            </a:r>
          </a:p>
          <a:p>
            <a:pPr lvl="1">
              <a:defRPr/>
            </a:pPr>
            <a:r>
              <a:rPr lang="fi-FI" altLang="fi-FI" sz="2800" dirty="0">
                <a:latin typeface="Cambria" panose="02040503050406030204" pitchFamily="18" charset="0"/>
              </a:rPr>
              <a:t>Muut korkeakoulututkinnot (myös vieraskielistä koulutusta) </a:t>
            </a:r>
          </a:p>
          <a:p>
            <a:pPr lvl="1">
              <a:buFont typeface="Wingdings" panose="05000000000000000000" pitchFamily="2" charset="2"/>
              <a:buChar char="à"/>
              <a:defRPr/>
            </a:pPr>
            <a:r>
              <a:rPr lang="fi-FI" altLang="fi-FI" sz="2800" dirty="0">
                <a:latin typeface="Cambria" panose="02040503050406030204" pitchFamily="18" charset="0"/>
              </a:rPr>
              <a:t>1-6 hakukohdetta, prioriteettijärjestys!</a:t>
            </a:r>
          </a:p>
          <a:p>
            <a:pPr lvl="1">
              <a:buFont typeface="Wingdings" panose="05000000000000000000" pitchFamily="2" charset="2"/>
              <a:buChar char="à"/>
              <a:defRPr/>
            </a:pPr>
            <a:r>
              <a:rPr lang="fi-FI" altLang="fi-FI" sz="2800" dirty="0">
                <a:latin typeface="Cambria" panose="02040503050406030204" pitchFamily="18" charset="0"/>
              </a:rPr>
              <a:t>opiskelija voi tulla valituksi vain yhteen hakukohteeseen</a:t>
            </a:r>
          </a:p>
          <a:p>
            <a:pPr lvl="1">
              <a:buFont typeface="Wingdings" panose="05000000000000000000" pitchFamily="2" charset="2"/>
              <a:buChar char="à"/>
              <a:defRPr/>
            </a:pPr>
            <a:endParaRPr lang="fi-FI" alt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724" y="291910"/>
            <a:ext cx="1955769" cy="97685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2063552" y="566932"/>
            <a:ext cx="3888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b="1" dirty="0">
                <a:latin typeface="Cambria" panose="02040503050406030204" pitchFamily="18" charset="0"/>
              </a:rPr>
              <a:t>2 HAKUAIKAA</a:t>
            </a:r>
          </a:p>
        </p:txBody>
      </p:sp>
    </p:spTree>
    <p:extLst>
      <p:ext uri="{BB962C8B-B14F-4D97-AF65-F5344CB8AC3E}">
        <p14:creationId xmlns:p14="http://schemas.microsoft.com/office/powerpoint/2010/main" val="962836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tsikko 2">
            <a:extLst>
              <a:ext uri="{FF2B5EF4-FFF2-40B4-BE49-F238E27FC236}">
                <a16:creationId xmlns:a16="http://schemas.microsoft.com/office/drawing/2014/main" id="{B0BA830C-605A-450E-B4F2-D4257238F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289" y="-150919"/>
            <a:ext cx="8283818" cy="1419680"/>
          </a:xfrm>
        </p:spPr>
        <p:txBody>
          <a:bodyPr/>
          <a:lstStyle/>
          <a:p>
            <a:pPr eaLnBrk="1" hangingPunct="1"/>
            <a:r>
              <a:rPr lang="fi-FI" altLang="fi-FI" sz="3000" b="1" dirty="0">
                <a:latin typeface="Cambria" panose="02040503050406030204" pitchFamily="18" charset="0"/>
              </a:rPr>
              <a:t>TÄRKEITÄ PÄIVÄMÄÄRIÄ</a:t>
            </a:r>
          </a:p>
        </p:txBody>
      </p:sp>
      <p:sp>
        <p:nvSpPr>
          <p:cNvPr id="32770" name="Sisällön paikkamerkki 1">
            <a:extLst>
              <a:ext uri="{FF2B5EF4-FFF2-40B4-BE49-F238E27FC236}">
                <a16:creationId xmlns:a16="http://schemas.microsoft.com/office/drawing/2014/main" id="{765B9FC5-4B28-4D97-97E9-F1BA263A0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090" y="998290"/>
            <a:ext cx="9799724" cy="5098449"/>
          </a:xfrm>
        </p:spPr>
        <p:txBody>
          <a:bodyPr rtlCol="0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fi-FI" altLang="fi-FI" sz="2400" b="1" dirty="0">
                <a:latin typeface="Cambria" panose="02040503050406030204" pitchFamily="18" charset="0"/>
              </a:rPr>
              <a:t>Todistusvalintojen</a:t>
            </a:r>
            <a:r>
              <a:rPr lang="fi-FI" altLang="fi-FI" sz="2400" dirty="0">
                <a:latin typeface="Cambria" panose="02040503050406030204" pitchFamily="18" charset="0"/>
              </a:rPr>
              <a:t> valintatulokset viim. 27.5.2024</a:t>
            </a:r>
          </a:p>
          <a:p>
            <a:pPr marL="0" indent="0">
              <a:buNone/>
              <a:defRPr/>
            </a:pPr>
            <a:endParaRPr lang="fi-FI" altLang="fi-FI" sz="2400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i-FI" altLang="fi-FI" sz="2400" dirty="0">
                <a:latin typeface="Cambria" panose="02040503050406030204" pitchFamily="18" charset="0"/>
              </a:rPr>
              <a:t>Kevään 1. yhteishaun valintatulokset viim. 31.5.2024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i-FI" altLang="fi-FI" sz="2400" dirty="0">
                <a:latin typeface="Cambria" panose="02040503050406030204" pitchFamily="18" charset="0"/>
              </a:rPr>
              <a:t>paikan vastaanotto viim. 11.7.2024 klo 15 (tarjotaan jopa 6 opiskelupaikkaa)</a:t>
            </a:r>
          </a:p>
          <a:p>
            <a:pPr marL="0" indent="0">
              <a:buNone/>
              <a:defRPr/>
            </a:pPr>
            <a:endParaRPr lang="fi-FI" altLang="fi-FI" sz="2400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i-FI" altLang="fi-FI" sz="2400" dirty="0">
                <a:latin typeface="Cambria" panose="02040503050406030204" pitchFamily="18" charset="0"/>
              </a:rPr>
              <a:t>Kevään 2. yhteishaun muiden kuin todistusvalintojen tulokset ilmoitetaan hakijoille viimeistään 4.7.2024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i-FI" altLang="fi-FI" sz="2400" dirty="0">
                <a:latin typeface="Cambria" panose="02040503050406030204" pitchFamily="18" charset="0"/>
              </a:rPr>
              <a:t>Paikan vastaanotto viim. 11.7.2024 klo 15 (tarjotaan </a:t>
            </a:r>
            <a:r>
              <a:rPr lang="fi-FI" altLang="fi-FI" sz="2400" dirty="0" err="1">
                <a:latin typeface="Cambria" panose="02040503050406030204" pitchFamily="18" charset="0"/>
              </a:rPr>
              <a:t>max</a:t>
            </a:r>
            <a:r>
              <a:rPr lang="fi-FI" altLang="fi-FI" sz="2400" dirty="0">
                <a:latin typeface="Cambria" panose="02040503050406030204" pitchFamily="18" charset="0"/>
              </a:rPr>
              <a:t>. 1 opiskelupaikkaa)</a:t>
            </a:r>
          </a:p>
          <a:p>
            <a:pPr marL="0" indent="0">
              <a:buNone/>
              <a:defRPr/>
            </a:pPr>
            <a:endParaRPr lang="fi-FI" altLang="fi-FI" sz="2400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i-FI" altLang="fi-FI" sz="2400" dirty="0">
                <a:latin typeface="Cambria" panose="02040503050406030204" pitchFamily="18" charset="0"/>
              </a:rPr>
              <a:t>Opiskelija voi ottaa vain yhden opiskelupaikan vastaan!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i-FI" altLang="fi-FI" sz="2400" dirty="0">
                <a:latin typeface="Cambria" panose="02040503050406030204" pitchFamily="18" charset="0"/>
              </a:rPr>
              <a:t>Muista myös ilmoittautua opiskelijaksi korkeakouluun!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i-FI" altLang="fi-FI" sz="2400" dirty="0">
                <a:latin typeface="Cambria" panose="02040503050406030204" pitchFamily="18" charset="0"/>
                <a:hlinkClick r:id="rId3"/>
              </a:rPr>
              <a:t>Hakuvelvoite</a:t>
            </a:r>
            <a:r>
              <a:rPr lang="fi-FI" altLang="fi-FI" sz="2400" dirty="0">
                <a:latin typeface="Cambria" panose="02040503050406030204" pitchFamily="18" charset="0"/>
              </a:rPr>
              <a:t> Kelan työmarkkinatuen saamiseksi (vähintään 2 hakutoivetta)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i-FI" altLang="fi-FI" sz="2400" dirty="0">
                <a:latin typeface="Cambria" panose="02040503050406030204" pitchFamily="18" charset="0"/>
              </a:rPr>
              <a:t>Kun on ottanut opiskelupaikan vastaan, sen jälkeen voi anoa lykkäystä esim. armeijan vuoksi  </a:t>
            </a:r>
            <a:r>
              <a:rPr lang="fi-FI" altLang="fi-FI" sz="2400" dirty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fi-FI" altLang="fi-FI" sz="2400" dirty="0">
                <a:latin typeface="Cambria" panose="02040503050406030204" pitchFamily="18" charset="0"/>
              </a:rPr>
              <a:t>Huom. opintojen aloittamisen velvoite</a:t>
            </a:r>
          </a:p>
          <a:p>
            <a:pPr>
              <a:defRPr/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3940845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4407EA77-E5C1-4AD4-8225-E256460FF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84" y="643467"/>
            <a:ext cx="4777188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201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tsikko 2">
            <a:extLst>
              <a:ext uri="{FF2B5EF4-FFF2-40B4-BE49-F238E27FC236}">
                <a16:creationId xmlns:a16="http://schemas.microsoft.com/office/drawing/2014/main" id="{B0BA830C-605A-450E-B4F2-D4257238F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406" y="685800"/>
            <a:ext cx="8229600" cy="8366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sz="3000" b="1" dirty="0">
                <a:latin typeface="Cambria" panose="02040503050406030204" pitchFamily="18" charset="0"/>
              </a:rPr>
              <a:t>YKSILÖLLISET JÄRJESTELYT VALINTAKOKEISSA</a:t>
            </a:r>
          </a:p>
        </p:txBody>
      </p:sp>
      <p:sp>
        <p:nvSpPr>
          <p:cNvPr id="32770" name="Sisällön paikkamerkki 1">
            <a:extLst>
              <a:ext uri="{FF2B5EF4-FFF2-40B4-BE49-F238E27FC236}">
                <a16:creationId xmlns:a16="http://schemas.microsoft.com/office/drawing/2014/main" id="{765B9FC5-4B28-4D97-97E9-F1BA263A0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851" y="1522413"/>
            <a:ext cx="8748713" cy="5075237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endParaRPr lang="fi-FI" altLang="fi-FI" sz="2400" dirty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fi-FI" dirty="0">
                <a:latin typeface="Cambria" panose="02040503050406030204" pitchFamily="18" charset="0"/>
              </a:rPr>
              <a:t>Sinulla on mahdollisuus hakea yksilöllisiä järjestelyjä (esim. lisäaikaa) myös korkeakoulujen valintakokeissa</a:t>
            </a:r>
          </a:p>
          <a:p>
            <a:pPr marL="0" indent="0">
              <a:buNone/>
              <a:defRPr/>
            </a:pPr>
            <a:endParaRPr lang="fi-FI" dirty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fi-FI" dirty="0">
                <a:latin typeface="Cambria" panose="02040503050406030204" pitchFamily="18" charset="0"/>
              </a:rPr>
              <a:t>Selvitä hakemasi koulun käytäntö, mitä lausuntoja/päätöksiä/lomakkeita tulee täyttää ja lähettää. </a:t>
            </a:r>
            <a:r>
              <a:rPr lang="fi-FI" dirty="0" err="1">
                <a:latin typeface="Cambria" panose="02040503050406030204" pitchFamily="18" charset="0"/>
              </a:rPr>
              <a:t>Huom</a:t>
            </a:r>
            <a:r>
              <a:rPr lang="fi-FI" dirty="0">
                <a:latin typeface="Cambria" panose="02040503050406030204" pitchFamily="18" charset="0"/>
              </a:rPr>
              <a:t>: aikataulu on usein pian, jopa hakuajan loppuun mennessä tai pian sen jälkeen.</a:t>
            </a:r>
          </a:p>
          <a:p>
            <a:pPr marL="0" indent="0">
              <a:buNone/>
              <a:defRPr/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3171339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tsikko 2">
            <a:extLst>
              <a:ext uri="{FF2B5EF4-FFF2-40B4-BE49-F238E27FC236}">
                <a16:creationId xmlns:a16="http://schemas.microsoft.com/office/drawing/2014/main" id="{C565DD4F-FDB6-4AEB-A134-DF30C3638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575" y="225426"/>
            <a:ext cx="7886700" cy="1325563"/>
          </a:xfrm>
        </p:spPr>
        <p:txBody>
          <a:bodyPr/>
          <a:lstStyle/>
          <a:p>
            <a:pPr eaLnBrk="1" hangingPunct="1"/>
            <a:r>
              <a:rPr lang="fi-FI" altLang="fi-FI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ENSIKERTALAISUUS</a:t>
            </a:r>
          </a:p>
        </p:txBody>
      </p:sp>
      <p:sp>
        <p:nvSpPr>
          <p:cNvPr id="29698" name="Sisällön paikkamerkki 1">
            <a:extLst>
              <a:ext uri="{FF2B5EF4-FFF2-40B4-BE49-F238E27FC236}">
                <a16:creationId xmlns:a16="http://schemas.microsoft.com/office/drawing/2014/main" id="{73547E2C-9238-406E-A079-9AD0C3C32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6125" y="908050"/>
            <a:ext cx="8229600" cy="5380038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fi-FI" altLang="fi-FI" sz="3200" dirty="0"/>
          </a:p>
          <a:p>
            <a:pPr>
              <a:defRPr/>
            </a:pPr>
            <a:r>
              <a:rPr lang="fi-FI" altLang="fi-FI" sz="2000" dirty="0">
                <a:latin typeface="Cambria" panose="02040503050406030204" pitchFamily="18" charset="0"/>
                <a:ea typeface="Cambria" panose="02040503050406030204" pitchFamily="18" charset="0"/>
              </a:rPr>
              <a:t>Lain mukaan korkeakoulujen tulee varata osa korkeakoulujen yhteishaun aloituspaikoista </a:t>
            </a:r>
            <a:r>
              <a:rPr lang="fi-FI" altLang="fi-FI" sz="2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ensimmäistä korkeakoulupaikkaa hakeville    	</a:t>
            </a:r>
          </a:p>
          <a:p>
            <a:pPr marL="0" indent="0">
              <a:buNone/>
              <a:defRPr/>
            </a:pPr>
            <a:r>
              <a:rPr lang="fi-FI" altLang="fi-FI" sz="20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  T</a:t>
            </a:r>
            <a:r>
              <a:rPr lang="fi-FI" altLang="fi-FI" sz="2000" dirty="0">
                <a:latin typeface="Cambria" panose="02040503050406030204" pitchFamily="18" charset="0"/>
                <a:ea typeface="Cambria" panose="02040503050406030204" pitchFamily="18" charset="0"/>
              </a:rPr>
              <a:t>avoitteena parantaa niiden asemaa, joilla ei ole vielä   </a:t>
            </a:r>
          </a:p>
          <a:p>
            <a:pPr marL="0" indent="0">
              <a:buNone/>
              <a:defRPr/>
            </a:pPr>
            <a:r>
              <a:rPr lang="fi-FI" altLang="fi-FI" sz="2000" dirty="0">
                <a:latin typeface="Cambria" panose="02040503050406030204" pitchFamily="18" charset="0"/>
                <a:ea typeface="Cambria" panose="02040503050406030204" pitchFamily="18" charset="0"/>
              </a:rPr>
              <a:t>        opiskelupaikkaa korkeakoulussa</a:t>
            </a:r>
          </a:p>
          <a:p>
            <a:pPr marL="0" indent="0">
              <a:buNone/>
              <a:defRPr/>
            </a:pPr>
            <a:endParaRPr lang="fi-FI" altLang="fi-FI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sz="2000" b="1" dirty="0">
                <a:latin typeface="Cambria" panose="02040503050406030204" pitchFamily="18" charset="0"/>
                <a:ea typeface="Cambria" panose="02040503050406030204" pitchFamily="18" charset="0"/>
              </a:rPr>
              <a:t>Olet yhteishaussa ensikertalainen, jos</a:t>
            </a:r>
          </a:p>
          <a:p>
            <a:pPr lvl="1"/>
            <a:r>
              <a:rPr lang="fi-FI" sz="1700" dirty="0">
                <a:latin typeface="Cambria" panose="02040503050406030204" pitchFamily="18" charset="0"/>
                <a:ea typeface="Cambria" panose="02040503050406030204" pitchFamily="18" charset="0"/>
              </a:rPr>
              <a:t>sinulla ei ole yhteishaun hakuajan loppuun mennessä suoritettua Suomen koulutusjärjestelmän mukaista ammattikorkeakoulu- tai yliopistotutkintoa ja</a:t>
            </a:r>
          </a:p>
          <a:p>
            <a:pPr lvl="1"/>
            <a:r>
              <a:rPr lang="fi-FI" sz="1700" dirty="0">
                <a:latin typeface="Cambria" panose="02040503050406030204" pitchFamily="18" charset="0"/>
                <a:ea typeface="Cambria" panose="02040503050406030204" pitchFamily="18" charset="0"/>
              </a:rPr>
              <a:t>et ole ottanut vastaan opiskelupaikkaa ammattikorkeakoulu- tai yliopistotutkintoon johtavasta koulutuksesta</a:t>
            </a:r>
            <a:endParaRPr lang="fi-FI" altLang="fi-FI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  <a:defRPr/>
            </a:pPr>
            <a:endParaRPr lang="fi-FI" altLang="fi-FI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0E26CD-E306-4E18-B286-8A582C379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450"/>
          </a:xfrm>
        </p:spPr>
        <p:txBody>
          <a:bodyPr/>
          <a:lstStyle/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  <a:t>Ohjeita opintopolussa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D4F7A6-9047-454A-8C95-01A9FB858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576"/>
            <a:ext cx="10515600" cy="5200649"/>
          </a:xfrm>
        </p:spPr>
        <p:txBody>
          <a:bodyPr>
            <a:normAutofit lnSpcReduction="10000"/>
          </a:bodyPr>
          <a:lstStyle/>
          <a:p>
            <a:r>
              <a:rPr lang="fi-FI" b="1" dirty="0">
                <a:latin typeface="Cambria" panose="02040503050406030204" pitchFamily="18" charset="0"/>
                <a:ea typeface="Cambria" panose="02040503050406030204" pitchFamily="18" charset="0"/>
              </a:rPr>
              <a:t>Näin täytät korkeakoulujen yhteishaun hakulomakkeen</a:t>
            </a:r>
          </a:p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https://opintopolku.fi/konfo/fi/sivu/nain-taytat-korkeakoulujen-yhteishaun-hakulomakkeen</a:t>
            </a:r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b="1" dirty="0">
                <a:latin typeface="Cambria" panose="02040503050406030204" pitchFamily="18" charset="0"/>
                <a:ea typeface="Cambria" panose="02040503050406030204" pitchFamily="18" charset="0"/>
              </a:rPr>
              <a:t>Korkeakoulujen yhteishaun valintojen tulokset</a:t>
            </a:r>
          </a:p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https://opintopolku.fi/konfo/fi/sivu/korkeakoulujen-yhteishaun-valintojen-tulokset</a:t>
            </a:r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b="1" dirty="0">
                <a:latin typeface="Cambria" panose="02040503050406030204" pitchFamily="18" charset="0"/>
                <a:ea typeface="Cambria" panose="02040503050406030204" pitchFamily="18" charset="0"/>
              </a:rPr>
              <a:t>Paikan vastaanotto ja ilmoittautuminen korkeakouluun</a:t>
            </a:r>
          </a:p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https://opintopolku.fi/konfo/fi/sivu/paikan-vastaanotto-ja-ilmoittautuminen-korkeakouluun</a:t>
            </a:r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070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tsikko 2">
            <a:extLst>
              <a:ext uri="{FF2B5EF4-FFF2-40B4-BE49-F238E27FC236}">
                <a16:creationId xmlns:a16="http://schemas.microsoft.com/office/drawing/2014/main" id="{88797D7D-4886-4D30-95A4-58AE592D3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0" y="260351"/>
            <a:ext cx="8229600" cy="981075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3000" b="1" dirty="0">
                <a:latin typeface="Cambria" panose="02040503050406030204" pitchFamily="18" charset="0"/>
              </a:rPr>
              <a:t>MITÄ VÄLIVUODEN AIKANA?</a:t>
            </a:r>
          </a:p>
        </p:txBody>
      </p:sp>
      <p:sp>
        <p:nvSpPr>
          <p:cNvPr id="31746" name="Sisällön paikkamerkki 1">
            <a:extLst>
              <a:ext uri="{FF2B5EF4-FFF2-40B4-BE49-F238E27FC236}">
                <a16:creationId xmlns:a16="http://schemas.microsoft.com/office/drawing/2014/main" id="{EE0DECEE-2429-4983-A8A3-80DF91E48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8" y="1366838"/>
            <a:ext cx="8424862" cy="442753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i-FI" altLang="fi-FI" sz="2000" dirty="0">
                <a:latin typeface="Cambria" panose="02040503050406030204" pitchFamily="18" charset="0"/>
              </a:rPr>
              <a:t>Syksyn yhteishaussa syyskuussa opiskelija voi hakea ammattikorkeakouluun tai yliopistoon opiskelijaksi </a:t>
            </a:r>
          </a:p>
          <a:p>
            <a:pPr>
              <a:defRPr/>
            </a:pPr>
            <a:r>
              <a:rPr lang="fi-FI" altLang="fi-FI" sz="2000" dirty="0">
                <a:latin typeface="Cambria" panose="02040503050406030204" pitchFamily="18" charset="0"/>
              </a:rPr>
              <a:t>Parantaa pääsymahdollisuuksia lisäopinnoilla: Avoin yliopisto, avoin AMK ja kansanopistot </a:t>
            </a:r>
            <a:r>
              <a:rPr lang="fi-FI" altLang="fi-FI" sz="2000" dirty="0">
                <a:latin typeface="Cambria" panose="02040503050406030204" pitchFamily="18" charset="0"/>
                <a:sym typeface="Wingdings" panose="05000000000000000000" pitchFamily="2" charset="2"/>
              </a:rPr>
              <a:t> apua myös oman alan valintaan (</a:t>
            </a:r>
            <a:r>
              <a:rPr lang="fi-FI" altLang="fi-FI" sz="2000" dirty="0">
                <a:latin typeface="Cambria" panose="02040503050406030204" pitchFamily="18" charset="0"/>
                <a:sym typeface="Wingdings" panose="05000000000000000000" pitchFamily="2" charset="2"/>
                <a:hlinkClick r:id="rId3"/>
              </a:rPr>
              <a:t>Kymin100-apurahat</a:t>
            </a:r>
            <a:r>
              <a:rPr lang="fi-FI" altLang="fi-FI" sz="2000" dirty="0">
                <a:latin typeface="Cambria" panose="02040503050406030204" pitchFamily="18" charset="0"/>
                <a:sym typeface="Wingdings" panose="05000000000000000000" pitchFamily="2" charset="2"/>
              </a:rPr>
              <a:t>)</a:t>
            </a:r>
            <a:endParaRPr lang="fi-FI" altLang="fi-FI" sz="2000" dirty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fi-FI" altLang="fi-FI" sz="2000" dirty="0">
                <a:latin typeface="Cambria" panose="02040503050406030204" pitchFamily="18" charset="0"/>
              </a:rPr>
              <a:t>Täydentää YO-tutkintoa tai korottaa YO-arvosanoja (esim. opinnot iltalukiossa)</a:t>
            </a:r>
          </a:p>
          <a:p>
            <a:pPr>
              <a:defRPr/>
            </a:pPr>
            <a:r>
              <a:rPr lang="fi-FI" altLang="fi-FI" sz="2000" dirty="0">
                <a:latin typeface="Cambria" panose="02040503050406030204" pitchFamily="18" charset="0"/>
              </a:rPr>
              <a:t>Kartuttaa työkokemusta ja opiskelurahaa</a:t>
            </a:r>
          </a:p>
          <a:p>
            <a:pPr>
              <a:defRPr/>
            </a:pPr>
            <a:r>
              <a:rPr lang="fi-FI" altLang="fi-FI" sz="2000" dirty="0">
                <a:latin typeface="Cambria" panose="02040503050406030204" pitchFamily="18" charset="0"/>
              </a:rPr>
              <a:t>Parantaa kielitaitoa ja hankkia elämänkokemusta (vuosi ulkomailla)</a:t>
            </a:r>
            <a:r>
              <a:rPr lang="fi-FI" altLang="fi-FI" sz="2400" dirty="0">
                <a:latin typeface="Cambria" panose="02040503050406030204" pitchFamily="18" charset="0"/>
              </a:rPr>
              <a:t> </a:t>
            </a:r>
          </a:p>
          <a:p>
            <a:pPr>
              <a:defRPr/>
            </a:pPr>
            <a:endParaRPr lang="fi-FI" altLang="fi-FI" sz="2400" dirty="0">
              <a:latin typeface="Cambria" panose="02040503050406030204" pitchFamily="18" charset="0"/>
            </a:endParaRPr>
          </a:p>
          <a:p>
            <a:pPr>
              <a:defRPr/>
            </a:pPr>
            <a:endParaRPr lang="fi-FI" altLang="fi-FI" sz="2400" dirty="0">
              <a:latin typeface="Cambria" panose="02040503050406030204" pitchFamily="18" charset="0"/>
            </a:endParaRPr>
          </a:p>
          <a:p>
            <a:pPr marL="109537" indent="0">
              <a:buNone/>
              <a:defRPr/>
            </a:pPr>
            <a:endParaRPr lang="fi-FI" altLang="fi-FI" dirty="0"/>
          </a:p>
          <a:p>
            <a:pPr>
              <a:defRPr/>
            </a:pPr>
            <a:endParaRPr lang="fi-FI" altLang="fi-FI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085C5B38-FB9E-4D5D-B913-DEDF8C123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8" y="0"/>
            <a:ext cx="8229600" cy="6121400"/>
          </a:xfrm>
        </p:spPr>
        <p:txBody>
          <a:bodyPr rtlCol="0">
            <a:normAutofit lnSpcReduction="10000"/>
          </a:bodyPr>
          <a:lstStyle/>
          <a:p>
            <a:pPr algn="ctr">
              <a:buNone/>
              <a:defRPr/>
            </a:pPr>
            <a:endParaRPr lang="fi-FI" dirty="0"/>
          </a:p>
          <a:p>
            <a:pPr algn="ctr">
              <a:buNone/>
              <a:defRPr/>
            </a:pPr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”Jokainen päivä on uusi seikkailu, </a:t>
            </a:r>
            <a:b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</a:br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mahdollisuus kokeilla siipiään </a:t>
            </a:r>
            <a:b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</a:br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ja ottaa vastaan uudet haasteet, </a:t>
            </a:r>
            <a:b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</a:br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jotka johtavat yhä suurempiin saavutuksiin...” </a:t>
            </a:r>
            <a:endParaRPr lang="fi-FI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  <a:p>
            <a:pPr algn="ctr">
              <a:buNone/>
              <a:defRPr/>
            </a:pPr>
            <a:endParaRPr lang="fi-FI" sz="3200" b="1" dirty="0">
              <a:solidFill>
                <a:srgbClr val="7030A0"/>
              </a:solidFill>
              <a:latin typeface="Cambria" panose="02040503050406030204" pitchFamily="18" charset="0"/>
            </a:endParaRPr>
          </a:p>
          <a:p>
            <a:pPr algn="ctr">
              <a:buNone/>
              <a:defRPr/>
            </a:pPr>
            <a:r>
              <a:rPr lang="fi-FI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Onnea matkaan! Muista, opo auttaa!</a:t>
            </a:r>
          </a:p>
          <a:p>
            <a:pPr algn="ctr">
              <a:buNone/>
              <a:defRPr/>
            </a:pPr>
            <a:endParaRPr lang="fi-FI" sz="3200" b="1" dirty="0">
              <a:solidFill>
                <a:srgbClr val="7030A0"/>
              </a:solidFill>
              <a:latin typeface="Cambria" panose="02040503050406030204" pitchFamily="18" charset="0"/>
            </a:endParaRPr>
          </a:p>
          <a:p>
            <a:pPr algn="ctr">
              <a:buNone/>
              <a:defRPr/>
            </a:pPr>
            <a:endParaRPr lang="fi-FI" b="1" i="1" dirty="0"/>
          </a:p>
          <a:p>
            <a:pPr algn="ctr">
              <a:buNone/>
              <a:defRPr/>
            </a:pPr>
            <a:endParaRPr lang="fi-FI" b="1" i="1" dirty="0"/>
          </a:p>
          <a:p>
            <a:pPr algn="ctr">
              <a:buNone/>
              <a:defRPr/>
            </a:pP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pic>
        <p:nvPicPr>
          <p:cNvPr id="5" name="Sisällön paikkamerkki 5" descr="ystävyys.jpg">
            <a:extLst>
              <a:ext uri="{FF2B5EF4-FFF2-40B4-BE49-F238E27FC236}">
                <a16:creationId xmlns:a16="http://schemas.microsoft.com/office/drawing/2014/main" id="{1B7F2E26-D604-482B-A4F1-93566171D15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81588" y="3429000"/>
            <a:ext cx="1905000" cy="2390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Kuvatekstiellipsi 2"/>
          <p:cNvSpPr/>
          <p:nvPr/>
        </p:nvSpPr>
        <p:spPr>
          <a:xfrm>
            <a:off x="8783782" y="2840182"/>
            <a:ext cx="2978727" cy="2563091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i-FI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</a:rPr>
              <a:t>Muistathan OP2- abitehtävät </a:t>
            </a:r>
            <a:r>
              <a:rPr lang="fi-FI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</a:rPr>
              <a:t>Peda.netissä</a:t>
            </a:r>
            <a:r>
              <a:rPr lang="fi-FI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64DF57-9B64-402A-8858-47D81EAE4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4400" b="1" dirty="0">
                <a:latin typeface="Cambria" panose="02040503050406030204" pitchFamily="18" charset="0"/>
              </a:rPr>
              <a:t>SUOMEN KOULUTUSJÄRJESTELMÄ</a:t>
            </a:r>
            <a:endParaRPr lang="fi-FI" dirty="0"/>
          </a:p>
        </p:txBody>
      </p:sp>
      <p:pic>
        <p:nvPicPr>
          <p:cNvPr id="4" name="Sisällön paikkamerkki 6">
            <a:extLst>
              <a:ext uri="{FF2B5EF4-FFF2-40B4-BE49-F238E27FC236}">
                <a16:creationId xmlns:a16="http://schemas.microsoft.com/office/drawing/2014/main" id="{74B535F2-F63C-4FF1-B2BE-28612A378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6" t="23461" r="12629" b="12051"/>
          <a:stretch/>
        </p:blipFill>
        <p:spPr>
          <a:xfrm>
            <a:off x="2072031" y="1376039"/>
            <a:ext cx="7358816" cy="480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9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>
            <a:extLst>
              <a:ext uri="{FF2B5EF4-FFF2-40B4-BE49-F238E27FC236}">
                <a16:creationId xmlns:a16="http://schemas.microsoft.com/office/drawing/2014/main" id="{97E673C0-8ECA-45B3-B164-9E5CC9AD2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57163"/>
            <a:ext cx="7886700" cy="1325562"/>
          </a:xfrm>
        </p:spPr>
        <p:txBody>
          <a:bodyPr/>
          <a:lstStyle/>
          <a:p>
            <a:pPr eaLnBrk="1" hangingPunct="1"/>
            <a:r>
              <a:rPr lang="fi-FI" altLang="fi-FI" sz="3000" b="1" dirty="0">
                <a:latin typeface="Cambria" panose="02040503050406030204" pitchFamily="18" charset="0"/>
              </a:rPr>
              <a:t>1. YLIOPISTON KOULUTUSALAT</a:t>
            </a:r>
          </a:p>
        </p:txBody>
      </p:sp>
      <p:sp>
        <p:nvSpPr>
          <p:cNvPr id="9219" name="Sisällön paikkamerkki 4">
            <a:extLst>
              <a:ext uri="{FF2B5EF4-FFF2-40B4-BE49-F238E27FC236}">
                <a16:creationId xmlns:a16="http://schemas.microsoft.com/office/drawing/2014/main" id="{61C005ED-AA17-43B2-8EF8-77599F479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1343026"/>
            <a:ext cx="4040188" cy="39417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altLang="fi-FI" sz="2400" dirty="0">
                <a:latin typeface="Cambria" panose="02040503050406030204" pitchFamily="18" charset="0"/>
              </a:rPr>
              <a:t>Humanistiset alat ja teologia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altLang="fi-FI" sz="2400" dirty="0">
                <a:latin typeface="Cambria" panose="02040503050406030204" pitchFamily="18" charset="0"/>
              </a:rPr>
              <a:t>Kasvatusala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altLang="fi-FI" sz="2400" dirty="0">
                <a:latin typeface="Cambria" panose="02040503050406030204" pitchFamily="18" charset="0"/>
              </a:rPr>
              <a:t>Kauppa, hallinto ja oikeustiede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altLang="fi-FI" sz="2400" dirty="0">
                <a:latin typeface="Cambria" panose="02040503050406030204" pitchFamily="18" charset="0"/>
              </a:rPr>
              <a:t>Luonnontieteet, matematiikka ja tilastotiede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altLang="fi-FI" sz="2400" dirty="0">
                <a:latin typeface="Cambria" panose="02040503050406030204" pitchFamily="18" charset="0"/>
              </a:rPr>
              <a:t>Farmasia, hammaslääketiede ja lääketiede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altLang="fi-FI" sz="2400" dirty="0">
                <a:latin typeface="Cambria" panose="02040503050406030204" pitchFamily="18" charset="0"/>
              </a:rPr>
              <a:t>Maa- ja metsätaloustiede, eläinlääketiede</a:t>
            </a:r>
          </a:p>
          <a:p>
            <a:pPr eaLnBrk="1" hangingPunct="1"/>
            <a:endParaRPr lang="fi-FI" altLang="fi-FI" dirty="0"/>
          </a:p>
        </p:txBody>
      </p:sp>
      <p:sp>
        <p:nvSpPr>
          <p:cNvPr id="9220" name="Sisällön paikkamerkki 5">
            <a:extLst>
              <a:ext uri="{FF2B5EF4-FFF2-40B4-BE49-F238E27FC236}">
                <a16:creationId xmlns:a16="http://schemas.microsoft.com/office/drawing/2014/main" id="{8A75678D-043E-41AB-B18F-6FB82C75A7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2839" y="1343026"/>
            <a:ext cx="4041775" cy="39417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fi-FI" altLang="fi-FI" sz="2400" dirty="0">
                <a:latin typeface="Cambria" panose="02040503050406030204" pitchFamily="18" charset="0"/>
              </a:rPr>
              <a:t>Palvelualat: liikuntatiede ja sotilasala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 sz="2400" dirty="0">
                <a:latin typeface="Cambria" panose="02040503050406030204" pitchFamily="18" charset="0"/>
              </a:rPr>
              <a:t>Sosiaalitieteet, journalistiikka ja viestintä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 sz="2400" dirty="0">
                <a:latin typeface="Cambria" panose="02040503050406030204" pitchFamily="18" charset="0"/>
              </a:rPr>
              <a:t>Taiteet ja kulttuuri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 sz="2400" dirty="0">
                <a:latin typeface="Cambria" panose="02040503050406030204" pitchFamily="18" charset="0"/>
              </a:rPr>
              <a:t>Tekniikka, teollisuus ja rakentaminen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 sz="2400" dirty="0">
                <a:latin typeface="Cambria" panose="02040503050406030204" pitchFamily="18" charset="0"/>
              </a:rPr>
              <a:t>Tietojenkäsittely, tietotekniikka (ICT) ja informaatiotutkimus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 sz="2400" dirty="0">
                <a:latin typeface="Cambria" panose="02040503050406030204" pitchFamily="18" charset="0"/>
              </a:rPr>
              <a:t>Terveys ja hyvinvointi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 sz="2400" dirty="0">
                <a:latin typeface="Cambria" panose="02040503050406030204" pitchFamily="18" charset="0"/>
              </a:rPr>
              <a:t>Yhteiskuntatieteet</a:t>
            </a:r>
          </a:p>
          <a:p>
            <a:pPr eaLnBrk="1" hangingPunct="1">
              <a:spcBef>
                <a:spcPct val="0"/>
              </a:spcBef>
            </a:pPr>
            <a:endParaRPr lang="fi-FI" altLang="fi-FI" sz="2400" dirty="0">
              <a:latin typeface="Cambria" panose="020405030504060302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fi-FI" altLang="fi-FI" sz="2400" dirty="0">
                <a:latin typeface="Cambria" panose="02040503050406030204" pitchFamily="18" charset="0"/>
                <a:hlinkClick r:id="rId3"/>
              </a:rPr>
              <a:t>(Yliopistojen pääaineet</a:t>
            </a:r>
            <a:r>
              <a:rPr lang="fi-FI" altLang="fi-FI" sz="2400" dirty="0">
                <a:latin typeface="Cambria" panose="020405030504060302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2">
            <a:extLst>
              <a:ext uri="{FF2B5EF4-FFF2-40B4-BE49-F238E27FC236}">
                <a16:creationId xmlns:a16="http://schemas.microsoft.com/office/drawing/2014/main" id="{9AB68855-50B9-46FB-AEB8-79573236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304687"/>
            <a:ext cx="8229600" cy="922337"/>
          </a:xfrm>
        </p:spPr>
        <p:txBody>
          <a:bodyPr/>
          <a:lstStyle/>
          <a:p>
            <a:pPr eaLnBrk="1" hangingPunct="1"/>
            <a:r>
              <a:rPr lang="fi-FI" altLang="fi-FI" sz="3000" b="1" dirty="0">
                <a:latin typeface="Cambria" panose="02040503050406030204" pitchFamily="18" charset="0"/>
              </a:rPr>
              <a:t>YLIOPISTO-OPINTOJEN RAKENNE</a:t>
            </a:r>
          </a:p>
        </p:txBody>
      </p:sp>
      <p:pic>
        <p:nvPicPr>
          <p:cNvPr id="7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312" y="1988840"/>
            <a:ext cx="6493651" cy="3744416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8263556" y="926480"/>
            <a:ext cx="2685525" cy="273921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i-FI" sz="2000" dirty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fi-FI" sz="1900" dirty="0">
                <a:latin typeface="Cambria" panose="02040503050406030204" pitchFamily="18" charset="0"/>
              </a:rPr>
              <a:t>Yhteensä 300op. </a:t>
            </a:r>
          </a:p>
          <a:p>
            <a:endParaRPr lang="fi-FI" sz="1900" dirty="0"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1900" dirty="0">
                <a:latin typeface="Cambria" panose="02040503050406030204" pitchFamily="18" charset="0"/>
              </a:rPr>
              <a:t>kieli –ja viestintäopinnot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1900" dirty="0">
                <a:latin typeface="Cambria" panose="02040503050406030204" pitchFamily="18" charset="0"/>
              </a:rPr>
              <a:t>perus- ja aineopinnot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1900" dirty="0">
                <a:latin typeface="Cambria" panose="02040503050406030204" pitchFamily="18" charset="0"/>
              </a:rPr>
              <a:t>syventävät opinnot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1900" dirty="0">
                <a:latin typeface="Cambria" panose="02040503050406030204" pitchFamily="18" charset="0"/>
              </a:rPr>
              <a:t>gradu/Diplomityö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1900" dirty="0">
                <a:latin typeface="Cambria" panose="02040503050406030204" pitchFamily="18" charset="0"/>
              </a:rPr>
              <a:t>sivuaineopinnot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2104645" y="1492627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latin typeface="Cambria" panose="02040503050406030204" pitchFamily="18" charset="0"/>
              </a:rPr>
              <a:t>ESIMERKKINÄ KASVATUSTIETEET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tsikko 2">
            <a:extLst>
              <a:ext uri="{FF2B5EF4-FFF2-40B4-BE49-F238E27FC236}">
                <a16:creationId xmlns:a16="http://schemas.microsoft.com/office/drawing/2014/main" id="{50279CB7-99A0-4E19-A422-084DC10C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415" y="434344"/>
            <a:ext cx="7886700" cy="13255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fi-FI" altLang="fi-FI" sz="3000" b="1" dirty="0">
                <a:latin typeface="Cambria" panose="02040503050406030204" pitchFamily="18" charset="0"/>
              </a:rPr>
              <a:t>VALINTAPERUSTEET YLIOPISTOON</a:t>
            </a:r>
            <a:br>
              <a:rPr lang="fi-FI" altLang="fi-FI" sz="3000" b="1" dirty="0">
                <a:latin typeface="Cambria" panose="02040503050406030204" pitchFamily="18" charset="0"/>
              </a:rPr>
            </a:br>
            <a:endParaRPr lang="fi-FI" altLang="fi-FI" sz="3000" b="1" dirty="0">
              <a:latin typeface="Cambria" panose="02040503050406030204" pitchFamily="18" charset="0"/>
            </a:endParaRPr>
          </a:p>
        </p:txBody>
      </p:sp>
      <p:sp>
        <p:nvSpPr>
          <p:cNvPr id="12292" name="Sisällön paikkamerkki 1">
            <a:extLst>
              <a:ext uri="{FF2B5EF4-FFF2-40B4-BE49-F238E27FC236}">
                <a16:creationId xmlns:a16="http://schemas.microsoft.com/office/drawing/2014/main" id="{861C71C2-D479-4950-B558-BBE387618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545" y="1731453"/>
            <a:ext cx="8424863" cy="4667250"/>
          </a:xfrm>
        </p:spPr>
        <p:txBody>
          <a:bodyPr>
            <a:normAutofit fontScale="92500" lnSpcReduction="10000"/>
          </a:bodyPr>
          <a:lstStyle/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  <a:t>Valintaperusteet vaihtelevat yliopistoittain!</a:t>
            </a:r>
          </a:p>
          <a:p>
            <a:pPr lvl="1"/>
            <a:r>
              <a:rPr lang="fi-FI" b="1" dirty="0">
                <a:latin typeface="Cambria" panose="02040503050406030204" pitchFamily="18" charset="0"/>
                <a:ea typeface="Cambria" panose="02040503050406030204" pitchFamily="18" charset="0"/>
              </a:rPr>
              <a:t>Valintakoe (yhteisvalinta ja valintakoeyhteistyö)</a:t>
            </a:r>
          </a:p>
          <a:p>
            <a:pPr lvl="1"/>
            <a:r>
              <a:rPr lang="fi-FI" b="1" dirty="0">
                <a:latin typeface="Cambria" panose="02040503050406030204" pitchFamily="18" charset="0"/>
                <a:ea typeface="Cambria" panose="02040503050406030204" pitchFamily="18" charset="0"/>
              </a:rPr>
              <a:t>Todistusvalinta</a:t>
            </a:r>
          </a:p>
          <a:p>
            <a:pPr lvl="1"/>
            <a:r>
              <a:rPr lang="fi-FI" b="1" dirty="0">
                <a:latin typeface="Cambria" panose="02040503050406030204" pitchFamily="18" charset="0"/>
                <a:ea typeface="Cambria" panose="02040503050406030204" pitchFamily="18" charset="0"/>
              </a:rPr>
              <a:t>Näyttöreitti-väylät</a:t>
            </a:r>
          </a:p>
          <a:p>
            <a:pPr lvl="1"/>
            <a:r>
              <a:rPr lang="fi-FI" b="1" dirty="0">
                <a:latin typeface="Cambria" panose="02040503050406030204" pitchFamily="18" charset="0"/>
                <a:ea typeface="Cambria" panose="02040503050406030204" pitchFamily="18" charset="0"/>
              </a:rPr>
              <a:t>Avoimen väylä</a:t>
            </a:r>
          </a:p>
          <a:p>
            <a:pPr marL="457200" lvl="1" indent="0">
              <a:buNone/>
            </a:pPr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  <a:t>Joillakin aloilla soveltuvuuskokeet </a:t>
            </a:r>
          </a:p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  <a:t>Kulttuuri- ja taidealoilla, arkkitehtuurissa ennakkotehtävät</a:t>
            </a:r>
            <a:endParaRPr lang="fi-FI" altLang="fi-FI" sz="2500" b="1" dirty="0">
              <a:solidFill>
                <a:srgbClr val="53247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eaLnBrk="1" hangingPunct="1">
              <a:buNone/>
            </a:pPr>
            <a:endParaRPr lang="fi-FI" altLang="fi-FI" sz="2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eaLnBrk="1" hangingPunct="1">
              <a:buNone/>
            </a:pPr>
            <a:r>
              <a:rPr lang="fi-FI" altLang="fi-FI" sz="2500" dirty="0">
                <a:latin typeface="Cambria" panose="02040503050406030204" pitchFamily="18" charset="0"/>
                <a:ea typeface="Cambria" panose="02040503050406030204" pitchFamily="18" charset="0"/>
              </a:rPr>
              <a:t>Lisätietoa: </a:t>
            </a:r>
            <a:r>
              <a:rPr lang="fi-FI" altLang="fi-FI" sz="25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Yliopistovalinnat.fi</a:t>
            </a:r>
            <a:r>
              <a:rPr lang="fi-FI" altLang="fi-FI" sz="2500" dirty="0">
                <a:latin typeface="Cambria" panose="02040503050406030204" pitchFamily="18" charset="0"/>
                <a:ea typeface="Cambria" panose="02040503050406030204" pitchFamily="18" charset="0"/>
              </a:rPr>
              <a:t> (huomioi 2026 muutos!)</a:t>
            </a:r>
          </a:p>
          <a:p>
            <a:pPr marL="0" indent="0" eaLnBrk="1" hangingPunct="1">
              <a:buNone/>
            </a:pPr>
            <a:r>
              <a:rPr lang="fi-FI" altLang="fi-FI" sz="2500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Sosiaalitieteiden näyttöreittiväylä</a:t>
            </a:r>
            <a:r>
              <a:rPr lang="fi-FI" altLang="fi-FI" sz="25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/>
          <p:cNvSpPr txBox="1"/>
          <p:nvPr/>
        </p:nvSpPr>
        <p:spPr>
          <a:xfrm>
            <a:off x="2083251" y="170930"/>
            <a:ext cx="7699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b="1" dirty="0">
                <a:latin typeface="Cambria" panose="02040503050406030204" pitchFamily="18" charset="0"/>
              </a:rPr>
              <a:t>ESIMERKIT</a:t>
            </a:r>
            <a:r>
              <a:rPr lang="fi-FI" sz="3000" dirty="0">
                <a:latin typeface="Cambria" panose="02040503050406030204" pitchFamily="18" charset="0"/>
              </a:rPr>
              <a:t> </a:t>
            </a:r>
            <a:r>
              <a:rPr lang="fi-FI" sz="3000" b="1" dirty="0">
                <a:latin typeface="Cambria" panose="02040503050406030204" pitchFamily="18" charset="0"/>
              </a:rPr>
              <a:t>TODISTUSVALINNOISTA</a:t>
            </a:r>
          </a:p>
        </p:txBody>
      </p:sp>
      <p:graphicFrame>
        <p:nvGraphicFramePr>
          <p:cNvPr id="15" name="Sisällön paikkamerkki 14"/>
          <p:cNvGraphicFramePr>
            <a:graphicFrameLocks noGrp="1"/>
          </p:cNvGraphicFramePr>
          <p:nvPr>
            <p:ph sz="half" idx="1"/>
          </p:nvPr>
        </p:nvGraphicFramePr>
        <p:xfrm>
          <a:off x="2083250" y="764705"/>
          <a:ext cx="8193458" cy="5236545"/>
        </p:xfrm>
        <a:graphic>
          <a:graphicData uri="http://schemas.openxmlformats.org/drawingml/2006/table">
            <a:tbl>
              <a:tblPr/>
              <a:tblGrid>
                <a:gridCol w="1170494">
                  <a:extLst>
                    <a:ext uri="{9D8B030D-6E8A-4147-A177-3AD203B41FA5}">
                      <a16:colId xmlns:a16="http://schemas.microsoft.com/office/drawing/2014/main" val="1968594211"/>
                    </a:ext>
                  </a:extLst>
                </a:gridCol>
                <a:gridCol w="105952">
                  <a:extLst>
                    <a:ext uri="{9D8B030D-6E8A-4147-A177-3AD203B41FA5}">
                      <a16:colId xmlns:a16="http://schemas.microsoft.com/office/drawing/2014/main" val="3414494220"/>
                    </a:ext>
                  </a:extLst>
                </a:gridCol>
                <a:gridCol w="1064542">
                  <a:extLst>
                    <a:ext uri="{9D8B030D-6E8A-4147-A177-3AD203B41FA5}">
                      <a16:colId xmlns:a16="http://schemas.microsoft.com/office/drawing/2014/main" val="2843438603"/>
                    </a:ext>
                  </a:extLst>
                </a:gridCol>
                <a:gridCol w="1170494">
                  <a:extLst>
                    <a:ext uri="{9D8B030D-6E8A-4147-A177-3AD203B41FA5}">
                      <a16:colId xmlns:a16="http://schemas.microsoft.com/office/drawing/2014/main" val="989713059"/>
                    </a:ext>
                  </a:extLst>
                </a:gridCol>
                <a:gridCol w="1170494">
                  <a:extLst>
                    <a:ext uri="{9D8B030D-6E8A-4147-A177-3AD203B41FA5}">
                      <a16:colId xmlns:a16="http://schemas.microsoft.com/office/drawing/2014/main" val="1045714635"/>
                    </a:ext>
                  </a:extLst>
                </a:gridCol>
                <a:gridCol w="1170494">
                  <a:extLst>
                    <a:ext uri="{9D8B030D-6E8A-4147-A177-3AD203B41FA5}">
                      <a16:colId xmlns:a16="http://schemas.microsoft.com/office/drawing/2014/main" val="3600154872"/>
                    </a:ext>
                  </a:extLst>
                </a:gridCol>
                <a:gridCol w="1170494">
                  <a:extLst>
                    <a:ext uri="{9D8B030D-6E8A-4147-A177-3AD203B41FA5}">
                      <a16:colId xmlns:a16="http://schemas.microsoft.com/office/drawing/2014/main" val="2824070253"/>
                    </a:ext>
                  </a:extLst>
                </a:gridCol>
                <a:gridCol w="1170494">
                  <a:extLst>
                    <a:ext uri="{9D8B030D-6E8A-4147-A177-3AD203B41FA5}">
                      <a16:colId xmlns:a16="http://schemas.microsoft.com/office/drawing/2014/main" val="3447280882"/>
                    </a:ext>
                  </a:extLst>
                </a:gridCol>
              </a:tblGrid>
              <a:tr h="248698">
                <a:tc gridSpan="2">
                  <a:txBody>
                    <a:bodyPr/>
                    <a:lstStyle/>
                    <a:p>
                      <a:r>
                        <a:rPr lang="fi-FI" sz="1000" b="1" dirty="0"/>
                        <a:t>YHTEISKUNTATIETEET</a:t>
                      </a:r>
                      <a:endParaRPr lang="fi-FI" sz="1000" dirty="0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 sz="1000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L</a:t>
                      </a:r>
                      <a:endParaRPr lang="fi-FI" sz="1000" dirty="0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/>
                        <a:t>E</a:t>
                      </a:r>
                      <a:endParaRPr lang="fi-FI" sz="1000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/>
                        <a:t>M</a:t>
                      </a:r>
                      <a:endParaRPr lang="fi-FI" sz="1000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/>
                        <a:t>C</a:t>
                      </a:r>
                      <a:endParaRPr lang="fi-FI" sz="1000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/>
                        <a:t>B</a:t>
                      </a:r>
                      <a:endParaRPr lang="fi-FI" sz="1000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/>
                        <a:t>A</a:t>
                      </a:r>
                      <a:endParaRPr lang="fi-FI" sz="1000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78795"/>
                  </a:ext>
                </a:extLst>
              </a:tr>
              <a:tr h="146958">
                <a:tc gridSpan="2">
                  <a:txBody>
                    <a:bodyPr/>
                    <a:lstStyle/>
                    <a:p>
                      <a:r>
                        <a:rPr lang="fi-FI" sz="1000"/>
                        <a:t>äidinkieli*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000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33,0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27,5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22,0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16,5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11,0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5,5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790906"/>
                  </a:ext>
                </a:extLst>
              </a:tr>
              <a:tr h="553919">
                <a:tc gridSpan="2">
                  <a:txBody>
                    <a:bodyPr/>
                    <a:lstStyle/>
                    <a:p>
                      <a:r>
                        <a:rPr lang="fi-FI" sz="1000"/>
                        <a:t>filosofia tai historia tai psykologia tai yhteiskuntaoppi**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000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34,0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28,3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22,7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17,0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11,3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5,7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893186"/>
                  </a:ext>
                </a:extLst>
              </a:tr>
              <a:tr h="146958">
                <a:tc gridSpan="8">
                  <a:txBody>
                    <a:bodyPr/>
                    <a:lstStyle/>
                    <a:p>
                      <a:r>
                        <a:rPr lang="fi-FI" sz="1000" b="1"/>
                        <a:t>Ainereaalit (enintään yksi)</a:t>
                      </a:r>
                      <a:endParaRPr lang="fi-FI" sz="1000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224886"/>
                  </a:ext>
                </a:extLst>
              </a:tr>
              <a:tr h="146958">
                <a:tc>
                  <a:txBody>
                    <a:bodyPr/>
                    <a:lstStyle/>
                    <a:p>
                      <a:r>
                        <a:rPr lang="fi-FI" sz="1000"/>
                        <a:t>biologia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i-FI" sz="1000"/>
                        <a:t>22,4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18,6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14,9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11,2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7,5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830501"/>
                  </a:ext>
                </a:extLst>
              </a:tr>
              <a:tr h="146958">
                <a:tc>
                  <a:txBody>
                    <a:bodyPr/>
                    <a:lstStyle/>
                    <a:p>
                      <a:r>
                        <a:rPr lang="fi-FI" sz="1000"/>
                        <a:t>filosofia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i-FI" sz="1000"/>
                        <a:t>20,0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16,7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13,3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10,0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6,7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3,3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1063657"/>
                  </a:ext>
                </a:extLst>
              </a:tr>
              <a:tr h="146958">
                <a:tc>
                  <a:txBody>
                    <a:bodyPr/>
                    <a:lstStyle/>
                    <a:p>
                      <a:r>
                        <a:rPr lang="fi-FI" sz="1000"/>
                        <a:t>fysiikka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i-FI" sz="1000"/>
                        <a:t>26,5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22,0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17,6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13,2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8,8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4,4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041635"/>
                  </a:ext>
                </a:extLst>
              </a:tr>
              <a:tr h="146958">
                <a:tc>
                  <a:txBody>
                    <a:bodyPr/>
                    <a:lstStyle/>
                    <a:p>
                      <a:r>
                        <a:rPr lang="fi-FI" sz="1000"/>
                        <a:t>historia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i-FI" sz="1000"/>
                        <a:t>24,5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20,4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16,3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12,2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8,2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4,1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917545"/>
                  </a:ext>
                </a:extLst>
              </a:tr>
              <a:tr h="146958">
                <a:tc>
                  <a:txBody>
                    <a:bodyPr/>
                    <a:lstStyle/>
                    <a:p>
                      <a:r>
                        <a:rPr lang="fi-FI" sz="1000"/>
                        <a:t>kemia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i-FI" sz="1000" dirty="0"/>
                        <a:t>22,4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18,6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14,9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11,2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7,5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79176"/>
                  </a:ext>
                </a:extLst>
              </a:tr>
              <a:tr h="146958">
                <a:tc>
                  <a:txBody>
                    <a:bodyPr/>
                    <a:lstStyle/>
                    <a:p>
                      <a:r>
                        <a:rPr lang="fi-FI" sz="1000"/>
                        <a:t>maantiede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i-FI" sz="1000"/>
                        <a:t>20,0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16,7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dirty="0"/>
                        <a:t>13,3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10,0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6,7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3,3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494091"/>
                  </a:ext>
                </a:extLst>
              </a:tr>
              <a:tr h="146958">
                <a:tc>
                  <a:txBody>
                    <a:bodyPr/>
                    <a:lstStyle/>
                    <a:p>
                      <a:r>
                        <a:rPr lang="fi-FI" sz="1000"/>
                        <a:t>psykologia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i-FI" sz="1000"/>
                        <a:t>22,4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18,6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14,9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11,2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7,5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713572"/>
                  </a:ext>
                </a:extLst>
              </a:tr>
              <a:tr h="146958">
                <a:tc>
                  <a:txBody>
                    <a:bodyPr/>
                    <a:lstStyle/>
                    <a:p>
                      <a:r>
                        <a:rPr lang="fi-FI" sz="1000"/>
                        <a:t>terveystieto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i-FI" sz="1000"/>
                        <a:t>17,3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14,4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11,5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8,7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5,8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2,9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293455"/>
                  </a:ext>
                </a:extLst>
              </a:tr>
              <a:tr h="350438">
                <a:tc>
                  <a:txBody>
                    <a:bodyPr/>
                    <a:lstStyle/>
                    <a:p>
                      <a:r>
                        <a:rPr lang="fi-FI" sz="1000"/>
                        <a:t>uskonto/elämänkatsomustieto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i-FI" sz="1000"/>
                        <a:t>24,5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20,4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dirty="0"/>
                        <a:t>16,3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12,2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8,2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4,1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558843"/>
                  </a:ext>
                </a:extLst>
              </a:tr>
              <a:tr h="248698">
                <a:tc>
                  <a:txBody>
                    <a:bodyPr/>
                    <a:lstStyle/>
                    <a:p>
                      <a:r>
                        <a:rPr lang="fi-FI" sz="1000"/>
                        <a:t>yhteiskuntaoppi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i-FI" sz="1000"/>
                        <a:t>20,0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16,7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13,3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10,0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6,7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3,3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0680441"/>
                  </a:ext>
                </a:extLst>
              </a:tr>
              <a:tr h="350438">
                <a:tc>
                  <a:txBody>
                    <a:bodyPr/>
                    <a:lstStyle/>
                    <a:p>
                      <a:r>
                        <a:rPr lang="fi-FI" sz="1000"/>
                        <a:t>muut reaaliaineet***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i-FI" sz="1000"/>
                        <a:t>22,4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18,6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14,9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11,2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7,5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937619"/>
                  </a:ext>
                </a:extLst>
              </a:tr>
              <a:tr h="146958">
                <a:tc gridSpan="8">
                  <a:txBody>
                    <a:bodyPr/>
                    <a:lstStyle/>
                    <a:p>
                      <a:r>
                        <a:rPr lang="fi-FI" sz="1000" b="1"/>
                        <a:t>Kielet (enintään yksi)</a:t>
                      </a:r>
                      <a:endParaRPr lang="fi-FI" sz="1000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119302"/>
                  </a:ext>
                </a:extLst>
              </a:tr>
              <a:tr h="146958">
                <a:tc>
                  <a:txBody>
                    <a:bodyPr/>
                    <a:lstStyle/>
                    <a:p>
                      <a:r>
                        <a:rPr lang="fi-FI" sz="1000"/>
                        <a:t>kieli, pitkä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i-FI" sz="1000"/>
                        <a:t>28,3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23,6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18,9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14,1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9,4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4,7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257592"/>
                  </a:ext>
                </a:extLst>
              </a:tr>
              <a:tr h="248698">
                <a:tc>
                  <a:txBody>
                    <a:bodyPr/>
                    <a:lstStyle/>
                    <a:p>
                      <a:r>
                        <a:rPr lang="fi-FI" sz="1000"/>
                        <a:t>kieli, keskipitkä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i-FI" sz="1000"/>
                        <a:t>25,1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20,9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16,8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12,6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8,4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4,2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350442"/>
                  </a:ext>
                </a:extLst>
              </a:tr>
              <a:tr h="146958">
                <a:tc>
                  <a:txBody>
                    <a:bodyPr/>
                    <a:lstStyle/>
                    <a:p>
                      <a:r>
                        <a:rPr lang="fi-FI" sz="1000"/>
                        <a:t>kieli, lyhyt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i-FI" sz="1000"/>
                        <a:t>22,6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18,9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15,1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11,3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7,5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3,8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737395"/>
                  </a:ext>
                </a:extLst>
              </a:tr>
              <a:tr h="146958">
                <a:tc gridSpan="8">
                  <a:txBody>
                    <a:bodyPr/>
                    <a:lstStyle/>
                    <a:p>
                      <a:r>
                        <a:rPr lang="fi-FI" sz="1000" b="1"/>
                        <a:t>Matematiikka (pitkä tai lyhyt)</a:t>
                      </a:r>
                      <a:endParaRPr lang="fi-FI" sz="1000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205083"/>
                  </a:ext>
                </a:extLst>
              </a:tr>
              <a:tr h="248698">
                <a:tc>
                  <a:txBody>
                    <a:bodyPr/>
                    <a:lstStyle/>
                    <a:p>
                      <a:r>
                        <a:rPr lang="fi-FI" sz="1000"/>
                        <a:t>matematiikka, pitkä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i-FI" sz="1000"/>
                        <a:t>36,1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30,0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24,0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18,0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12,0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6,0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434521"/>
                  </a:ext>
                </a:extLst>
              </a:tr>
              <a:tr h="248698">
                <a:tc>
                  <a:txBody>
                    <a:bodyPr/>
                    <a:lstStyle/>
                    <a:p>
                      <a:r>
                        <a:rPr lang="fi-FI" sz="1000"/>
                        <a:t>matematiikka, lyhyt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i-FI" sz="1000"/>
                        <a:t>28,3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23,6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18,9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14,1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9,4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dirty="0"/>
                        <a:t>4,7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321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033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</p:nvPr>
        </p:nvGraphicFramePr>
        <p:xfrm>
          <a:off x="2112885" y="124287"/>
          <a:ext cx="7655522" cy="5797115"/>
        </p:xfrm>
        <a:graphic>
          <a:graphicData uri="http://schemas.openxmlformats.org/drawingml/2006/table">
            <a:tbl>
              <a:tblPr/>
              <a:tblGrid>
                <a:gridCol w="1093646">
                  <a:extLst>
                    <a:ext uri="{9D8B030D-6E8A-4147-A177-3AD203B41FA5}">
                      <a16:colId xmlns:a16="http://schemas.microsoft.com/office/drawing/2014/main" val="2835554206"/>
                    </a:ext>
                  </a:extLst>
                </a:gridCol>
                <a:gridCol w="1093646">
                  <a:extLst>
                    <a:ext uri="{9D8B030D-6E8A-4147-A177-3AD203B41FA5}">
                      <a16:colId xmlns:a16="http://schemas.microsoft.com/office/drawing/2014/main" val="2357910950"/>
                    </a:ext>
                  </a:extLst>
                </a:gridCol>
                <a:gridCol w="1093646">
                  <a:extLst>
                    <a:ext uri="{9D8B030D-6E8A-4147-A177-3AD203B41FA5}">
                      <a16:colId xmlns:a16="http://schemas.microsoft.com/office/drawing/2014/main" val="45342777"/>
                    </a:ext>
                  </a:extLst>
                </a:gridCol>
                <a:gridCol w="1093646">
                  <a:extLst>
                    <a:ext uri="{9D8B030D-6E8A-4147-A177-3AD203B41FA5}">
                      <a16:colId xmlns:a16="http://schemas.microsoft.com/office/drawing/2014/main" val="370516441"/>
                    </a:ext>
                  </a:extLst>
                </a:gridCol>
                <a:gridCol w="1093646">
                  <a:extLst>
                    <a:ext uri="{9D8B030D-6E8A-4147-A177-3AD203B41FA5}">
                      <a16:colId xmlns:a16="http://schemas.microsoft.com/office/drawing/2014/main" val="2141189362"/>
                    </a:ext>
                  </a:extLst>
                </a:gridCol>
                <a:gridCol w="1093646">
                  <a:extLst>
                    <a:ext uri="{9D8B030D-6E8A-4147-A177-3AD203B41FA5}">
                      <a16:colId xmlns:a16="http://schemas.microsoft.com/office/drawing/2014/main" val="1156944138"/>
                    </a:ext>
                  </a:extLst>
                </a:gridCol>
                <a:gridCol w="1093646">
                  <a:extLst>
                    <a:ext uri="{9D8B030D-6E8A-4147-A177-3AD203B41FA5}">
                      <a16:colId xmlns:a16="http://schemas.microsoft.com/office/drawing/2014/main" val="2273927926"/>
                    </a:ext>
                  </a:extLst>
                </a:gridCol>
              </a:tblGrid>
              <a:tr h="446733">
                <a:tc>
                  <a:txBody>
                    <a:bodyPr/>
                    <a:lstStyle/>
                    <a:p>
                      <a:r>
                        <a:rPr lang="fi-FI" sz="1000" b="1"/>
                        <a:t>FARMASIA</a:t>
                      </a:r>
                      <a:endParaRPr lang="fi-FI" sz="1000"/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/>
                        <a:t>L</a:t>
                      </a:r>
                      <a:endParaRPr lang="fi-FI" sz="1000"/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/>
                        <a:t>E</a:t>
                      </a:r>
                      <a:endParaRPr lang="fi-FI" sz="1000"/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/>
                        <a:t>M</a:t>
                      </a:r>
                      <a:endParaRPr lang="fi-FI" sz="1000"/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/>
                        <a:t>C</a:t>
                      </a:r>
                      <a:endParaRPr lang="fi-FI" sz="1000"/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/>
                        <a:t>B</a:t>
                      </a:r>
                      <a:endParaRPr lang="fi-FI" sz="1000"/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/>
                        <a:t>A</a:t>
                      </a:r>
                      <a:endParaRPr lang="fi-FI" sz="1000"/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012100"/>
                  </a:ext>
                </a:extLst>
              </a:tr>
              <a:tr h="222074">
                <a:tc>
                  <a:txBody>
                    <a:bodyPr/>
                    <a:lstStyle/>
                    <a:p>
                      <a:r>
                        <a:rPr lang="fi-FI" sz="1000" dirty="0"/>
                        <a:t>äidinkieli*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33,0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27,5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22,0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16,5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11,0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5,5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118822"/>
                  </a:ext>
                </a:extLst>
              </a:tr>
              <a:tr h="222074">
                <a:tc>
                  <a:txBody>
                    <a:bodyPr/>
                    <a:lstStyle/>
                    <a:p>
                      <a:r>
                        <a:rPr lang="fi-FI" sz="1000"/>
                        <a:t>kemia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dirty="0"/>
                        <a:t>34,0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28,3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22,7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17,0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11,3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5,7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869621"/>
                  </a:ext>
                </a:extLst>
              </a:tr>
              <a:tr h="222074">
                <a:tc>
                  <a:txBody>
                    <a:bodyPr/>
                    <a:lstStyle/>
                    <a:p>
                      <a:r>
                        <a:rPr lang="fi-FI" sz="1000"/>
                        <a:t>biologia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dirty="0"/>
                        <a:t>32,3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dirty="0"/>
                        <a:t>26,9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21,5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16,2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10,8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5,4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078120"/>
                  </a:ext>
                </a:extLst>
              </a:tr>
              <a:tr h="222074">
                <a:tc gridSpan="7">
                  <a:txBody>
                    <a:bodyPr/>
                    <a:lstStyle/>
                    <a:p>
                      <a:r>
                        <a:rPr lang="fi-FI" sz="1000" b="1" dirty="0"/>
                        <a:t>Matematiikka (pitkä tai lyhyt)</a:t>
                      </a:r>
                      <a:endParaRPr lang="fi-FI" sz="1000" dirty="0"/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937341"/>
                  </a:ext>
                </a:extLst>
              </a:tr>
              <a:tr h="388917">
                <a:tc>
                  <a:txBody>
                    <a:bodyPr/>
                    <a:lstStyle/>
                    <a:p>
                      <a:r>
                        <a:rPr lang="fi-FI" sz="1000"/>
                        <a:t>matematiikka, pitkä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36,1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30,0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24,0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18,0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12,0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6,0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530228"/>
                  </a:ext>
                </a:extLst>
              </a:tr>
              <a:tr h="388917">
                <a:tc>
                  <a:txBody>
                    <a:bodyPr/>
                    <a:lstStyle/>
                    <a:p>
                      <a:r>
                        <a:rPr lang="fi-FI" sz="1000"/>
                        <a:t>matematiikka, lyhyt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28,3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23,6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18,9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14,1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9,4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4,7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416682"/>
                  </a:ext>
                </a:extLst>
              </a:tr>
              <a:tr h="222074">
                <a:tc gridSpan="7">
                  <a:txBody>
                    <a:bodyPr/>
                    <a:lstStyle/>
                    <a:p>
                      <a:r>
                        <a:rPr lang="fi-FI" sz="1000" b="1" dirty="0" err="1"/>
                        <a:t>Ainereaalit</a:t>
                      </a:r>
                      <a:r>
                        <a:rPr lang="fi-FI" sz="1000" b="1" dirty="0"/>
                        <a:t> (enintään yksi)</a:t>
                      </a:r>
                      <a:endParaRPr lang="fi-FI" sz="1000" dirty="0"/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624980"/>
                  </a:ext>
                </a:extLst>
              </a:tr>
              <a:tr h="222074">
                <a:tc>
                  <a:txBody>
                    <a:bodyPr/>
                    <a:lstStyle/>
                    <a:p>
                      <a:r>
                        <a:rPr lang="fi-FI" sz="1000"/>
                        <a:t>filosofia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20,0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16,7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13,3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10,0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6,7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157522"/>
                  </a:ext>
                </a:extLst>
              </a:tr>
              <a:tr h="222074">
                <a:tc>
                  <a:txBody>
                    <a:bodyPr/>
                    <a:lstStyle/>
                    <a:p>
                      <a:r>
                        <a:rPr lang="fi-FI" sz="1000"/>
                        <a:t>fysiikka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26,5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22,0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17,6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13,2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8,8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4,4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058486"/>
                  </a:ext>
                </a:extLst>
              </a:tr>
              <a:tr h="222074">
                <a:tc>
                  <a:txBody>
                    <a:bodyPr/>
                    <a:lstStyle/>
                    <a:p>
                      <a:r>
                        <a:rPr lang="fi-FI" sz="1000"/>
                        <a:t>historia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24,5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20,4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16,3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12,2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8,2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4,1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471902"/>
                  </a:ext>
                </a:extLst>
              </a:tr>
              <a:tr h="222074">
                <a:tc>
                  <a:txBody>
                    <a:bodyPr/>
                    <a:lstStyle/>
                    <a:p>
                      <a:r>
                        <a:rPr lang="fi-FI" sz="1000"/>
                        <a:t>maantiede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20,0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16,7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13,3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10,0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6,7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887343"/>
                  </a:ext>
                </a:extLst>
              </a:tr>
              <a:tr h="222074">
                <a:tc>
                  <a:txBody>
                    <a:bodyPr/>
                    <a:lstStyle/>
                    <a:p>
                      <a:r>
                        <a:rPr lang="fi-FI" sz="1000"/>
                        <a:t>psykologia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22,4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18,6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14,9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11,2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7,5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3,7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152579"/>
                  </a:ext>
                </a:extLst>
              </a:tr>
              <a:tr h="222074">
                <a:tc>
                  <a:txBody>
                    <a:bodyPr/>
                    <a:lstStyle/>
                    <a:p>
                      <a:r>
                        <a:rPr lang="fi-FI" sz="1000"/>
                        <a:t>terveystieto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17,3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14,4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11,5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8,7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5,8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2,9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2402606"/>
                  </a:ext>
                </a:extLst>
              </a:tr>
              <a:tr h="427916">
                <a:tc>
                  <a:txBody>
                    <a:bodyPr/>
                    <a:lstStyle/>
                    <a:p>
                      <a:r>
                        <a:rPr lang="fi-FI" sz="1000"/>
                        <a:t>uskonto/elämänkatsomustieto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24,5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20,4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16,3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12,2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8,2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4,1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481600"/>
                  </a:ext>
                </a:extLst>
              </a:tr>
              <a:tr h="303775">
                <a:tc>
                  <a:txBody>
                    <a:bodyPr/>
                    <a:lstStyle/>
                    <a:p>
                      <a:r>
                        <a:rPr lang="fi-FI" sz="1000"/>
                        <a:t>yhteiskuntaoppi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20,0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16,7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13,3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10,0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6,7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7496962"/>
                  </a:ext>
                </a:extLst>
              </a:tr>
              <a:tr h="428046">
                <a:tc>
                  <a:txBody>
                    <a:bodyPr/>
                    <a:lstStyle/>
                    <a:p>
                      <a:r>
                        <a:rPr lang="fi-FI" sz="1000"/>
                        <a:t>muut reaaliaineet**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22,4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18,6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14,9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11,2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7,5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3,7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504844"/>
                  </a:ext>
                </a:extLst>
              </a:tr>
              <a:tr h="222074">
                <a:tc gridSpan="7">
                  <a:txBody>
                    <a:bodyPr/>
                    <a:lstStyle/>
                    <a:p>
                      <a:r>
                        <a:rPr lang="fi-FI" sz="1000" b="1"/>
                        <a:t>Kielet (enintään yksi)</a:t>
                      </a:r>
                      <a:endParaRPr lang="fi-FI" sz="1000"/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568883"/>
                  </a:ext>
                </a:extLst>
              </a:tr>
              <a:tr h="222074">
                <a:tc>
                  <a:txBody>
                    <a:bodyPr/>
                    <a:lstStyle/>
                    <a:p>
                      <a:r>
                        <a:rPr lang="fi-FI" sz="1000"/>
                        <a:t>kieli, pitkä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28,3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23,6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18,9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14,1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9,4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4,7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012046"/>
                  </a:ext>
                </a:extLst>
              </a:tr>
              <a:tr h="303775">
                <a:tc>
                  <a:txBody>
                    <a:bodyPr/>
                    <a:lstStyle/>
                    <a:p>
                      <a:r>
                        <a:rPr lang="fi-FI" sz="1000"/>
                        <a:t>kieli, keskipitkä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25,1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20,9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16,8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12,6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8,4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4,2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240143"/>
                  </a:ext>
                </a:extLst>
              </a:tr>
              <a:tr h="222074">
                <a:tc>
                  <a:txBody>
                    <a:bodyPr/>
                    <a:lstStyle/>
                    <a:p>
                      <a:r>
                        <a:rPr lang="fi-FI" sz="1000"/>
                        <a:t>kieli, lyhyt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22,6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18,9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15,1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11,3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7,5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dirty="0"/>
                        <a:t>3,8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922062"/>
                  </a:ext>
                </a:extLst>
              </a:tr>
            </a:tbl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1673896" y="1052736"/>
            <a:ext cx="569387" cy="41764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i-FI" sz="2500" dirty="0">
                <a:latin typeface="Cambria" panose="02040503050406030204" pitchFamily="18" charset="0"/>
              </a:rPr>
              <a:t>+ </a:t>
            </a:r>
            <a:r>
              <a:rPr lang="fi-FI" sz="2500" b="1" dirty="0">
                <a:latin typeface="Cambria" panose="02040503050406030204" pitchFamily="18" charset="0"/>
              </a:rPr>
              <a:t>KYNNYSEHDOT/ma + ke</a:t>
            </a:r>
          </a:p>
        </p:txBody>
      </p:sp>
    </p:spTree>
    <p:extLst>
      <p:ext uri="{BB962C8B-B14F-4D97-AF65-F5344CB8AC3E}">
        <p14:creationId xmlns:p14="http://schemas.microsoft.com/office/powerpoint/2010/main" val="3566060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83482C-D7B5-B479-3613-C2C440E09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403"/>
          </a:xfrm>
        </p:spPr>
        <p:txBody>
          <a:bodyPr/>
          <a:lstStyle/>
          <a:p>
            <a:r>
              <a:rPr lang="fi-FI" b="1" dirty="0">
                <a:solidFill>
                  <a:srgbClr val="032B45"/>
                </a:solidFill>
                <a:effectLst/>
              </a:rPr>
              <a:t>Valintayhteistyöt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6AE062-8C7E-BBA7-4B92-B79882DED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32678"/>
            <a:ext cx="5181600" cy="4351338"/>
          </a:xfrm>
        </p:spPr>
        <p:txBody>
          <a:bodyPr>
            <a:normAutofit fontScale="55000" lnSpcReduction="20000"/>
          </a:bodyPr>
          <a:lstStyle/>
          <a:p>
            <a:r>
              <a:rPr lang="fi-FI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Biokemian ja molekyylibiotieteiden valintakoeyhteistyö</a:t>
            </a:r>
            <a:endParaRPr lang="fi-FI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i-FI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Biologian yhteisvalinta</a:t>
            </a:r>
            <a:endParaRPr lang="fi-FI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i-FI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Biolääketieteen yhteisvalinta</a:t>
            </a:r>
            <a:endParaRPr lang="fi-FI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i-FI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Diplomi-insinööri- ja arkkitehtikoulutuksen (DIA) yhteisvalinta</a:t>
            </a:r>
            <a:endParaRPr lang="fi-FI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i-FI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Englannin yhteisvalinta</a:t>
            </a:r>
            <a:endParaRPr lang="fi-FI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i-FI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Farmasian valintakoeyhteistyö</a:t>
            </a:r>
            <a:endParaRPr lang="fi-FI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i-FI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Helsingin yliopiston filosofian, historian, kulttuurien ja</a:t>
            </a:r>
          </a:p>
          <a:p>
            <a:r>
              <a:rPr lang="fi-FI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taiteiden tutkimuksen valintakoe</a:t>
            </a:r>
          </a:p>
          <a:p>
            <a:r>
              <a:rPr lang="fi-FI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Historian valintakoeyhteistyö (Tre, Tku, Oulu, </a:t>
            </a:r>
            <a:r>
              <a:rPr lang="fi-FI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Jkylä</a:t>
            </a:r>
            <a:r>
              <a:rPr lang="fi-FI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Itä-</a:t>
            </a:r>
          </a:p>
          <a:p>
            <a:r>
              <a:rPr lang="fi-FI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Suomi)</a:t>
            </a:r>
          </a:p>
          <a:p>
            <a:r>
              <a:rPr lang="fi-FI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Kasvatusalan</a:t>
            </a:r>
            <a:r>
              <a:rPr lang="fi-FI" b="1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i-FI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valintayhteistyö</a:t>
            </a:r>
            <a:endParaRPr lang="fi-FI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i-FI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Kauppatieteellisen alan yhteisvalinta</a:t>
            </a:r>
            <a:endParaRPr lang="fi-FI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i-FI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Kulttuuritieteiden yhteisvalinta</a:t>
            </a:r>
            <a:endParaRPr lang="fi-FI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CB97439-20FB-E228-A512-0D1E3C237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515232"/>
            <a:ext cx="5181600" cy="4351338"/>
          </a:xfrm>
        </p:spPr>
        <p:txBody>
          <a:bodyPr>
            <a:normAutofit fontScale="55000" lnSpcReduction="20000"/>
          </a:bodyPr>
          <a:lstStyle/>
          <a:p>
            <a:r>
              <a:rPr lang="fi-FI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Lääketieteellisten alojen yhteisvalinta</a:t>
            </a:r>
            <a:endParaRPr lang="fi-FI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i-FI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Maantieteen yhteisvalinta</a:t>
            </a:r>
            <a:endParaRPr lang="fi-FI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i-FI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Matematiikan valintakoeyhteistyö</a:t>
            </a:r>
            <a:endParaRPr lang="fi-FI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i-FI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Metsätieteiden valintakoeyhteistyö</a:t>
            </a:r>
            <a:endParaRPr lang="fi-FI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i-FI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Oikeustieteellisen alan yhteisvalinta</a:t>
            </a:r>
            <a:endParaRPr lang="fi-FI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i-FI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Psykologian ja logopedian valintayhteistyö</a:t>
            </a:r>
            <a:endParaRPr lang="fi-FI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i-FI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Sosiaalityön yhteisvalinta</a:t>
            </a:r>
            <a:endParaRPr lang="fi-FI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i-FI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Sosiaalitieteiden ja yhteiskuntatutkimuksen valintayhteistyö</a:t>
            </a:r>
            <a:endParaRPr lang="fi-FI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i-FI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Suomen kielen valintakoeyhteistyö</a:t>
            </a:r>
            <a:endParaRPr lang="fi-FI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i-FI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Tietojenkäsittelytieteen valintakoeyhteistyö</a:t>
            </a:r>
            <a:endParaRPr lang="fi-FI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i-FI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Yhteiskunnallisten alojen valintakoeyhteistyö (9 hakukohdetta)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0899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YL fontit">
      <a:majorFont>
        <a:latin typeface="Tw Cen MT Condensed Extra Bold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2191</TotalTime>
  <Words>1413</Words>
  <Application>Microsoft Office PowerPoint</Application>
  <PresentationFormat>Laajakuva</PresentationFormat>
  <Paragraphs>584</Paragraphs>
  <Slides>24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</vt:lpstr>
      <vt:lpstr>Tw Cen MT</vt:lpstr>
      <vt:lpstr>Tw Cen MT Condensed Extra Bold</vt:lpstr>
      <vt:lpstr>Wingdings</vt:lpstr>
      <vt:lpstr>Office-teema</vt:lpstr>
      <vt:lpstr>YHTEISHAKUINFO</vt:lpstr>
      <vt:lpstr>PowerPoint-esitys</vt:lpstr>
      <vt:lpstr>SUOMEN KOULUTUSJÄRJESTELMÄ</vt:lpstr>
      <vt:lpstr>1. YLIOPISTON KOULUTUSALAT</vt:lpstr>
      <vt:lpstr>YLIOPISTO-OPINTOJEN RAKENNE</vt:lpstr>
      <vt:lpstr>VALINTAPERUSTEET YLIOPISTOON </vt:lpstr>
      <vt:lpstr>PowerPoint-esitys</vt:lpstr>
      <vt:lpstr>PowerPoint-esitys</vt:lpstr>
      <vt:lpstr>Valintayhteistyöt</vt:lpstr>
      <vt:lpstr>Yhteisvalinnat ja muut valintayhteistyöt</vt:lpstr>
      <vt:lpstr>2. AMMATTIKORKEAKOULUN  KOULUTUSALAT</vt:lpstr>
      <vt:lpstr>AMMATTIKORKEAKOULUOPINTOJEN RAKENNE</vt:lpstr>
      <vt:lpstr>VALINTAPERUSTEET AMMATTIKORKEAKOULUUN</vt:lpstr>
      <vt:lpstr>AMMATTIKORKEAKOULUJEN YHTEINEN DIGITAALINEN VALINTAKOE  27.5. – 31.5.2024 </vt:lpstr>
      <vt:lpstr>AMK-TODISTUSVALINTA (5 AINETTA, MAX 198p.)</vt:lpstr>
      <vt:lpstr>3. AMMATILLISET PERUSTUTKINNOT  </vt:lpstr>
      <vt:lpstr> KORKEAKOULUJEN  YHTEISHAKU KEVÄÄLLÄ 2024</vt:lpstr>
      <vt:lpstr>PowerPoint-esitys</vt:lpstr>
      <vt:lpstr>TÄRKEITÄ PÄIVÄMÄÄRIÄ</vt:lpstr>
      <vt:lpstr>YKSILÖLLISET JÄRJESTELYT VALINTAKOKEISSA</vt:lpstr>
      <vt:lpstr>ENSIKERTALAISUUS</vt:lpstr>
      <vt:lpstr>Ohjeita opintopolussa</vt:lpstr>
      <vt:lpstr>MITÄ VÄLIVUODEN AIKANA?</vt:lpstr>
      <vt:lpstr>PowerPoint-esitys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Cihangir Nana</dc:creator>
  <cp:lastModifiedBy>Aho Lassi</cp:lastModifiedBy>
  <cp:revision>34</cp:revision>
  <dcterms:created xsi:type="dcterms:W3CDTF">2021-09-24T07:52:42Z</dcterms:created>
  <dcterms:modified xsi:type="dcterms:W3CDTF">2023-12-07T07:43:00Z</dcterms:modified>
</cp:coreProperties>
</file>