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0" r:id="rId5"/>
  </p:sldMasterIdLst>
  <p:notesMasterIdLst>
    <p:notesMasterId r:id="rId28"/>
  </p:notesMasterIdLst>
  <p:sldIdLst>
    <p:sldId id="256" r:id="rId6"/>
    <p:sldId id="257" r:id="rId7"/>
    <p:sldId id="281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80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Open Sans" panose="020B0604020202020204" charset="0"/>
      <p:regular r:id="rId33"/>
      <p:bold r:id="rId34"/>
      <p:italic r:id="rId35"/>
      <p:boldItalic r:id="rId36"/>
    </p:embeddedFont>
    <p:embeddedFont>
      <p:font typeface="Open Sans SemiBold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ghYf03SH1HWShiayYC3bCpMyuA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DE8851-4449-4A56-AA6C-F6B2D1E9D61F}" v="3" dt="2021-09-13T10:24:15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41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d0c559486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d0c5594864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gd0c5594864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d0cf35d6e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d0cf35d6e5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d0cf35d6e5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0c5594864_0_10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d0c5594864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d0cf35d6e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d0cf35d6e5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gd0cf35d6e5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d0c5594864_0_2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gd0c5594864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2">
  <p:cSld name="Title &amp; Photo 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0c5594864_0_230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87" name="Google Shape;87;gd0c5594864_0_23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d0c5594864_0_230"/>
          <p:cNvSpPr txBox="1">
            <a:spLocks noGrp="1"/>
          </p:cNvSpPr>
          <p:nvPr>
            <p:ph type="body" idx="1"/>
          </p:nvPr>
        </p:nvSpPr>
        <p:spPr>
          <a:xfrm>
            <a:off x="830263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9" name="Google Shape;89;gd0c5594864_0_230"/>
          <p:cNvSpPr txBox="1">
            <a:spLocks noGrp="1"/>
          </p:cNvSpPr>
          <p:nvPr>
            <p:ph type="body" idx="3"/>
          </p:nvPr>
        </p:nvSpPr>
        <p:spPr>
          <a:xfrm>
            <a:off x="830263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90" name="Google Shape;90;gd0c5594864_0_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d0c5594864_0_28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5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0c5594864_0_215"/>
          <p:cNvSpPr txBox="1">
            <a:spLocks noGrp="1"/>
          </p:cNvSpPr>
          <p:nvPr>
            <p:ph type="title"/>
          </p:nvPr>
        </p:nvSpPr>
        <p:spPr>
          <a:xfrm>
            <a:off x="939800" y="2214240"/>
            <a:ext cx="10464900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d0c5594864_0_215"/>
          <p:cNvSpPr txBox="1">
            <a:spLocks noGrp="1"/>
          </p:cNvSpPr>
          <p:nvPr>
            <p:ph type="body" idx="1"/>
          </p:nvPr>
        </p:nvSpPr>
        <p:spPr>
          <a:xfrm>
            <a:off x="939800" y="3746773"/>
            <a:ext cx="104649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">
  <p:cSld name="Title &amp; Photo">
    <p:bg>
      <p:bgPr>
        <a:solidFill>
          <a:srgbClr val="F0EBE0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d0c5594864_0_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1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d0c5594864_0_21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8" name="Google Shape;118;gd0c5594864_0_218"/>
          <p:cNvSpPr txBox="1">
            <a:spLocks noGrp="1"/>
          </p:cNvSpPr>
          <p:nvPr>
            <p:ph type="title"/>
          </p:nvPr>
        </p:nvSpPr>
        <p:spPr>
          <a:xfrm>
            <a:off x="863600" y="3019623"/>
            <a:ext cx="10464900" cy="14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Open Sans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19" name="Google Shape;119;gd0c5594864_0_218" descr="Studeo_Logo_Must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d0c5594864_0_218"/>
          <p:cNvSpPr txBox="1">
            <a:spLocks noGrp="1"/>
          </p:cNvSpPr>
          <p:nvPr>
            <p:ph type="body" idx="1"/>
          </p:nvPr>
        </p:nvSpPr>
        <p:spPr>
          <a:xfrm>
            <a:off x="863600" y="4552157"/>
            <a:ext cx="104649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1">
  <p:cSld name="Title &amp; Photo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d0c5594864_0_224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d0c5594864_0_224"/>
          <p:cNvSpPr txBox="1">
            <a:spLocks noGrp="1"/>
          </p:cNvSpPr>
          <p:nvPr>
            <p:ph type="body" idx="1"/>
          </p:nvPr>
        </p:nvSpPr>
        <p:spPr>
          <a:xfrm>
            <a:off x="6832600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4" name="Google Shape;124;gd0c5594864_0_224"/>
          <p:cNvSpPr txBox="1">
            <a:spLocks noGrp="1"/>
          </p:cNvSpPr>
          <p:nvPr>
            <p:ph type="body" idx="2"/>
          </p:nvPr>
        </p:nvSpPr>
        <p:spPr>
          <a:xfrm>
            <a:off x="6832600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5" name="Google Shape;125;gd0c5594864_0_224"/>
          <p:cNvSpPr>
            <a:spLocks noGrp="1"/>
          </p:cNvSpPr>
          <p:nvPr>
            <p:ph type="pic" idx="3"/>
          </p:nvPr>
        </p:nvSpPr>
        <p:spPr>
          <a:xfrm>
            <a:off x="127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26" name="Google Shape;126;gd0c5594864_0_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Bullets &amp; Photo 1">
  <p:cSld name="Title, Bullets &amp; Photo 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0c5594864_0_236"/>
          <p:cNvSpPr txBox="1">
            <a:spLocks noGrp="1"/>
          </p:cNvSpPr>
          <p:nvPr>
            <p:ph type="body" idx="1"/>
          </p:nvPr>
        </p:nvSpPr>
        <p:spPr>
          <a:xfrm>
            <a:off x="6832600" y="2459038"/>
            <a:ext cx="46356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9" name="Google Shape;129;gd0c5594864_0_236"/>
          <p:cNvSpPr txBox="1">
            <a:spLocks noGrp="1"/>
          </p:cNvSpPr>
          <p:nvPr>
            <p:ph type="title"/>
          </p:nvPr>
        </p:nvSpPr>
        <p:spPr>
          <a:xfrm>
            <a:off x="6832600" y="1409700"/>
            <a:ext cx="4635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  <a:defRPr sz="4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30" name="Google Shape;130;gd0c5594864_0_236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d0c5594864_0_236"/>
          <p:cNvSpPr>
            <a:spLocks noGrp="1"/>
          </p:cNvSpPr>
          <p:nvPr>
            <p:ph type="pic" idx="2"/>
          </p:nvPr>
        </p:nvSpPr>
        <p:spPr>
          <a:xfrm>
            <a:off x="127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32" name="Google Shape;132;gd0c5594864_0_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gd0c5594864_0_107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Bullets &amp; Photo 2">
  <p:cSld name="Title, Bullets &amp; Photo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0c5594864_0_242"/>
          <p:cNvSpPr txBox="1">
            <a:spLocks noGrp="1"/>
          </p:cNvSpPr>
          <p:nvPr>
            <p:ph type="body" idx="1"/>
          </p:nvPr>
        </p:nvSpPr>
        <p:spPr>
          <a:xfrm>
            <a:off x="736600" y="2459038"/>
            <a:ext cx="46356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5" name="Google Shape;135;gd0c5594864_0_242"/>
          <p:cNvSpPr txBox="1">
            <a:spLocks noGrp="1"/>
          </p:cNvSpPr>
          <p:nvPr>
            <p:ph type="title"/>
          </p:nvPr>
        </p:nvSpPr>
        <p:spPr>
          <a:xfrm>
            <a:off x="736600" y="1409700"/>
            <a:ext cx="4635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  <a:defRPr sz="4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36" name="Google Shape;136;gd0c5594864_0_242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d0c5594864_0_24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38" name="Google Shape;138;gd0c5594864_0_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 type="tx">
  <p:cSld name="TITLE_AND_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0c5594864_0_248"/>
          <p:cNvSpPr txBox="1">
            <a:spLocks noGrp="1"/>
          </p:cNvSpPr>
          <p:nvPr>
            <p:ph type="title"/>
          </p:nvPr>
        </p:nvSpPr>
        <p:spPr>
          <a:xfrm>
            <a:off x="863600" y="742951"/>
            <a:ext cx="10464900" cy="1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d0c5594864_0_248"/>
          <p:cNvSpPr txBox="1">
            <a:spLocks noGrp="1"/>
          </p:cNvSpPr>
          <p:nvPr>
            <p:ph type="body" idx="1"/>
          </p:nvPr>
        </p:nvSpPr>
        <p:spPr>
          <a:xfrm>
            <a:off x="863600" y="2140629"/>
            <a:ext cx="104649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2" name="Google Shape;142;gd0c5594864_0_248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">
  <p:cSld name="Title &amp; Bulle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0c5594864_0_252"/>
          <p:cNvSpPr txBox="1">
            <a:spLocks noGrp="1"/>
          </p:cNvSpPr>
          <p:nvPr>
            <p:ph type="title"/>
          </p:nvPr>
        </p:nvSpPr>
        <p:spPr>
          <a:xfrm>
            <a:off x="863600" y="869950"/>
            <a:ext cx="104649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45" name="Google Shape;145;gd0c5594864_0_252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d0c5594864_0_252"/>
          <p:cNvSpPr txBox="1">
            <a:spLocks noGrp="1"/>
          </p:cNvSpPr>
          <p:nvPr>
            <p:ph type="body" idx="1"/>
          </p:nvPr>
        </p:nvSpPr>
        <p:spPr>
          <a:xfrm>
            <a:off x="863600" y="2038350"/>
            <a:ext cx="104649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s">
  <p:cSld name="Bulle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0c5594864_0_256"/>
          <p:cNvSpPr txBox="1">
            <a:spLocks noGrp="1"/>
          </p:cNvSpPr>
          <p:nvPr>
            <p:ph type="body" idx="1"/>
          </p:nvPr>
        </p:nvSpPr>
        <p:spPr>
          <a:xfrm>
            <a:off x="863600" y="1098550"/>
            <a:ext cx="104649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9" name="Google Shape;149;gd0c5594864_0_256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0c5594864_0_259"/>
          <p:cNvSpPr txBox="1">
            <a:spLocks noGrp="1"/>
          </p:cNvSpPr>
          <p:nvPr>
            <p:ph type="title"/>
          </p:nvPr>
        </p:nvSpPr>
        <p:spPr>
          <a:xfrm>
            <a:off x="863600" y="869950"/>
            <a:ext cx="104649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52" name="Google Shape;152;gd0c5594864_0_259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screen image">
  <p:cSld name="Full screen image">
    <p:bg>
      <p:bgPr>
        <a:solidFill>
          <a:srgbClr val="F0EBE0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d0c5594864_0_2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d0c5594864_0_2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56" name="Google Shape;156;gd0c5594864_0_262"/>
          <p:cNvCxnSpPr/>
          <p:nvPr/>
        </p:nvCxnSpPr>
        <p:spPr>
          <a:xfrm>
            <a:off x="431800" y="444500"/>
            <a:ext cx="11328600" cy="0"/>
          </a:xfrm>
          <a:prstGeom prst="straightConnector1">
            <a:avLst/>
          </a:prstGeom>
          <a:noFill/>
          <a:ln w="50800" cap="flat" cmpd="sng">
            <a:solidFill>
              <a:srgbClr val="227AA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57" name="Google Shape;157;gd0c5594864_0_262"/>
          <p:cNvCxnSpPr/>
          <p:nvPr/>
        </p:nvCxnSpPr>
        <p:spPr>
          <a:xfrm>
            <a:off x="431800" y="6426200"/>
            <a:ext cx="11328600" cy="0"/>
          </a:xfrm>
          <a:prstGeom prst="straightConnector1">
            <a:avLst/>
          </a:prstGeom>
          <a:noFill/>
          <a:ln w="12700" cap="flat" cmpd="sng">
            <a:solidFill>
              <a:srgbClr val="227AAF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- 3 Up">
  <p:cSld name="Photo - 3 Up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0c5594864_0_267"/>
          <p:cNvSpPr>
            <a:spLocks noGrp="1"/>
          </p:cNvSpPr>
          <p:nvPr>
            <p:ph type="pic" idx="2"/>
          </p:nvPr>
        </p:nvSpPr>
        <p:spPr>
          <a:xfrm>
            <a:off x="866654" y="730250"/>
            <a:ext cx="6445800" cy="53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gd0c5594864_0_267"/>
          <p:cNvSpPr>
            <a:spLocks noGrp="1"/>
          </p:cNvSpPr>
          <p:nvPr>
            <p:ph type="pic" idx="3"/>
          </p:nvPr>
        </p:nvSpPr>
        <p:spPr>
          <a:xfrm>
            <a:off x="7365534" y="730250"/>
            <a:ext cx="3954600" cy="2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1" name="Google Shape;161;gd0c5594864_0_267"/>
          <p:cNvSpPr>
            <a:spLocks noGrp="1"/>
          </p:cNvSpPr>
          <p:nvPr>
            <p:ph type="pic" idx="4"/>
          </p:nvPr>
        </p:nvSpPr>
        <p:spPr>
          <a:xfrm>
            <a:off x="7365534" y="3435454"/>
            <a:ext cx="3954600" cy="2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62" name="Google Shape;162;gd0c5594864_0_2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482" y="730249"/>
            <a:ext cx="6450288" cy="5366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d0c5594864_0_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8363" y="3435454"/>
            <a:ext cx="3966712" cy="266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d0c5594864_0_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8362" y="730250"/>
            <a:ext cx="3966712" cy="266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d0c5594864_0_267" descr="Studeo_Logo_Must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">
  <p:cSld name="Photo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0c5594864_0_275"/>
          <p:cNvSpPr>
            <a:spLocks noGrp="1"/>
          </p:cNvSpPr>
          <p:nvPr>
            <p:ph type="pic" idx="2"/>
          </p:nvPr>
        </p:nvSpPr>
        <p:spPr>
          <a:xfrm>
            <a:off x="870744" y="755650"/>
            <a:ext cx="10432200" cy="5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8" name="Google Shape;168;gd0c5594864_0_275"/>
          <p:cNvSpPr txBox="1"/>
          <p:nvPr/>
        </p:nvSpPr>
        <p:spPr>
          <a:xfrm>
            <a:off x="5940983" y="3317143"/>
            <a:ext cx="3102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</a:pPr>
            <a:endParaRPr sz="1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9" name="Google Shape;169;gd0c5594864_0_275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d0c5594864_0_2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59" y="751060"/>
            <a:ext cx="10431884" cy="5355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gd0c5594864_0_212" descr="Studeo_Logo_Musta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d0c5594864_0_212"/>
          <p:cNvSpPr txBox="1">
            <a:spLocks noGrp="1"/>
          </p:cNvSpPr>
          <p:nvPr>
            <p:ph type="title"/>
          </p:nvPr>
        </p:nvSpPr>
        <p:spPr>
          <a:xfrm>
            <a:off x="863600" y="2214240"/>
            <a:ext cx="10464900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lioppilastutkinto.fi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" descr="Kuva, joka sisältää kohteen taivas, kuljetus, nosturi, useat&#10;&#10;Kuvaus luotu automaattisesti"/>
          <p:cNvPicPr preferRelativeResize="0"/>
          <p:nvPr/>
        </p:nvPicPr>
        <p:blipFill rotWithShape="1">
          <a:blip r:embed="rId3">
            <a:alphaModFix/>
          </a:blip>
          <a:srcRect t="12619" r="9090" b="10481"/>
          <a:stretch/>
        </p:blipFill>
        <p:spPr>
          <a:xfrm>
            <a:off x="20" y="10"/>
            <a:ext cx="12191980" cy="685799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"/>
          <p:cNvSpPr/>
          <p:nvPr/>
        </p:nvSpPr>
        <p:spPr>
          <a:xfrm>
            <a:off x="393308" y="4549726"/>
            <a:ext cx="11438700" cy="1844400"/>
          </a:xfrm>
          <a:prstGeom prst="rect">
            <a:avLst/>
          </a:prstGeom>
          <a:solidFill>
            <a:srgbClr val="404040">
              <a:alpha val="92549"/>
            </a:srgbClr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"/>
          <p:cNvSpPr txBox="1">
            <a:spLocks noGrp="1"/>
          </p:cNvSpPr>
          <p:nvPr>
            <p:ph type="title"/>
          </p:nvPr>
        </p:nvSpPr>
        <p:spPr>
          <a:xfrm>
            <a:off x="542544" y="4754880"/>
            <a:ext cx="111375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fi-FI" sz="6000">
                <a:solidFill>
                  <a:schemeClr val="lt1"/>
                </a:solidFill>
              </a:rPr>
              <a:t>OP1 Ylioppilastutkinto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body" idx="1"/>
          </p:nvPr>
        </p:nvSpPr>
        <p:spPr>
          <a:xfrm>
            <a:off x="1524000" y="5815584"/>
            <a:ext cx="91440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fi-FI" sz="1200">
                <a:solidFill>
                  <a:schemeClr val="lt1"/>
                </a:solidFill>
              </a:rPr>
              <a:t>Kaikki kuvat ovat CC0 –lisenssillä, ellei toisin mainita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179" name="Google Shape;179;p2"/>
          <p:cNvCxnSpPr/>
          <p:nvPr/>
        </p:nvCxnSpPr>
        <p:spPr>
          <a:xfrm>
            <a:off x="2209800" y="5742432"/>
            <a:ext cx="77724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b="0">
                <a:latin typeface="Calibri"/>
                <a:ea typeface="Calibri"/>
                <a:cs typeface="Calibri"/>
                <a:sym typeface="Calibri"/>
              </a:rPr>
              <a:t>Valmistuminen ylioppilaaksi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1"/>
          <p:cNvSpPr txBox="1">
            <a:spLocks noGrp="1"/>
          </p:cNvSpPr>
          <p:nvPr>
            <p:ph type="body" idx="1"/>
          </p:nvPr>
        </p:nvSpPr>
        <p:spPr>
          <a:xfrm>
            <a:off x="5080934" y="2576945"/>
            <a:ext cx="6272866" cy="360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Valmistuminen ylioppilaaksi edellyttää, että opiskelija on suorittanut</a:t>
            </a:r>
            <a:endParaRPr sz="2800"/>
          </a:p>
          <a:p>
            <a:pPr marL="685800" marR="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vähintään viisi ylioppilastutkinnon koetta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lukion oppimäärän hyväksytysti.</a:t>
            </a:r>
            <a:endParaRPr sz="28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11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"/>
          <p:cNvSpPr/>
          <p:nvPr/>
        </p:nvSpPr>
        <p:spPr>
          <a:xfrm>
            <a:off x="0" y="0"/>
            <a:ext cx="4654297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2"/>
          <p:cNvSpPr txBox="1">
            <a:spLocks noGrp="1"/>
          </p:cNvSpPr>
          <p:nvPr>
            <p:ph type="title"/>
          </p:nvPr>
        </p:nvSpPr>
        <p:spPr>
          <a:xfrm>
            <a:off x="651300" y="1309250"/>
            <a:ext cx="33771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fi-FI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Osallistumisoikeus</a:t>
            </a:r>
            <a:br>
              <a:rPr lang="fi-FI" sz="3200">
                <a:solidFill>
                  <a:schemeClr val="lt1"/>
                </a:solidFill>
              </a:rPr>
            </a:br>
            <a:br>
              <a:rPr lang="fi-FI" sz="3200">
                <a:solidFill>
                  <a:schemeClr val="lt1"/>
                </a:solidFill>
              </a:rPr>
            </a:b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41277" y="1803376"/>
            <a:ext cx="7028733" cy="35951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2"/>
          <p:cNvSpPr txBox="1"/>
          <p:nvPr/>
        </p:nvSpPr>
        <p:spPr>
          <a:xfrm>
            <a:off x="562700" y="2712025"/>
            <a:ext cx="34659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Kirjoitettavan aineen pakolliset opinnot tulee olla suoritettuna.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Kirjoitettavista aineista kannattaa suorittaa myös valtakunnalliset syventävät opinnot.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/>
          <p:nvPr/>
        </p:nvSpPr>
        <p:spPr>
          <a:xfrm>
            <a:off x="320040" y="4892039"/>
            <a:ext cx="11548872" cy="179970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4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7818645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fi-FI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Tärkein tietolähde ylioppilastutkinnosta ja siihen liittyvistä määräyksistä on </a:t>
            </a:r>
            <a:r>
              <a:rPr lang="fi-FI" sz="2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ylioppilastutkinto.fi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24241" b="24241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" name="Google Shape;268;p14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FFFFF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18"/>
          <p:cNvPicPr preferRelativeResize="0"/>
          <p:nvPr/>
        </p:nvPicPr>
        <p:blipFill rotWithShape="1">
          <a:blip r:embed="rId3">
            <a:alphaModFix amt="5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8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9744182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Ylioppilaskokeiden arvostelu ja uusinnat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"/>
          <p:cNvSpPr/>
          <p:nvPr/>
        </p:nvSpPr>
        <p:spPr>
          <a:xfrm>
            <a:off x="320040" y="4892039"/>
            <a:ext cx="11548872" cy="184126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0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9946383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fi-FI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Ylioppilaskokeiden arvosanat ja niistä saatavat kompensaatiopisteet</a:t>
            </a: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0051" y="1362808"/>
            <a:ext cx="10990006" cy="273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b="0">
                <a:latin typeface="Calibri"/>
                <a:ea typeface="Calibri"/>
                <a:cs typeface="Calibri"/>
                <a:sym typeface="Calibri"/>
              </a:rPr>
              <a:t>Kokeen uusiminen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2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Hylätyn kokeen uusiminen</a:t>
            </a:r>
            <a:endParaRPr/>
          </a:p>
          <a:p>
            <a:pPr marL="685800" lvl="1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Tutkinto kesken: saa uusia kolme kertaa</a:t>
            </a:r>
            <a:endParaRPr/>
          </a:p>
          <a:p>
            <a:pPr marL="685800" lvl="1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Tutkinto valmis: saa uusia rajoituksetta</a:t>
            </a:r>
            <a:endParaRPr/>
          </a:p>
          <a:p>
            <a:pPr marL="685800" lvl="1" indent="-66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Hyväksytyn kokeen uusiminen</a:t>
            </a:r>
            <a:endParaRPr/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Saa uusia rajoituksetta</a:t>
            </a:r>
            <a:endParaRPr/>
          </a:p>
          <a:p>
            <a:pPr marL="464819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Tutkinnon täydentäminen valmistumisen jälkeen</a:t>
            </a:r>
            <a:endParaRPr/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Tutkintoa voi täydentää joko kokonaan uusilla kokeilla tai eri tasoisilla kokeilla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pic>
        <p:nvPicPr>
          <p:cNvPr id="289" name="Google Shape;289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2"/>
          <p:cNvPicPr preferRelativeResize="0"/>
          <p:nvPr/>
        </p:nvPicPr>
        <p:blipFill rotWithShape="1">
          <a:blip r:embed="rId4">
            <a:alphaModFix/>
          </a:blip>
          <a:srcRect t="730" b="730"/>
          <a:stretch/>
        </p:blipFill>
        <p:spPr>
          <a:xfrm>
            <a:off x="0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23"/>
          <p:cNvPicPr preferRelativeResize="0"/>
          <p:nvPr/>
        </p:nvPicPr>
        <p:blipFill rotWithShape="1">
          <a:blip r:embed="rId3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3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Ainekohtaiset määräykset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Ainekohtaiset määräykset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4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Ainekohtaisiin määräyksiin kannattaa tutustua huolella.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Äidinkieli ja suomi toisena kielenä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Äidinkielen koe sisältää kaksi koetta: kirjoitustaidon kokeen ja lukutaidon kokeen.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Suomi toisena kielenä on vaihtoehto niille kokelaille, joiden äidinkieli ei ole suomi tai ruotsi.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Toinen kotimainen kieli ja vieraat kielet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Toisessa kotimaisessa kielessä järjestetään pitkän ja keskipitkän oppimäärän kokeet.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Vieraissa kielissä järjestetään pitkän ja lyhyen oppimäärän kokeet.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Matematiikka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Matematiikassa järjestetään lyhyen ja pitkän oppimäärän kokeet.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</p:txBody>
      </p:sp>
      <p:pic>
        <p:nvPicPr>
          <p:cNvPr id="304" name="Google Shape;304;p2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24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d0c5594864_0_1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201" r="16201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d0c5594864_0_116"/>
          <p:cNvSpPr/>
          <p:nvPr/>
        </p:nvSpPr>
        <p:spPr>
          <a:xfrm>
            <a:off x="12749" y="0"/>
            <a:ext cx="4654297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d0c5594864_0_116"/>
          <p:cNvSpPr txBox="1"/>
          <p:nvPr/>
        </p:nvSpPr>
        <p:spPr>
          <a:xfrm>
            <a:off x="584875" y="2680850"/>
            <a:ext cx="34659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Yhdellä tutkintokerralla voi suorittaa korkeintaan kaksi reaaliaineen koetta.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Muista huomioida kokeiden jaottelu, kun suunnittelet tutkintoasi!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d0c5594864_0_116"/>
          <p:cNvSpPr txBox="1"/>
          <p:nvPr/>
        </p:nvSpPr>
        <p:spPr>
          <a:xfrm>
            <a:off x="651300" y="1745675"/>
            <a:ext cx="3377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Reaaliaineen kokeet</a:t>
            </a:r>
            <a:br>
              <a:rPr lang="fi-FI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i-FI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gd0c5594864_0_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5605" y="997677"/>
            <a:ext cx="6323688" cy="518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gd0cf35d6e5_0_9" descr="Kuva, joka sisältää kohteen teksti, kirjekuori, paperi, violetti&#10;&#10;Kuvaus luotu automaattisesti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6623" r="13852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d0cf35d6e5_0_9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Keskustelu</a:t>
            </a:r>
            <a:endParaRPr/>
          </a:p>
        </p:txBody>
      </p:sp>
      <p:cxnSp>
        <p:nvCxnSpPr>
          <p:cNvPr id="323" name="Google Shape;323;gd0cf35d6e5_0_9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FF20C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d0cf35d6e5_0_9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Kokelaalla on kielten ja matematiikan osalta mahdollisuus tietyin edellytyksin valita, suorittaako hän vaativamman vai helpomman kokeen.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Pohtikaa yhdessä, mitkä seikat puoltavat vaativamman tason kokeen suorittamista, mitkä seikat helpomman.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d0c5594864_0_10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201" r="16201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gd0c5594864_0_109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FF20C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gd0c5594864_0_109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Jakson oppimistavoitteet</a:t>
            </a:r>
            <a:endParaRPr/>
          </a:p>
        </p:txBody>
      </p:sp>
      <p:sp>
        <p:nvSpPr>
          <p:cNvPr id="187" name="Google Shape;187;gd0c5594864_0_109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i-FI" sz="2000" dirty="0"/>
              <a:t>Tunnet riittävän hyvin ylioppilaskirjoituksia koskevat määräykset ja ohjeet.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i-FI" sz="2000" dirty="0"/>
              <a:t>Osaat etsiä tietoja ylioppilaskirjoituksista suoraan </a:t>
            </a:r>
            <a:r>
              <a:rPr lang="fi-FI" sz="2000" dirty="0" err="1"/>
              <a:t>YTL:n</a:t>
            </a:r>
            <a:r>
              <a:rPr lang="fi-FI" sz="2000" dirty="0"/>
              <a:t> kotisivuilta.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i-FI" sz="2000" dirty="0"/>
              <a:t>Tunnet oman koulusi ylioppilaskirjoituksia koskevat käytänteet.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fi-FI" sz="2000" dirty="0"/>
              <a:t>Osaat laatia ylioppilastutkintosuunnitelman ja tarvittaessa muokata sitä.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1750" dirty="0"/>
          </a:p>
        </p:txBody>
      </p:sp>
      <p:cxnSp>
        <p:nvCxnSpPr>
          <p:cNvPr id="188" name="Google Shape;188;gd0c5594864_0_109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51"/>
          <p:cNvPicPr preferRelativeResize="0"/>
          <p:nvPr/>
        </p:nvPicPr>
        <p:blipFill rotWithShape="1">
          <a:blip r:embed="rId3">
            <a:alphaModFix amt="50000"/>
          </a:blip>
          <a:srcRect t="6281" b="91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1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fi-FI" sz="4400" b="1">
                <a:solidFill>
                  <a:srgbClr val="FFFFFF"/>
                </a:solidFill>
              </a:rPr>
              <a:t>Erityisjärjestelyt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0cf35d6e5_0_24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</a:pPr>
            <a:endParaRPr sz="2800" b="1" i="0" u="none" strike="noStrike" cap="none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38" name="Google Shape;338;gd0cf35d6e5_0_24"/>
          <p:cNvSpPr txBox="1">
            <a:spLocks noGrp="1"/>
          </p:cNvSpPr>
          <p:nvPr>
            <p:ph type="body" idx="1"/>
          </p:nvPr>
        </p:nvSpPr>
        <p:spPr>
          <a:xfrm>
            <a:off x="830275" y="1309250"/>
            <a:ext cx="39081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Erityisjärjestelyt ylioppilaskokeissa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d0cf35d6e5_0_24"/>
          <p:cNvSpPr txBox="1">
            <a:spLocks noGrp="1"/>
          </p:cNvSpPr>
          <p:nvPr>
            <p:ph type="body" idx="3"/>
          </p:nvPr>
        </p:nvSpPr>
        <p:spPr>
          <a:xfrm>
            <a:off x="830275" y="2528875"/>
            <a:ext cx="3908100" cy="3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Erityisjärjestelyinä voidaan myöntää mm. lisäaika, erillinen koetila tai oikeus suurempaan näyttöön.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Syitä erityisjärjestelyihin ovat esim. lukemisen ja kirjoittamisen erityisvaikeus, vieraskielisyys tai sairaus.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Erityisjärjestelyjä anotaan ilmoittautumisen yhteydessä.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340" name="Google Shape;340;gd0cf35d6e5_0_24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l="20545" r="20550"/>
          <a:stretch/>
        </p:blipFill>
        <p:spPr>
          <a:xfrm>
            <a:off x="5010386" y="10"/>
            <a:ext cx="71817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d0cf35d6e5_0_24"/>
          <p:cNvPicPr preferRelativeResize="0"/>
          <p:nvPr/>
        </p:nvPicPr>
        <p:blipFill rotWithShape="1">
          <a:blip r:embed="rId4">
            <a:alphaModFix/>
          </a:blip>
          <a:srcRect t="14249" b="14249"/>
          <a:stretch/>
        </p:blipFill>
        <p:spPr>
          <a:xfrm>
            <a:off x="5009995" y="10"/>
            <a:ext cx="718170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5"/>
          <p:cNvSpPr/>
          <p:nvPr/>
        </p:nvSpPr>
        <p:spPr>
          <a:xfrm>
            <a:off x="1524" y="0"/>
            <a:ext cx="1218900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55" descr="Kuva, joka sisältää kohteen taivas, kuljetus, nosturi, useat&#10;&#10;Kuvaus luotu automaattisesti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5425"/>
          <a:stretch/>
        </p:blipFill>
        <p:spPr>
          <a:xfrm>
            <a:off x="20" y="1282"/>
            <a:ext cx="12192000" cy="68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"/>
          <p:cNvSpPr txBox="1">
            <a:spLocks noGrp="1"/>
          </p:cNvSpPr>
          <p:nvPr>
            <p:ph type="title" idx="4294967295"/>
          </p:nvPr>
        </p:nvSpPr>
        <p:spPr>
          <a:xfrm>
            <a:off x="5167902" y="628650"/>
            <a:ext cx="6667928" cy="128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Laaja-alainen osaaminen</a:t>
            </a:r>
            <a:endParaRPr/>
          </a:p>
        </p:txBody>
      </p:sp>
      <p:sp>
        <p:nvSpPr>
          <p:cNvPr id="190" name="Google Shape;190;p3"/>
          <p:cNvSpPr txBox="1">
            <a:spLocks noGrp="1"/>
          </p:cNvSpPr>
          <p:nvPr>
            <p:ph type="body" idx="4294967295"/>
          </p:nvPr>
        </p:nvSpPr>
        <p:spPr>
          <a:xfrm>
            <a:off x="5167903" y="2314575"/>
            <a:ext cx="6822039" cy="404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455"/>
              <a:buNone/>
            </a:pPr>
            <a:r>
              <a:rPr lang="fi-FI" sz="2800" b="1" dirty="0">
                <a:latin typeface="Calibri" panose="020F0502020204030204" pitchFamily="34" charset="0"/>
                <a:cs typeface="Calibri" panose="020F0502020204030204" pitchFamily="34" charset="0"/>
              </a:rPr>
              <a:t>Hyvinvointiosaamisen 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näkökulmasta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1455"/>
              <a:buChar char="•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osaat laatia ylioppilastutkintosuunnitelmasi niin, että se vastaa omia voimavarojasi ja vahvuuksiasi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455"/>
              <a:buFont typeface="Arial"/>
              <a:buChar char="•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kykenet asettamaan omat tavoitteesi ylioppilastutkinnon suhteen realistisesti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455"/>
              <a:buFont typeface="Arial"/>
              <a:buChar char="•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osaat arvioida omat tarpeesi ylioppilastutkinnon erityisjärjestelyihin ja ymmärrät niiden vaikutuksen omaan suoriutumiseesi kirjoituksissa.</a:t>
            </a:r>
            <a:endParaRPr lang="fi-FI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455"/>
              <a:buNone/>
            </a:pPr>
            <a:r>
              <a:rPr lang="fi-FI" sz="2800" b="1" dirty="0">
                <a:latin typeface="Calibri" panose="020F0502020204030204" pitchFamily="34" charset="0"/>
                <a:cs typeface="Calibri" panose="020F0502020204030204" pitchFamily="34" charset="0"/>
              </a:rPr>
              <a:t>Monitieteisen ja luovan osaamisen 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näkökulmasta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455"/>
              <a:buFont typeface="Arial"/>
              <a:buChar char="•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opit tuntemaan ylioppilastutkinnon suorittamiseen liittyvät tietolähteet ja käyttämään niitä.</a:t>
            </a:r>
            <a:endParaRPr lang="fi-FI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455"/>
              <a:buNone/>
            </a:pPr>
            <a:r>
              <a:rPr lang="fi-FI" sz="2800" b="1" dirty="0">
                <a:latin typeface="Calibri" panose="020F0502020204030204" pitchFamily="34" charset="0"/>
                <a:cs typeface="Calibri" panose="020F0502020204030204" pitchFamily="34" charset="0"/>
              </a:rPr>
              <a:t>Vuorovaikutusosaamisen 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näkökulmasta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455"/>
              <a:buFont typeface="Arial"/>
              <a:buChar char="•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opit keskustelemaan ylioppilaskirjoituksiin liittyvistä valinnoistasi muiden kanssa sekä perustelemaan omia valintojasi.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5714"/>
              <a:buNone/>
            </a:pPr>
            <a:endParaRPr dirty="0"/>
          </a:p>
        </p:txBody>
      </p:sp>
      <p:pic>
        <p:nvPicPr>
          <p:cNvPr id="191" name="Google Shape;191;p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202" r="16201"/>
          <a:stretch/>
        </p:blipFill>
        <p:spPr>
          <a:xfrm>
            <a:off x="0" y="0"/>
            <a:ext cx="46355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3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5" descr="Kuva, joka sisältää kohteen kakku, sisä, kasvi, koristeltu&#10;&#10;Kuvaus luotu automaattisesti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5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sz="6000" b="1">
                <a:solidFill>
                  <a:srgbClr val="FFFFFF"/>
                </a:solidFill>
              </a:rPr>
              <a:t>Ylioppilastutkinto</a:t>
            </a:r>
            <a:endParaRPr sz="6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6306" r="48743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6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FC21C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6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Pohdinta</a:t>
            </a:r>
            <a:endParaRPr/>
          </a:p>
        </p:txBody>
      </p:sp>
      <p:sp>
        <p:nvSpPr>
          <p:cNvPr id="212" name="Google Shape;212;p6"/>
          <p:cNvSpPr txBox="1"/>
          <p:nvPr/>
        </p:nvSpPr>
        <p:spPr>
          <a:xfrm>
            <a:off x="5081025" y="2680850"/>
            <a:ext cx="6309300" cy="36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Ylioppilastutkinto on valtakunnallinen päättökoe, jonka kaikki lukiolaiset suorittavat. </a:t>
            </a:r>
            <a:endParaRPr sz="2800"/>
          </a:p>
          <a:p>
            <a:pPr marL="3429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Pohdi, mihin ylioppilastutkintoa tarvitaan. </a:t>
            </a:r>
            <a:endParaRPr sz="2800"/>
          </a:p>
          <a:p>
            <a:pPr marL="3429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Voitaisiinko ylioppilastutkinto poistaa? Mitä siitä seuraisi?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0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92379" y="677008"/>
            <a:ext cx="9701468" cy="5335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9" descr="Kuva, joka sisältää kohteen teksti, kirjekuori, paperi, violetti&#10;&#10;Kuvaus luotu automaattisesti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6623" r="13852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9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Keskustelu</a:t>
            </a:r>
            <a:endParaRPr/>
          </a:p>
        </p:txBody>
      </p:sp>
      <p:cxnSp>
        <p:nvCxnSpPr>
          <p:cNvPr id="227" name="Google Shape;227;p9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FF20C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8" name="Google Shape;228;p9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/>
              <a:t>Mitä ajatuksia ylioppilaskirjoitukset herättävät?</a:t>
            </a:r>
            <a:endParaRPr sz="2800"/>
          </a:p>
          <a:p>
            <a:pPr marL="457200" lvl="1" indent="-254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/>
              <a:t>Mitkä asiat ylioppilaskirjoituksissa mietityttävät teitä?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0"/>
          <p:cNvPicPr preferRelativeResize="0"/>
          <p:nvPr/>
        </p:nvPicPr>
        <p:blipFill rotWithShape="1">
          <a:blip r:embed="rId3">
            <a:alphaModFix amt="50000"/>
          </a:blip>
          <a:srcRect t="5661" b="100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0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</a:rPr>
              <a:t>Tutkinnon rakenne ja määräykset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0c5594864_0_206"/>
          <p:cNvSpPr txBox="1">
            <a:spLocks noGrp="1"/>
          </p:cNvSpPr>
          <p:nvPr>
            <p:ph type="body" idx="3"/>
          </p:nvPr>
        </p:nvSpPr>
        <p:spPr>
          <a:xfrm>
            <a:off x="830275" y="2337950"/>
            <a:ext cx="4618200" cy="28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286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koostuu vähintään viidestä kokeesta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pakollisia ja ylimääräisiä kokeita ei määritellä erikseen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käytössä kolme peräkkäistä kirjoituskertaa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</a:pPr>
            <a:endParaRPr/>
          </a:p>
        </p:txBody>
      </p:sp>
      <p:pic>
        <p:nvPicPr>
          <p:cNvPr id="241" name="Google Shape;241;gd0c5594864_0_206" descr="Kuva, joka sisältää kohteen sisä, lattia, sotkuinen&#10;&#10;Kuvaus luotu automaattisesti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t="17267" b="11139"/>
          <a:stretch/>
        </p:blipFill>
        <p:spPr>
          <a:xfrm>
            <a:off x="5797543" y="10"/>
            <a:ext cx="6394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d0c5594864_0_206"/>
          <p:cNvPicPr preferRelativeResize="0"/>
          <p:nvPr/>
        </p:nvPicPr>
        <p:blipFill rotWithShape="1">
          <a:blip r:embed="rId4">
            <a:alphaModFix/>
          </a:blip>
          <a:srcRect l="861" r="86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d0c5594864_0_206"/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fi-FI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Tutkinnon rakenne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C4EE5BD46C4C4BB0BDAD3734367498" ma:contentTypeVersion="10" ma:contentTypeDescription="Create a new document." ma:contentTypeScope="" ma:versionID="a44b3721e5558b03cbb14fffa3ecb591">
  <xsd:schema xmlns:xsd="http://www.w3.org/2001/XMLSchema" xmlns:xs="http://www.w3.org/2001/XMLSchema" xmlns:p="http://schemas.microsoft.com/office/2006/metadata/properties" xmlns:ns3="cfd02a16-4098-4f8a-a8d2-34126761e94a" xmlns:ns4="77ce3542-0cb2-48e7-872d-b4cf948e1b83" targetNamespace="http://schemas.microsoft.com/office/2006/metadata/properties" ma:root="true" ma:fieldsID="3663b497e331428347a6cb021588bba6" ns3:_="" ns4:_="">
    <xsd:import namespace="cfd02a16-4098-4f8a-a8d2-34126761e94a"/>
    <xsd:import namespace="77ce3542-0cb2-48e7-872d-b4cf948e1b8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d02a16-4098-4f8a-a8d2-34126761e9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ce3542-0cb2-48e7-872d-b4cf948e1b8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69345AA-5AFB-4942-8148-9BD6BCD7A4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d02a16-4098-4f8a-a8d2-34126761e94a"/>
    <ds:schemaRef ds:uri="77ce3542-0cb2-48e7-872d-b4cf948e1b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AA5042-88A9-424B-A4D2-C5E6E3723A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381F33-0914-4834-AF97-D653CB9E3A53}">
  <ds:schemaRefs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77ce3542-0cb2-48e7-872d-b4cf948e1b83"/>
    <ds:schemaRef ds:uri="http://purl.org/dc/terms/"/>
    <ds:schemaRef ds:uri="http://purl.org/dc/elements/1.1/"/>
    <ds:schemaRef ds:uri="cfd02a16-4098-4f8a-a8d2-34126761e94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446</Words>
  <Application>Microsoft Office PowerPoint</Application>
  <PresentationFormat>Laajakuva</PresentationFormat>
  <Paragraphs>81</Paragraphs>
  <Slides>22</Slides>
  <Notes>22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22</vt:i4>
      </vt:variant>
    </vt:vector>
  </HeadingPairs>
  <TitlesOfParts>
    <vt:vector size="29" baseType="lpstr">
      <vt:lpstr>Arial</vt:lpstr>
      <vt:lpstr>Open Sans SemiBold</vt:lpstr>
      <vt:lpstr>Calibri</vt:lpstr>
      <vt:lpstr>Avenir</vt:lpstr>
      <vt:lpstr>Open Sans</vt:lpstr>
      <vt:lpstr>1_Office-teema</vt:lpstr>
      <vt:lpstr>26_FeatureStory</vt:lpstr>
      <vt:lpstr>OP1 Ylioppilastutkinto</vt:lpstr>
      <vt:lpstr>Jakson oppimistavoitteet</vt:lpstr>
      <vt:lpstr>Laaja-alainen osaaminen</vt:lpstr>
      <vt:lpstr>Ylioppilastutkinto</vt:lpstr>
      <vt:lpstr>Pohdinta</vt:lpstr>
      <vt:lpstr>PowerPoint-esitys</vt:lpstr>
      <vt:lpstr>Keskustelu</vt:lpstr>
      <vt:lpstr>Tutkinnon rakenne ja määräykset</vt:lpstr>
      <vt:lpstr>PowerPoint-esitys</vt:lpstr>
      <vt:lpstr>Valmistuminen ylioppilaaksi</vt:lpstr>
      <vt:lpstr>Osallistumisoikeus  </vt:lpstr>
      <vt:lpstr>Tärkein tietolähde ylioppilastutkinnosta ja siihen liittyvistä määräyksistä on ylioppilastutkinto.fi</vt:lpstr>
      <vt:lpstr>Ylioppilaskokeiden arvostelu ja uusinnat</vt:lpstr>
      <vt:lpstr>Ylioppilaskokeiden arvosanat ja niistä saatavat kompensaatiopisteet</vt:lpstr>
      <vt:lpstr>Kokeen uusiminen</vt:lpstr>
      <vt:lpstr>Ainekohtaiset määräykset</vt:lpstr>
      <vt:lpstr>Ainekohtaiset määräykset</vt:lpstr>
      <vt:lpstr>PowerPoint-esitys</vt:lpstr>
      <vt:lpstr>Keskustelu</vt:lpstr>
      <vt:lpstr>Erityisjärjestelyt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OP1 Ylioppilastutkinto</dc:title>
  <dc:creator>Lassi Aho</dc:creator>
  <cp:lastModifiedBy>Aho Lassi</cp:lastModifiedBy>
  <cp:revision>4</cp:revision>
  <dcterms:created xsi:type="dcterms:W3CDTF">2021-03-21T13:36:07Z</dcterms:created>
  <dcterms:modified xsi:type="dcterms:W3CDTF">2021-09-13T10:24:23Z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0x01010001C4EE5BD46C4C4BB0BDAD3734367498</vt:lpwstr>
  </property>
</Properties>
</file>