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86" r:id="rId4"/>
    <p:sldId id="269" r:id="rId5"/>
    <p:sldId id="293" r:id="rId6"/>
    <p:sldId id="287" r:id="rId7"/>
    <p:sldId id="290" r:id="rId8"/>
    <p:sldId id="267" r:id="rId9"/>
    <p:sldId id="270" r:id="rId10"/>
    <p:sldId id="291" r:id="rId11"/>
    <p:sldId id="292" r:id="rId12"/>
    <p:sldId id="285" r:id="rId13"/>
    <p:sldId id="271" r:id="rId14"/>
    <p:sldId id="2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3AEF-550D-408B-92B2-9936AD4745EC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E0CAB-82A9-4A27-ADD9-8283A49AFF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72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37412ff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gd37412ff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0cf35d6e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d0cf35d6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37412fc7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d37412fc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FCE02C-6EC6-4E09-BC2C-9FDED4DE236E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8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Photo 2">
  <p:cSld name="Title &amp; Photo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1" name="Google Shape;31;p58" descr="Studeo_Logo_Must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822" y="6249038"/>
            <a:ext cx="1178328" cy="51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8"/>
          <p:cNvSpPr txBox="1">
            <a:spLocks noGrp="1"/>
          </p:cNvSpPr>
          <p:nvPr>
            <p:ph type="body" idx="1"/>
          </p:nvPr>
        </p:nvSpPr>
        <p:spPr>
          <a:xfrm>
            <a:off x="830263" y="1419428"/>
            <a:ext cx="46182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body" idx="3"/>
          </p:nvPr>
        </p:nvSpPr>
        <p:spPr>
          <a:xfrm>
            <a:off x="830263" y="2528887"/>
            <a:ext cx="46182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4" name="Google Shape;3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3300" y="0"/>
            <a:ext cx="610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53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gd0c5594864_0_107" descr="Studeo_Logo_Must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1273" y="6249038"/>
            <a:ext cx="1178328" cy="51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7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3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3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7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5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7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9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5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0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205CAA-4E5A-4223-BD55-C5D2841AC9EF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7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336176" y="4960137"/>
            <a:ext cx="7772400" cy="1463040"/>
          </a:xfrm>
        </p:spPr>
        <p:txBody>
          <a:bodyPr>
            <a:normAutofit/>
          </a:bodyPr>
          <a:lstStyle/>
          <a:p>
            <a:r>
              <a:rPr lang="fi-FI" dirty="0">
                <a:ea typeface="Cambria" panose="02040503050406030204" pitchFamily="18" charset="0"/>
              </a:rPr>
              <a:t>Tervetuloa jatkamaan                      OP1-OPINTOJAKSOA!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516470" y="5012098"/>
            <a:ext cx="3290047" cy="1463040"/>
          </a:xfrm>
        </p:spPr>
        <p:txBody>
          <a:bodyPr>
            <a:normAutofit/>
          </a:bodyPr>
          <a:lstStyle/>
          <a:p>
            <a:r>
              <a:rPr lang="fi-FI" b="1" dirty="0"/>
              <a:t>Tapaamme:</a:t>
            </a:r>
          </a:p>
          <a:p>
            <a:r>
              <a:rPr lang="fi-FI" b="1" dirty="0"/>
              <a:t>Maanantaisin klo 1440-15.55</a:t>
            </a:r>
          </a:p>
        </p:txBody>
      </p:sp>
    </p:spTree>
    <p:extLst>
      <p:ext uri="{BB962C8B-B14F-4D97-AF65-F5344CB8AC3E}">
        <p14:creationId xmlns:p14="http://schemas.microsoft.com/office/powerpoint/2010/main" val="37228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45BDFB-ECAC-432A-82C9-39356517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337566"/>
            <a:ext cx="9720072" cy="1499616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1. Mieti mielessäsi yksi tavoite (LIITTYEN OPISKELUUN, ELÄMÄÄN, TULEVAISUUTEEN..)</a:t>
            </a:r>
            <a:br>
              <a:rPr lang="fi-FI" dirty="0"/>
            </a:br>
            <a:r>
              <a:rPr lang="fi-FI" dirty="0"/>
              <a:t>2. pohdi tavoitetta: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66AE00-5AB6-4FAF-842A-A4853DC3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834640"/>
            <a:ext cx="9720073" cy="402336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 err="1">
                <a:solidFill>
                  <a:srgbClr val="333333"/>
                </a:solidFill>
                <a:effectLst/>
              </a:rPr>
              <a:t>S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pecific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Täsmällinen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Mitä tarkasti ottaen tavoittelet?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 err="1">
                <a:solidFill>
                  <a:srgbClr val="333333"/>
                </a:solidFill>
                <a:effectLst/>
              </a:rPr>
              <a:t>M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easurable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Mitattava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Voitko arvioida, milloin olet saavuttanut tavoitteesi?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 err="1">
                <a:solidFill>
                  <a:srgbClr val="333333"/>
                </a:solidFill>
                <a:effectLst/>
              </a:rPr>
              <a:t>A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chievable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Saavutettava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Onko se mahdollista saavuttaa kohtuullisella työllä?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 err="1">
                <a:solidFill>
                  <a:srgbClr val="333333"/>
                </a:solidFill>
                <a:effectLst/>
              </a:rPr>
              <a:t>R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elevant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Merkityksellinen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Onko tavoitteesi tarpeeksi innostava, jotta jaksat työskennellä sen eteen?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>
                <a:solidFill>
                  <a:srgbClr val="333333"/>
                </a:solidFill>
                <a:effectLst/>
              </a:rPr>
              <a:t>T</a:t>
            </a:r>
            <a:r>
              <a:rPr lang="fi-FI" b="1" i="0" dirty="0">
                <a:solidFill>
                  <a:srgbClr val="333333"/>
                </a:solidFill>
                <a:effectLst/>
              </a:rPr>
              <a:t>ime-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related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Aikataulutettu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Milloin tulet saavuttamaan tavoitteesi? Voitko aikatauluttaa konkreettisia osatavoitteita?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950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C2DCA1-79E6-4081-812F-A6C7E3B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TEE TEHTÄVÄ 7: PÄÄTAVOITE JA VÄLITAVOITTEET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C8CF87-A67C-4726-9BA9-EB656E92F1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4128" y="2286000"/>
            <a:ext cx="6523002" cy="4023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Tässä tehtävässä harjoitellaan tavoitteen pilkkomista pieniin välitavoitteisiin.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Tavoite tulee konkreettisemmaksi ja helpommin saavutettavaksi, kun pohdit,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mitkä konkreettiset askeleet vievät sinua kohti tavoitettasi ja</a:t>
            </a:r>
            <a:r>
              <a:rPr kumimoji="0" lang="fi-FI" altLang="fi-FI" sz="1900" b="0" i="0" u="none" strike="noStrike" cap="none" normalizeH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 </a:t>
            </a: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sanoitat nämä askelmat välitavoitteiksi.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 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Saavuttaessasi välitavoitteitasi havaitset eteneväsi oikeaan suuntaan ja vahvistat motivaatiotasi.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 JOS</a:t>
            </a:r>
            <a:r>
              <a:rPr kumimoji="0" lang="fi-FI" altLang="fi-FI" sz="1900" b="0" i="0" u="none" strike="noStrike" cap="none" normalizeH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 JÄÄ AIKAA, VOIT TEHDÄ MUITA SAMAN LUVUN TEHTÄVIÄ!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fi-FI" altLang="fi-FI" sz="1900" baseline="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fi-FI" altLang="fi-FI" sz="1900" b="0" i="0" u="none" strike="noStrike" cap="none" normalizeH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11" name="Kuva 10" descr="Kuva, joka sisältää kohteen teksti, ulko, taivas, vesi&#10;&#10;Kuvaus luotu automaattisesti">
            <a:extLst>
              <a:ext uri="{FF2B5EF4-FFF2-40B4-BE49-F238E27FC236}">
                <a16:creationId xmlns:a16="http://schemas.microsoft.com/office/drawing/2014/main" id="{47AB3404-8BB9-4581-8A7E-D540B476F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0" r="20359" b="2"/>
          <a:stretch/>
        </p:blipFill>
        <p:spPr>
          <a:xfrm>
            <a:off x="8015434" y="2386584"/>
            <a:ext cx="3152438" cy="34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7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9905" y="441089"/>
            <a:ext cx="10058400" cy="1609344"/>
          </a:xfrm>
        </p:spPr>
        <p:txBody>
          <a:bodyPr>
            <a:normAutofit/>
          </a:bodyPr>
          <a:lstStyle/>
          <a:p>
            <a:r>
              <a:rPr lang="fi-FI" sz="4000" dirty="0"/>
              <a:t>OPINTOJAKSOJEN TILANTEEN TARKISTUS JA OPINTOPISTEET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9905" y="1567886"/>
            <a:ext cx="10058400" cy="4050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Nyt on aika tarkistaa opintojaksojesi tilanne</a:t>
            </a:r>
          </a:p>
          <a:p>
            <a:endParaRPr lang="fi-FI" dirty="0"/>
          </a:p>
          <a:p>
            <a:r>
              <a:rPr lang="fi-FI" dirty="0"/>
              <a:t>1. Lataa </a:t>
            </a:r>
            <a:r>
              <a:rPr lang="fi-FI" dirty="0" err="1"/>
              <a:t>Peda.netistä</a:t>
            </a:r>
            <a:r>
              <a:rPr lang="fi-FI" dirty="0"/>
              <a:t> ”Opintojaksot-taulukko” tai hae moniste</a:t>
            </a:r>
          </a:p>
          <a:p>
            <a:r>
              <a:rPr lang="fi-FI" dirty="0"/>
              <a:t>2. Käytä </a:t>
            </a:r>
            <a:r>
              <a:rPr lang="fi-FI" dirty="0" err="1"/>
              <a:t>wilman</a:t>
            </a:r>
            <a:r>
              <a:rPr lang="fi-FI" dirty="0"/>
              <a:t> opinnot- välilehteä ja kurssitarjotinta apunasi.</a:t>
            </a:r>
          </a:p>
          <a:p>
            <a:r>
              <a:rPr lang="fi-FI" dirty="0"/>
              <a:t>3. Tarkista 1.vuoden opintojaksovalinnat</a:t>
            </a:r>
          </a:p>
          <a:p>
            <a:r>
              <a:rPr lang="fi-FI" dirty="0"/>
              <a:t>4. Laske opintopisteet</a:t>
            </a:r>
          </a:p>
          <a:p>
            <a:r>
              <a:rPr lang="fi-FI" dirty="0"/>
              <a:t>5. Ota kuva ja palauta tehtävä </a:t>
            </a:r>
            <a:r>
              <a:rPr lang="fi-FI" dirty="0" err="1"/>
              <a:t>Peda.netin</a:t>
            </a:r>
            <a:r>
              <a:rPr lang="fi-FI" dirty="0"/>
              <a:t> palautuskansioon.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Opo auttaa, jos jokin mietityttää opinnoissa!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429" y="2959516"/>
            <a:ext cx="2833914" cy="33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37412fc7b_1_0"/>
          <p:cNvSpPr/>
          <p:nvPr/>
        </p:nvSpPr>
        <p:spPr>
          <a:xfrm>
            <a:off x="1499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d37412fc7b_1_0"/>
          <p:cNvSpPr txBox="1">
            <a:spLocks noGrp="1"/>
          </p:cNvSpPr>
          <p:nvPr>
            <p:ph type="title"/>
          </p:nvPr>
        </p:nvSpPr>
        <p:spPr>
          <a:xfrm>
            <a:off x="648929" y="395265"/>
            <a:ext cx="51816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i-FI" sz="4000"/>
              <a:t>Lukio-opintojen rytmitys</a:t>
            </a:r>
            <a:endParaRPr sz="4000"/>
          </a:p>
        </p:txBody>
      </p:sp>
      <p:sp>
        <p:nvSpPr>
          <p:cNvPr id="303" name="Google Shape;303;gd37412fc7b_1_0"/>
          <p:cNvSpPr txBox="1">
            <a:spLocks noGrp="1"/>
          </p:cNvSpPr>
          <p:nvPr>
            <p:ph type="body" idx="1"/>
          </p:nvPr>
        </p:nvSpPr>
        <p:spPr>
          <a:xfrm>
            <a:off x="648925" y="1932700"/>
            <a:ext cx="5181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800" dirty="0"/>
              <a:t>Lukio suoritetaan tavallisimmin kolmessa vuodessa. Silloin opintopisteitä tulisi kertyä seuraavalla perusrytmillä:</a:t>
            </a: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800" dirty="0"/>
              <a:t>1. vuosi: ≥ 60 opintopistettä</a:t>
            </a:r>
            <a:br>
              <a:rPr lang="fi-FI" sz="1800" dirty="0"/>
            </a:br>
            <a:r>
              <a:rPr lang="fi-FI" sz="1800" dirty="0"/>
              <a:t>	2. vuosi: ≥ 60 opintopistettä</a:t>
            </a:r>
            <a:br>
              <a:rPr lang="fi-FI" sz="1800" dirty="0"/>
            </a:br>
            <a:r>
              <a:rPr lang="fi-FI" sz="1800" dirty="0"/>
              <a:t>	3. vuosi: ≥ 30 opintopistettä.</a:t>
            </a:r>
            <a:br>
              <a:rPr lang="fi-FI" dirty="0"/>
            </a:br>
            <a:endParaRPr lang="fi-FI" sz="564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4" name="Google Shape;304;gd37412fc7b_1_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6498" r="35375" b="1719"/>
          <a:stretch/>
        </p:blipFill>
        <p:spPr>
          <a:xfrm>
            <a:off x="6189305" y="10"/>
            <a:ext cx="6002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d37412fc7b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00" y="6404825"/>
            <a:ext cx="903775" cy="2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6E1937-4660-409D-946C-25AB513E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68" y="1652016"/>
            <a:ext cx="3133581" cy="1499616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ENNEN KAIKKEA:</a:t>
            </a:r>
            <a:br>
              <a:rPr lang="fi-FI" sz="4000" dirty="0"/>
            </a:br>
            <a:r>
              <a:rPr lang="fi-FI" sz="4000" dirty="0"/>
              <a:t>PIDÄ HUOLTA ITSESTÄSI &lt;3</a:t>
            </a:r>
          </a:p>
        </p:txBody>
      </p:sp>
      <p:pic>
        <p:nvPicPr>
          <p:cNvPr id="2050" name="Picture 2" descr="Kuvatulokset haulle itsemyötätunti">
            <a:extLst>
              <a:ext uri="{FF2B5EF4-FFF2-40B4-BE49-F238E27FC236}">
                <a16:creationId xmlns:a16="http://schemas.microsoft.com/office/drawing/2014/main" id="{A02C3427-B9A2-4E7E-BCDA-699A2BE0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342" y="835593"/>
            <a:ext cx="6909577" cy="51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5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2058" y="440496"/>
            <a:ext cx="9720072" cy="1499616"/>
          </a:xfrm>
        </p:spPr>
        <p:txBody>
          <a:bodyPr>
            <a:normAutofit/>
          </a:bodyPr>
          <a:lstStyle/>
          <a:p>
            <a:r>
              <a:rPr lang="fi-FI" sz="3600" dirty="0">
                <a:ea typeface="Cambria" panose="02040503050406030204" pitchFamily="18" charset="0"/>
              </a:rPr>
              <a:t>OPINTOJAKSOLLA käsiteltäviä aiheita: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7846" y="1940112"/>
            <a:ext cx="9816354" cy="4574689"/>
          </a:xfrm>
        </p:spPr>
        <p:txBody>
          <a:bodyPr>
            <a:noAutofit/>
          </a:bodyPr>
          <a:lstStyle/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fi-FI" sz="2000" dirty="0">
                <a:solidFill>
                  <a:srgbClr val="333333"/>
                </a:solidFill>
                <a:latin typeface="+mj-lt"/>
              </a:rPr>
              <a:t>Motivaatio ja opiskelutilanteen kartoitus</a:t>
            </a:r>
            <a:endParaRPr lang="fi-FI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fi-FI" sz="2000" dirty="0">
                <a:solidFill>
                  <a:srgbClr val="333333"/>
                </a:solidFill>
                <a:latin typeface="+mj-lt"/>
              </a:rPr>
              <a:t>Kesätyö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info ja unelmien aarrekartta</a:t>
            </a:r>
            <a:endParaRPr lang="fi-FI" sz="2000" dirty="0">
              <a:solidFill>
                <a:srgbClr val="333333"/>
              </a:solidFill>
              <a:latin typeface="+mj-lt"/>
            </a:endParaRP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3. Mielen hyvinvointi, rentoutuminen ja stressin hallinta 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fi-FI" sz="2000" dirty="0">
                <a:solidFill>
                  <a:srgbClr val="333333"/>
                </a:solidFill>
                <a:latin typeface="+mj-lt"/>
              </a:rPr>
              <a:t>Tutustuminen 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ammattikorkeakouluopintoihin (mukana XAMK)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5. Tutustuminen </a:t>
            </a:r>
            <a:r>
              <a:rPr lang="fi-FI" sz="2000" b="0" i="0" dirty="0" err="1">
                <a:solidFill>
                  <a:srgbClr val="333333"/>
                </a:solidFill>
                <a:effectLst/>
                <a:latin typeface="+mj-lt"/>
              </a:rPr>
              <a:t>yliopistoopintoihin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 (mukana UEF)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6. Katsaus YO-tutkintoon ja ensi vuoden opintojaksovalinnat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&gt; opintojaksovalinnat jatkuvat 5.jaksossa (opon infot ja valinnat)</a:t>
            </a:r>
          </a:p>
          <a:p>
            <a:pPr marL="0" indent="0">
              <a:buNone/>
            </a:pPr>
            <a:endParaRPr lang="fi-FI" sz="2400" dirty="0">
              <a:latin typeface="+mj-lt"/>
            </a:endParaRPr>
          </a:p>
          <a:p>
            <a:pPr marL="0" indent="0">
              <a:buNone/>
            </a:pPr>
            <a:r>
              <a:rPr lang="fi-FI" sz="2400" b="1" dirty="0">
                <a:latin typeface="+mj-lt"/>
                <a:ea typeface="Cambria" panose="02040503050406030204" pitchFamily="18" charset="0"/>
              </a:rPr>
              <a:t>Opintojakson suorittaminen edellyttää aktiivista läsnäoloa tunneilla</a:t>
            </a:r>
          </a:p>
          <a:p>
            <a:pPr marL="0" indent="0">
              <a:buNone/>
            </a:pPr>
            <a:r>
              <a:rPr lang="fi-FI" sz="2400" b="1" dirty="0">
                <a:latin typeface="+mj-lt"/>
                <a:ea typeface="Cambria" panose="02040503050406030204" pitchFamily="18" charset="0"/>
              </a:rPr>
              <a:t>sekä tehtävien palauttamista määräajassa </a:t>
            </a:r>
            <a:r>
              <a:rPr lang="fi-FI" sz="2400" b="1" dirty="0" err="1">
                <a:latin typeface="+mj-lt"/>
                <a:ea typeface="Cambria" panose="02040503050406030204" pitchFamily="18" charset="0"/>
              </a:rPr>
              <a:t>Peda.netin</a:t>
            </a:r>
            <a:r>
              <a:rPr lang="fi-FI" sz="2400" b="1" dirty="0">
                <a:latin typeface="+mj-lt"/>
                <a:ea typeface="Cambria" panose="02040503050406030204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fi-FI" sz="2400" b="1" dirty="0">
                <a:latin typeface="+mj-lt"/>
                <a:ea typeface="Cambria" panose="02040503050406030204" pitchFamily="18" charset="0"/>
              </a:rPr>
              <a:t>palautuskansioon.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642" y="442856"/>
            <a:ext cx="32639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2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E924C4-40F5-4928-ACFC-31AF41AD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TÄNÄÄN: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7BEE3D-1184-4B47-842C-C24CD8FA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- Mitä on motivaatio?</a:t>
            </a:r>
          </a:p>
          <a:p>
            <a:r>
              <a:rPr lang="fi-FI" dirty="0"/>
              <a:t>- </a:t>
            </a:r>
            <a:r>
              <a:rPr lang="fi-FI" dirty="0" err="1"/>
              <a:t>Studeo</a:t>
            </a:r>
            <a:r>
              <a:rPr lang="fi-FI" dirty="0"/>
              <a:t>-tehtäviä luvusta 4.1 Motivaatio ja tavoitteet</a:t>
            </a:r>
          </a:p>
          <a:p>
            <a:r>
              <a:rPr lang="fi-FI" dirty="0"/>
              <a:t>- Opintojaksovalintojen tarkistus</a:t>
            </a:r>
          </a:p>
        </p:txBody>
      </p:sp>
    </p:spTree>
    <p:extLst>
      <p:ext uri="{BB962C8B-B14F-4D97-AF65-F5344CB8AC3E}">
        <p14:creationId xmlns:p14="http://schemas.microsoft.com/office/powerpoint/2010/main" val="160777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 descr="Kuva, joka sisältää kohteen sisä, lattia, sotkuinen&#10;&#10;Kuvaus luotu automaattisesti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 t="17267" b="11139"/>
          <a:stretch/>
        </p:blipFill>
        <p:spPr>
          <a:xfrm>
            <a:off x="5797543" y="10"/>
            <a:ext cx="6394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4">
            <a:alphaModFix/>
          </a:blip>
          <a:srcRect l="3381" r="338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9945384" y="6462445"/>
            <a:ext cx="18390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Kukka Tast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 descr="Kuva, joka sisältää kohteen henkilö, vesi&#10;&#10;Kuvaus luotu automaattisesti"/>
          <p:cNvPicPr preferRelativeResize="0"/>
          <p:nvPr/>
        </p:nvPicPr>
        <p:blipFill rotWithShape="1">
          <a:blip r:embed="rId5">
            <a:alphaModFix/>
          </a:blip>
          <a:srcRect l="12743" r="1374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B8BCBE-1AAC-4756-9C3C-528312EFA87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-73862" y="319943"/>
            <a:ext cx="4618200" cy="3265738"/>
          </a:xfrm>
        </p:spPr>
        <p:txBody>
          <a:bodyPr/>
          <a:lstStyle/>
          <a:p>
            <a:pPr algn="l"/>
            <a:r>
              <a:rPr lang="fi-FI" b="1" i="0" dirty="0">
                <a:solidFill>
                  <a:srgbClr val="333333"/>
                </a:solidFill>
                <a:effectLst/>
                <a:latin typeface="+mj-lt"/>
              </a:rPr>
              <a:t>MOTIVAATIO</a:t>
            </a:r>
          </a:p>
          <a:p>
            <a:pPr algn="l"/>
            <a:endParaRPr lang="fi-FI" sz="1800" b="1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+mj-lt"/>
              </a:rPr>
              <a:t>Muistele parhaita oppimiskokemuksiasi.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514350" indent="-285750" algn="l">
              <a:buFontTx/>
              <a:buChar char="-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+mj-lt"/>
              </a:rPr>
              <a:t>Minkä asian oppimisesta olet erityisen ylpeä? </a:t>
            </a:r>
          </a:p>
          <a:p>
            <a:pPr marL="228600" indent="0" algn="l"/>
            <a:endParaRPr lang="fi-FI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514350" indent="-285750" algn="l">
              <a:buFontTx/>
              <a:buChar char="-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+mj-lt"/>
              </a:rPr>
              <a:t>Mitkä opiskelukokemukset saavat sinut hyvälle tuulelle?</a:t>
            </a:r>
          </a:p>
          <a:p>
            <a:pPr marL="228600" indent="0" algn="l"/>
            <a:endParaRPr lang="fi-FI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514350" indent="-285750" algn="l">
              <a:buFontTx/>
              <a:buChar char="-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+mj-lt"/>
              </a:rPr>
              <a:t> Pohtiessasi näitä kysymyksiä pääset todennäköisesti kiinni tilanteisiin, jossa motivaatiosi oli korkealla. Kun motivaatiosi oppimiseen on korkealla, voit oppia valtavasti. </a:t>
            </a:r>
          </a:p>
          <a:p>
            <a:pPr marL="514350" indent="-285750" algn="l">
              <a:buFontTx/>
              <a:buChar char="-"/>
            </a:pPr>
            <a:endParaRPr lang="fi-FI" sz="1800" dirty="0">
              <a:solidFill>
                <a:srgbClr val="333333"/>
              </a:solidFill>
              <a:latin typeface="+mj-lt"/>
            </a:endParaRPr>
          </a:p>
          <a:p>
            <a:pPr marL="514350" indent="-285750" algn="l">
              <a:buFontTx/>
              <a:buChar char="-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+mj-lt"/>
              </a:rPr>
              <a:t>Kun opit ohjaamaan omaa motivaatiotasi ja asettamaan innostavia tavoitteita, oppimiskykysi kehittyy.</a:t>
            </a:r>
          </a:p>
          <a:p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37412ff5a_0_0"/>
          <p:cNvSpPr/>
          <p:nvPr/>
        </p:nvSpPr>
        <p:spPr>
          <a:xfrm>
            <a:off x="1499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gd37412ff5a_0_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7155" b="7155"/>
          <a:stretch/>
        </p:blipFill>
        <p:spPr>
          <a:xfrm>
            <a:off x="6189305" y="10"/>
            <a:ext cx="6002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d37412ff5a_0_0"/>
          <p:cNvSpPr txBox="1">
            <a:spLocks noGrp="1"/>
          </p:cNvSpPr>
          <p:nvPr>
            <p:ph type="title"/>
          </p:nvPr>
        </p:nvSpPr>
        <p:spPr>
          <a:xfrm>
            <a:off x="648924" y="155947"/>
            <a:ext cx="8914175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fi-FI" sz="4000" dirty="0">
                <a:latin typeface="+mn-lt"/>
              </a:rPr>
            </a:br>
            <a:r>
              <a:rPr lang="fi-FI" sz="4000" dirty="0">
                <a:latin typeface="+mn-lt"/>
              </a:rPr>
              <a:t>Motivaatio ja opintovalinnat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-</a:t>
            </a:r>
            <a:endParaRPr sz="2000" dirty="0">
              <a:latin typeface="+mn-lt"/>
            </a:endParaRPr>
          </a:p>
        </p:txBody>
      </p:sp>
      <p:sp>
        <p:nvSpPr>
          <p:cNvPr id="424" name="Google Shape;424;gd37412ff5a_0_0"/>
          <p:cNvSpPr txBox="1">
            <a:spLocks noGrp="1"/>
          </p:cNvSpPr>
          <p:nvPr>
            <p:ph type="body" idx="1"/>
          </p:nvPr>
        </p:nvSpPr>
        <p:spPr>
          <a:xfrm>
            <a:off x="648925" y="1288750"/>
            <a:ext cx="5181600" cy="51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fi-FI" sz="1800" dirty="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fi-FI" sz="1800" dirty="0"/>
              <a:t>Selvitä lukien, mitä tarkoittaa sisäinen ja ulkoinen motivaatio</a:t>
            </a:r>
          </a:p>
          <a:p>
            <a:pPr marL="635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fi-FI" sz="1800" dirty="0"/>
              <a:t>	</a:t>
            </a:r>
            <a:r>
              <a:rPr lang="fi-FI" sz="1800" b="1" dirty="0"/>
              <a:t>STUDEO 4.1 MOTIVAATIO JA TAVOITTEET</a:t>
            </a:r>
          </a:p>
          <a:p>
            <a:pPr marL="635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fi-FI" sz="1800" b="1" dirty="0"/>
              <a:t>	STUDEO-AVAIN:</a:t>
            </a:r>
          </a:p>
          <a:p>
            <a:pPr marL="635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fi-FI" sz="1800" dirty="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fi-FI" sz="1800" dirty="0"/>
              <a:t>Voit tehdä opintovalintojasi sisäisen tai ulkoisen motivaation perusteella. </a:t>
            </a:r>
            <a:endParaRPr sz="18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i-FI" dirty="0"/>
              <a:t>Sisäinen motivaatio = oma, aito kiinnostuksesi oppiainetta kohtaan. 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i-FI" dirty="0"/>
              <a:t>Ulkoinen motivaatio = valitset oppiaineen esim. pelkästään sen tuottamien valintapisteiden tai muiden mielipiteiden takia.</a:t>
            </a:r>
            <a:endParaRPr dirty="0"/>
          </a:p>
        </p:txBody>
      </p:sp>
      <p:pic>
        <p:nvPicPr>
          <p:cNvPr id="426" name="Google Shape;426;gd37412ff5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00" y="6404825"/>
            <a:ext cx="903775" cy="2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003383-D700-47BC-9167-385E7D7D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OMA MOTIVAATIOKARTOITUS</a:t>
            </a:r>
            <a:br>
              <a:rPr lang="fi-FI" sz="4000" dirty="0"/>
            </a:br>
            <a:r>
              <a:rPr lang="fi-FI" sz="4000" dirty="0"/>
              <a:t>TEE TEHTÄVÄT 1, 1A ja 1B (OP1-STUDEO LUKU 4.1)</a:t>
            </a:r>
            <a:br>
              <a:rPr lang="fi-FI" sz="4000" dirty="0"/>
            </a:br>
            <a:r>
              <a:rPr lang="fi-FI" sz="4000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D35E52-27EB-4941-8B2E-1BCF797F2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333333"/>
                </a:solidFill>
                <a:effectLst/>
                <a:latin typeface="+mj-lt"/>
              </a:rPr>
              <a:t>1. Arvioi oman motivaatiosi tasoa seuraavien asioiden suhteen. 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Kielten opiskelu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Yleinen opiskelumotivaatio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Matikan opiskelu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Reaaliaineiden opiskelu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Taito- ja taideaineiden opiskelu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Harrastukset</a:t>
            </a:r>
          </a:p>
          <a:p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660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6A5155E-955B-4997-BB1D-71CF2D7CF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6" t="6819" r="1587" b="894"/>
          <a:stretch/>
        </p:blipFill>
        <p:spPr>
          <a:xfrm>
            <a:off x="1645920" y="140706"/>
            <a:ext cx="9184640" cy="70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0cf35d6e5_0_24"/>
          <p:cNvSpPr txBox="1">
            <a:spLocks noGrp="1"/>
          </p:cNvSpPr>
          <p:nvPr>
            <p:ph type="title" idx="4294967295"/>
          </p:nvPr>
        </p:nvSpPr>
        <p:spPr>
          <a:xfrm>
            <a:off x="5332289" y="1099334"/>
            <a:ext cx="6859712" cy="12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 sz="5400"/>
              <a:t>Tavoitteet</a:t>
            </a:r>
            <a:endParaRPr/>
          </a:p>
        </p:txBody>
      </p:sp>
      <p:sp>
        <p:nvSpPr>
          <p:cNvPr id="192" name="Google Shape;192;gd0cf35d6e5_0_24"/>
          <p:cNvSpPr txBox="1">
            <a:spLocks noGrp="1"/>
          </p:cNvSpPr>
          <p:nvPr>
            <p:ph type="body" idx="4294967295"/>
          </p:nvPr>
        </p:nvSpPr>
        <p:spPr>
          <a:xfrm>
            <a:off x="5208997" y="2306637"/>
            <a:ext cx="6441897" cy="35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Opiskelumotivaatiota voi ruokkia asettamalla tavoitteita oppimiselleen, niin lyhyelle kuin pitkällekin tähtäimelle. 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Tavoitteiden asettaminen on merkki siitä, että on itse valinnut päämääriään ja aikoo tehdä työtä niiden eteen.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Tavoitteiden asettaminen on oleellinen osa tehokasta oppimisprosessia.</a:t>
            </a:r>
            <a:endParaRPr sz="2400" dirty="0"/>
          </a:p>
        </p:txBody>
      </p:sp>
      <p:pic>
        <p:nvPicPr>
          <p:cNvPr id="193" name="Google Shape;193;gd0cf35d6e5_0_24" descr="Kuva, joka sisältää kohteen henkilö, ulko, poika, urheilu&#10;&#10;Kuvaus luotu automaattisesti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618"/>
          <a:stretch/>
        </p:blipFill>
        <p:spPr>
          <a:xfrm>
            <a:off x="0" y="0"/>
            <a:ext cx="4640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13"/>
          <p:cNvCxnSpPr/>
          <p:nvPr/>
        </p:nvCxnSpPr>
        <p:spPr>
          <a:xfrm>
            <a:off x="0" y="272357"/>
            <a:ext cx="12188825" cy="0"/>
          </a:xfrm>
          <a:prstGeom prst="straightConnector1">
            <a:avLst/>
          </a:prstGeom>
          <a:noFill/>
          <a:ln w="508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13"/>
          <p:cNvSpPr/>
          <p:nvPr/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4294967295"/>
          </p:nvPr>
        </p:nvSpPr>
        <p:spPr>
          <a:xfrm>
            <a:off x="359596" y="488950"/>
            <a:ext cx="10781479" cy="147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fi-FI" sz="5400" dirty="0">
                <a:solidFill>
                  <a:schemeClr val="lt1"/>
                </a:solidFill>
                <a:latin typeface="+mn-lt"/>
                <a:ea typeface="DotumChe" panose="020B0503020000020004" pitchFamily="49" charset="-127"/>
                <a:cs typeface="Calibri"/>
                <a:sym typeface="Calibri"/>
              </a:rPr>
              <a:t>Hyvä tavoite  </a:t>
            </a:r>
            <a:br>
              <a:rPr lang="fi-FI" sz="5400" dirty="0">
                <a:solidFill>
                  <a:schemeClr val="lt1"/>
                </a:solidFill>
                <a:latin typeface="+mn-lt"/>
                <a:ea typeface="DotumChe" panose="020B0503020000020004" pitchFamily="49" charset="-127"/>
                <a:cs typeface="Calibri"/>
                <a:sym typeface="Calibri"/>
              </a:rPr>
            </a:br>
            <a:r>
              <a:rPr lang="fi-FI" sz="5400" dirty="0">
                <a:solidFill>
                  <a:schemeClr val="lt1"/>
                </a:solidFill>
                <a:latin typeface="+mn-lt"/>
                <a:ea typeface="DotumChe" panose="020B0503020000020004" pitchFamily="49" charset="-127"/>
                <a:cs typeface="Calibri"/>
                <a:sym typeface="Calibri"/>
              </a:rPr>
              <a:t>(SMART-TAVOITETEORIA)</a:t>
            </a:r>
            <a:endParaRPr dirty="0">
              <a:latin typeface="+mn-lt"/>
              <a:ea typeface="DotumChe" panose="020B0503020000020004" pitchFamily="49" charset="-127"/>
            </a:endParaRPr>
          </a:p>
        </p:txBody>
      </p:sp>
      <p:pic>
        <p:nvPicPr>
          <p:cNvPr id="219" name="Google Shape;219;p1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459038"/>
            <a:ext cx="11496675" cy="3967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13"/>
          <p:cNvCxnSpPr/>
          <p:nvPr/>
        </p:nvCxnSpPr>
        <p:spPr>
          <a:xfrm>
            <a:off x="4724400" y="1803583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lt1">
                <a:alpha val="7450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13"/>
          <p:cNvCxnSpPr/>
          <p:nvPr/>
        </p:nvCxnSpPr>
        <p:spPr>
          <a:xfrm>
            <a:off x="0" y="2201402"/>
            <a:ext cx="12188825" cy="0"/>
          </a:xfrm>
          <a:prstGeom prst="straightConnector1">
            <a:avLst/>
          </a:prstGeom>
          <a:noFill/>
          <a:ln w="508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232</TotalTime>
  <Words>573</Words>
  <Application>Microsoft Office PowerPoint</Application>
  <PresentationFormat>Laajakuva</PresentationFormat>
  <Paragraphs>103</Paragraphs>
  <Slides>14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Open Sans</vt:lpstr>
      <vt:lpstr>Open Sans SemiBold</vt:lpstr>
      <vt:lpstr>Tw Cen MT</vt:lpstr>
      <vt:lpstr>Tw Cen MT Condensed</vt:lpstr>
      <vt:lpstr>Wingdings 3</vt:lpstr>
      <vt:lpstr>Integraali</vt:lpstr>
      <vt:lpstr>Tervetuloa jatkamaan                      OP1-OPINTOJAKSOA!</vt:lpstr>
      <vt:lpstr>OPINTOJAKSOLLA käsiteltäviä aiheita:</vt:lpstr>
      <vt:lpstr>TÄNÄÄN:</vt:lpstr>
      <vt:lpstr>PowerPoint-esitys</vt:lpstr>
      <vt:lpstr> Motivaatio ja opintovalinnat -</vt:lpstr>
      <vt:lpstr>OMA MOTIVAATIOKARTOITUS TEE TEHTÄVÄT 1, 1A ja 1B (OP1-STUDEO LUKU 4.1)  </vt:lpstr>
      <vt:lpstr>PowerPoint-esitys</vt:lpstr>
      <vt:lpstr>Tavoitteet</vt:lpstr>
      <vt:lpstr>Hyvä tavoite   (SMART-TAVOITETEORIA)</vt:lpstr>
      <vt:lpstr>  1. Mieti mielessäsi yksi tavoite (LIITTYEN OPISKELUUN, ELÄMÄÄN, TULEVAISUUTEEN..) 2. pohdi tavoitetta:</vt:lpstr>
      <vt:lpstr>TEE TEHTÄVÄ 7: PÄÄTAVOITE JA VÄLITAVOITTEET</vt:lpstr>
      <vt:lpstr>OPINTOJAKSOJEN TILANTEEN TARKISTUS JA OPINTOPISTEET</vt:lpstr>
      <vt:lpstr>Lukio-opintojen rytmitys</vt:lpstr>
      <vt:lpstr>ENNEN KAIKKEA: PIDÄ HUOLTA ITSESTÄSI &lt;3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jatkamaan                      OP1-kurssia</dc:title>
  <dc:creator>Viljakainen Hannele</dc:creator>
  <cp:lastModifiedBy>Vepsäläinen Maiju</cp:lastModifiedBy>
  <cp:revision>22</cp:revision>
  <dcterms:created xsi:type="dcterms:W3CDTF">2021-02-07T13:12:56Z</dcterms:created>
  <dcterms:modified xsi:type="dcterms:W3CDTF">2022-02-14T10:24:05Z</dcterms:modified>
</cp:coreProperties>
</file>