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71" r:id="rId2"/>
    <p:sldId id="280" r:id="rId3"/>
    <p:sldId id="256" r:id="rId4"/>
    <p:sldId id="259" r:id="rId5"/>
    <p:sldId id="272" r:id="rId6"/>
    <p:sldId id="285" r:id="rId7"/>
    <p:sldId id="262" r:id="rId8"/>
    <p:sldId id="260" r:id="rId9"/>
    <p:sldId id="277" r:id="rId10"/>
    <p:sldId id="279" r:id="rId11"/>
    <p:sldId id="278" r:id="rId12"/>
    <p:sldId id="273" r:id="rId13"/>
    <p:sldId id="284" r:id="rId14"/>
    <p:sldId id="283" r:id="rId15"/>
    <p:sldId id="282" r:id="rId16"/>
    <p:sldId id="274" r:id="rId17"/>
    <p:sldId id="275" r:id="rId1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07" autoAdjust="0"/>
    <p:restoredTop sz="94660"/>
  </p:normalViewPr>
  <p:slideViewPr>
    <p:cSldViewPr snapToGrid="0">
      <p:cViewPr varScale="1">
        <p:scale>
          <a:sx n="67" d="100"/>
          <a:sy n="67" d="100"/>
        </p:scale>
        <p:origin x="676" y="3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0C4E5EE0-F0F8-4045-AB28-872846E7BFE1}" type="datetimeFigureOut">
              <a:rPr lang="fi-FI" smtClean="0"/>
              <a:t>7.3.2022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96FEB356-0A9A-4FBC-B0E0-9B4FE3F5C4F6}" type="slidenum">
              <a:rPr lang="fi-FI" smtClean="0"/>
              <a:t>‹#›</a:t>
            </a:fld>
            <a:endParaRPr lang="fi-FI"/>
          </a:p>
        </p:txBody>
      </p:sp>
    </p:spTree>
    <p:extLst>
      <p:ext uri="{BB962C8B-B14F-4D97-AF65-F5344CB8AC3E}">
        <p14:creationId xmlns:p14="http://schemas.microsoft.com/office/powerpoint/2010/main" val="2995116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0C4E5EE0-F0F8-4045-AB28-872846E7BFE1}" type="datetimeFigureOut">
              <a:rPr lang="fi-FI" smtClean="0"/>
              <a:t>7.3.2022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96FEB356-0A9A-4FBC-B0E0-9B4FE3F5C4F6}" type="slidenum">
              <a:rPr lang="fi-FI" smtClean="0"/>
              <a:t>‹#›</a:t>
            </a:fld>
            <a:endParaRPr lang="fi-FI"/>
          </a:p>
        </p:txBody>
      </p:sp>
    </p:spTree>
    <p:extLst>
      <p:ext uri="{BB962C8B-B14F-4D97-AF65-F5344CB8AC3E}">
        <p14:creationId xmlns:p14="http://schemas.microsoft.com/office/powerpoint/2010/main" val="2949745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0C4E5EE0-F0F8-4045-AB28-872846E7BFE1}" type="datetimeFigureOut">
              <a:rPr lang="fi-FI" smtClean="0"/>
              <a:t>7.3.2022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96FEB356-0A9A-4FBC-B0E0-9B4FE3F5C4F6}" type="slidenum">
              <a:rPr lang="fi-FI" smtClean="0"/>
              <a:t>‹#›</a:t>
            </a:fld>
            <a:endParaRPr lang="fi-FI"/>
          </a:p>
        </p:txBody>
      </p:sp>
    </p:spTree>
    <p:extLst>
      <p:ext uri="{BB962C8B-B14F-4D97-AF65-F5344CB8AC3E}">
        <p14:creationId xmlns:p14="http://schemas.microsoft.com/office/powerpoint/2010/main" val="528406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0C4E5EE0-F0F8-4045-AB28-872846E7BFE1}" type="datetimeFigureOut">
              <a:rPr lang="fi-FI" smtClean="0"/>
              <a:t>7.3.2022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96FEB356-0A9A-4FBC-B0E0-9B4FE3F5C4F6}" type="slidenum">
              <a:rPr lang="fi-FI" smtClean="0"/>
              <a:t>‹#›</a:t>
            </a:fld>
            <a:endParaRPr lang="fi-FI"/>
          </a:p>
        </p:txBody>
      </p:sp>
    </p:spTree>
    <p:extLst>
      <p:ext uri="{BB962C8B-B14F-4D97-AF65-F5344CB8AC3E}">
        <p14:creationId xmlns:p14="http://schemas.microsoft.com/office/powerpoint/2010/main" val="2163398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p:cNvSpPr>
            <a:spLocks noGrp="1"/>
          </p:cNvSpPr>
          <p:nvPr>
            <p:ph type="dt" sz="half" idx="10"/>
          </p:nvPr>
        </p:nvSpPr>
        <p:spPr/>
        <p:txBody>
          <a:bodyPr/>
          <a:lstStyle/>
          <a:p>
            <a:fld id="{0C4E5EE0-F0F8-4045-AB28-872846E7BFE1}" type="datetimeFigureOut">
              <a:rPr lang="fi-FI" smtClean="0"/>
              <a:t>7.3.2022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96FEB356-0A9A-4FBC-B0E0-9B4FE3F5C4F6}" type="slidenum">
              <a:rPr lang="fi-FI" smtClean="0"/>
              <a:t>‹#›</a:t>
            </a:fld>
            <a:endParaRPr lang="fi-FI"/>
          </a:p>
        </p:txBody>
      </p:sp>
    </p:spTree>
    <p:extLst>
      <p:ext uri="{BB962C8B-B14F-4D97-AF65-F5344CB8AC3E}">
        <p14:creationId xmlns:p14="http://schemas.microsoft.com/office/powerpoint/2010/main" val="4163815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0C4E5EE0-F0F8-4045-AB28-872846E7BFE1}" type="datetimeFigureOut">
              <a:rPr lang="fi-FI" smtClean="0"/>
              <a:t>7.3.2022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96FEB356-0A9A-4FBC-B0E0-9B4FE3F5C4F6}" type="slidenum">
              <a:rPr lang="fi-FI" smtClean="0"/>
              <a:t>‹#›</a:t>
            </a:fld>
            <a:endParaRPr lang="fi-FI"/>
          </a:p>
        </p:txBody>
      </p:sp>
    </p:spTree>
    <p:extLst>
      <p:ext uri="{BB962C8B-B14F-4D97-AF65-F5344CB8AC3E}">
        <p14:creationId xmlns:p14="http://schemas.microsoft.com/office/powerpoint/2010/main" val="3175530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0C4E5EE0-F0F8-4045-AB28-872846E7BFE1}" type="datetimeFigureOut">
              <a:rPr lang="fi-FI" smtClean="0"/>
              <a:t>7.3.2022</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96FEB356-0A9A-4FBC-B0E0-9B4FE3F5C4F6}" type="slidenum">
              <a:rPr lang="fi-FI" smtClean="0"/>
              <a:t>‹#›</a:t>
            </a:fld>
            <a:endParaRPr lang="fi-FI"/>
          </a:p>
        </p:txBody>
      </p:sp>
    </p:spTree>
    <p:extLst>
      <p:ext uri="{BB962C8B-B14F-4D97-AF65-F5344CB8AC3E}">
        <p14:creationId xmlns:p14="http://schemas.microsoft.com/office/powerpoint/2010/main" val="948810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0C4E5EE0-F0F8-4045-AB28-872846E7BFE1}" type="datetimeFigureOut">
              <a:rPr lang="fi-FI" smtClean="0"/>
              <a:t>7.3.2022</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96FEB356-0A9A-4FBC-B0E0-9B4FE3F5C4F6}" type="slidenum">
              <a:rPr lang="fi-FI" smtClean="0"/>
              <a:t>‹#›</a:t>
            </a:fld>
            <a:endParaRPr lang="fi-FI"/>
          </a:p>
        </p:txBody>
      </p:sp>
    </p:spTree>
    <p:extLst>
      <p:ext uri="{BB962C8B-B14F-4D97-AF65-F5344CB8AC3E}">
        <p14:creationId xmlns:p14="http://schemas.microsoft.com/office/powerpoint/2010/main" val="1816570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0C4E5EE0-F0F8-4045-AB28-872846E7BFE1}" type="datetimeFigureOut">
              <a:rPr lang="fi-FI" smtClean="0"/>
              <a:t>7.3.2022</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96FEB356-0A9A-4FBC-B0E0-9B4FE3F5C4F6}" type="slidenum">
              <a:rPr lang="fi-FI" smtClean="0"/>
              <a:t>‹#›</a:t>
            </a:fld>
            <a:endParaRPr lang="fi-FI"/>
          </a:p>
        </p:txBody>
      </p:sp>
    </p:spTree>
    <p:extLst>
      <p:ext uri="{BB962C8B-B14F-4D97-AF65-F5344CB8AC3E}">
        <p14:creationId xmlns:p14="http://schemas.microsoft.com/office/powerpoint/2010/main" val="1506925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p:cNvSpPr>
            <a:spLocks noGrp="1"/>
          </p:cNvSpPr>
          <p:nvPr>
            <p:ph type="dt" sz="half" idx="10"/>
          </p:nvPr>
        </p:nvSpPr>
        <p:spPr/>
        <p:txBody>
          <a:bodyPr/>
          <a:lstStyle/>
          <a:p>
            <a:fld id="{0C4E5EE0-F0F8-4045-AB28-872846E7BFE1}" type="datetimeFigureOut">
              <a:rPr lang="fi-FI" smtClean="0"/>
              <a:t>7.3.2022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96FEB356-0A9A-4FBC-B0E0-9B4FE3F5C4F6}" type="slidenum">
              <a:rPr lang="fi-FI" smtClean="0"/>
              <a:t>‹#›</a:t>
            </a:fld>
            <a:endParaRPr lang="fi-FI"/>
          </a:p>
        </p:txBody>
      </p:sp>
    </p:spTree>
    <p:extLst>
      <p:ext uri="{BB962C8B-B14F-4D97-AF65-F5344CB8AC3E}">
        <p14:creationId xmlns:p14="http://schemas.microsoft.com/office/powerpoint/2010/main" val="3408997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p:cNvSpPr>
            <a:spLocks noGrp="1"/>
          </p:cNvSpPr>
          <p:nvPr>
            <p:ph type="dt" sz="half" idx="10"/>
          </p:nvPr>
        </p:nvSpPr>
        <p:spPr/>
        <p:txBody>
          <a:bodyPr/>
          <a:lstStyle/>
          <a:p>
            <a:fld id="{0C4E5EE0-F0F8-4045-AB28-872846E7BFE1}" type="datetimeFigureOut">
              <a:rPr lang="fi-FI" smtClean="0"/>
              <a:t>7.3.2022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96FEB356-0A9A-4FBC-B0E0-9B4FE3F5C4F6}" type="slidenum">
              <a:rPr lang="fi-FI" smtClean="0"/>
              <a:t>‹#›</a:t>
            </a:fld>
            <a:endParaRPr lang="fi-FI"/>
          </a:p>
        </p:txBody>
      </p:sp>
    </p:spTree>
    <p:extLst>
      <p:ext uri="{BB962C8B-B14F-4D97-AF65-F5344CB8AC3E}">
        <p14:creationId xmlns:p14="http://schemas.microsoft.com/office/powerpoint/2010/main" val="2080969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4E5EE0-F0F8-4045-AB28-872846E7BFE1}" type="datetimeFigureOut">
              <a:rPr lang="fi-FI" smtClean="0"/>
              <a:t>7.3.2022</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FEB356-0A9A-4FBC-B0E0-9B4FE3F5C4F6}" type="slidenum">
              <a:rPr lang="fi-FI" smtClean="0"/>
              <a:t>‹#›</a:t>
            </a:fld>
            <a:endParaRPr lang="fi-FI"/>
          </a:p>
        </p:txBody>
      </p:sp>
    </p:spTree>
    <p:extLst>
      <p:ext uri="{BB962C8B-B14F-4D97-AF65-F5344CB8AC3E}">
        <p14:creationId xmlns:p14="http://schemas.microsoft.com/office/powerpoint/2010/main" val="319608770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vimeo.com/407910496"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youtube.com/watch?v=raZahT5KPZ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youtube.com/watch?v=HH6UcDY_Kmc"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s://www.smartmoves.fi/opettaja-mielen-hyvinvointi/#hyvinvointitesti"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598815" y="3889115"/>
            <a:ext cx="4178531" cy="2387600"/>
          </a:xfrm>
        </p:spPr>
        <p:txBody>
          <a:bodyPr>
            <a:noAutofit/>
          </a:bodyPr>
          <a:lstStyle/>
          <a:p>
            <a:pPr marL="0" indent="0"/>
            <a:r>
              <a:rPr lang="fi-FI" sz="2000" dirty="0">
                <a:latin typeface="Cambria" panose="02040503050406030204" pitchFamily="18" charset="0"/>
                <a:ea typeface="Cambria" panose="02040503050406030204" pitchFamily="18" charset="0"/>
              </a:rPr>
              <a:t>Mutta Niiskuneiti oli löytänyt ensimmäisen rohkean krookuksen nenännipukan. Se oli pistänyt esille lämpimästä maasta eteläisen ikkunan alla eikä ollut vielä edes vihreä.</a:t>
            </a:r>
            <a:br>
              <a:rPr lang="fi-FI" sz="2000" dirty="0">
                <a:latin typeface="Cambria" panose="02040503050406030204" pitchFamily="18" charset="0"/>
                <a:ea typeface="Cambria" panose="02040503050406030204" pitchFamily="18" charset="0"/>
              </a:rPr>
            </a:br>
            <a:br>
              <a:rPr lang="fi-FI" sz="2000" dirty="0">
                <a:latin typeface="Cambria" panose="02040503050406030204" pitchFamily="18" charset="0"/>
                <a:ea typeface="Cambria" panose="02040503050406030204" pitchFamily="18" charset="0"/>
              </a:rPr>
            </a:br>
            <a:r>
              <a:rPr lang="fi-FI" sz="2000" dirty="0">
                <a:latin typeface="Cambria" panose="02040503050406030204" pitchFamily="18" charset="0"/>
                <a:ea typeface="Cambria" panose="02040503050406030204" pitchFamily="18" charset="0"/>
              </a:rPr>
              <a:t>Pannaan lasi sen päälle, Niiskuneiti sanoi. Siten se selviää kylmästä yöstä.</a:t>
            </a:r>
            <a:br>
              <a:rPr lang="fi-FI" sz="2000" dirty="0">
                <a:latin typeface="Cambria" panose="02040503050406030204" pitchFamily="18" charset="0"/>
                <a:ea typeface="Cambria" panose="02040503050406030204" pitchFamily="18" charset="0"/>
              </a:rPr>
            </a:br>
            <a:r>
              <a:rPr lang="fi-FI" sz="2000" dirty="0">
                <a:latin typeface="Cambria" panose="02040503050406030204" pitchFamily="18" charset="0"/>
                <a:ea typeface="Cambria" panose="02040503050406030204" pitchFamily="18" charset="0"/>
              </a:rPr>
              <a:t>Älä pane, sanoi Muumipeikko. Anna sen selvitä miten parhaiten taitaa. Minä luulen, että se selviää paremmin, jos sillä on vähän vaikeuksia.</a:t>
            </a:r>
            <a:br>
              <a:rPr lang="fi-FI" sz="2000" dirty="0">
                <a:latin typeface="Cambria" panose="02040503050406030204" pitchFamily="18" charset="0"/>
                <a:ea typeface="Cambria" panose="02040503050406030204" pitchFamily="18" charset="0"/>
              </a:rPr>
            </a:br>
            <a:br>
              <a:rPr lang="fi-FI" sz="2000" dirty="0">
                <a:latin typeface="Cambria" panose="02040503050406030204" pitchFamily="18" charset="0"/>
                <a:ea typeface="Cambria" panose="02040503050406030204" pitchFamily="18" charset="0"/>
              </a:rPr>
            </a:br>
            <a:r>
              <a:rPr lang="fi-FI" sz="2000" b="1" dirty="0">
                <a:latin typeface="Cambria" panose="02040503050406030204" pitchFamily="18" charset="0"/>
                <a:ea typeface="Cambria" panose="02040503050406030204" pitchFamily="18" charset="0"/>
              </a:rPr>
              <a:t>Tove Jansson: Taikatalvi</a:t>
            </a:r>
            <a:br>
              <a:rPr lang="fi-FI" sz="2000" b="1" dirty="0"/>
            </a:br>
            <a:br>
              <a:rPr lang="fi-FI" sz="2000" b="1" dirty="0"/>
            </a:br>
            <a:endParaRPr lang="fi-FI" sz="2000" dirty="0"/>
          </a:p>
        </p:txBody>
      </p:sp>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6807" y="1495103"/>
            <a:ext cx="4454601" cy="3997904"/>
          </a:xfrm>
          <a:prstGeom prst="rect">
            <a:avLst/>
          </a:prstGeom>
          <a:ln>
            <a:noFill/>
          </a:ln>
          <a:effectLst>
            <a:softEdge rad="112500"/>
          </a:effectLst>
        </p:spPr>
      </p:pic>
    </p:spTree>
    <p:extLst>
      <p:ext uri="{BB962C8B-B14F-4D97-AF65-F5344CB8AC3E}">
        <p14:creationId xmlns:p14="http://schemas.microsoft.com/office/powerpoint/2010/main" val="1280331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34142" y="325937"/>
            <a:ext cx="10515600" cy="1325563"/>
          </a:xfrm>
        </p:spPr>
        <p:txBody>
          <a:bodyPr>
            <a:normAutofit/>
          </a:bodyPr>
          <a:lstStyle/>
          <a:p>
            <a:r>
              <a:rPr lang="fi-FI" sz="3500" dirty="0">
                <a:latin typeface="Cambria" panose="02040503050406030204" pitchFamily="18" charset="0"/>
                <a:ea typeface="Cambria" panose="02040503050406030204" pitchFamily="18" charset="0"/>
              </a:rPr>
              <a:t>Stressinhallintakeinot</a:t>
            </a:r>
          </a:p>
        </p:txBody>
      </p:sp>
      <p:sp>
        <p:nvSpPr>
          <p:cNvPr id="3" name="Sisällön paikkamerkki 2"/>
          <p:cNvSpPr>
            <a:spLocks noGrp="1"/>
          </p:cNvSpPr>
          <p:nvPr>
            <p:ph idx="1"/>
          </p:nvPr>
        </p:nvSpPr>
        <p:spPr>
          <a:xfrm>
            <a:off x="838200" y="1181236"/>
            <a:ext cx="10398034" cy="5101998"/>
          </a:xfrm>
        </p:spPr>
        <p:txBody>
          <a:bodyPr>
            <a:normAutofit/>
          </a:bodyPr>
          <a:lstStyle/>
          <a:p>
            <a:endParaRPr lang="fi-FI" sz="2400" b="1" dirty="0">
              <a:solidFill>
                <a:schemeClr val="accent5"/>
              </a:solidFill>
              <a:latin typeface="Cambria" panose="02040503050406030204" pitchFamily="18" charset="0"/>
              <a:ea typeface="Cambria" panose="02040503050406030204" pitchFamily="18" charset="0"/>
            </a:endParaRPr>
          </a:p>
          <a:p>
            <a:r>
              <a:rPr lang="fi-FI" sz="2400" dirty="0">
                <a:latin typeface="Cambria" panose="02040503050406030204" pitchFamily="18" charset="0"/>
                <a:ea typeface="Cambria" panose="02040503050406030204" pitchFamily="18" charset="0"/>
              </a:rPr>
              <a:t>Auttavat suojautumaan stressin aiheuttamilta vakavammilta ongelmilta</a:t>
            </a:r>
          </a:p>
          <a:p>
            <a:r>
              <a:rPr lang="fi-FI" sz="2400" dirty="0">
                <a:latin typeface="Cambria" panose="02040503050406030204" pitchFamily="18" charset="0"/>
                <a:ea typeface="Cambria" panose="02040503050406030204" pitchFamily="18" charset="0"/>
              </a:rPr>
              <a:t>Tietoisuus omasta itsestä ja reagointitavasta stressaaviin tilanteisiin sekä keinot hallita niitä ovat avainasemassa stressin käsittelyssä </a:t>
            </a:r>
          </a:p>
          <a:p>
            <a:r>
              <a:rPr lang="fi-FI" sz="2400" dirty="0">
                <a:latin typeface="Cambria" panose="02040503050406030204" pitchFamily="18" charset="0"/>
                <a:ea typeface="Cambria" panose="02040503050406030204" pitchFamily="18" charset="0"/>
              </a:rPr>
              <a:t>Ihmiset kuormittuvat eri tavoin eri asioista </a:t>
            </a:r>
            <a:r>
              <a:rPr lang="fi-FI" sz="2400" dirty="0">
                <a:latin typeface="Cambria" panose="02040503050406030204" pitchFamily="18" charset="0"/>
                <a:ea typeface="Cambria" panose="02040503050406030204" pitchFamily="18" charset="0"/>
                <a:sym typeface="Wingdings" panose="05000000000000000000" pitchFamily="2" charset="2"/>
              </a:rPr>
              <a:t> </a:t>
            </a:r>
            <a:r>
              <a:rPr lang="fi-FI" sz="2400" dirty="0">
                <a:latin typeface="Cambria" panose="02040503050406030204" pitchFamily="18" charset="0"/>
                <a:ea typeface="Cambria" panose="02040503050406030204" pitchFamily="18" charset="0"/>
              </a:rPr>
              <a:t>geeniperimä, aiemmat kokemukset ohjaavat reagoimista eri tilanteissa</a:t>
            </a:r>
          </a:p>
          <a:p>
            <a:r>
              <a:rPr lang="fi-FI" sz="2400" dirty="0">
                <a:latin typeface="Cambria" panose="02040503050406030204" pitchFamily="18" charset="0"/>
                <a:ea typeface="Cambria" panose="02040503050406030204" pitchFamily="18" charset="0"/>
              </a:rPr>
              <a:t>Kaikille ei siis ole yhtä ja samaa toimivaa stressinhallintamenetelmää </a:t>
            </a:r>
          </a:p>
          <a:p>
            <a:pPr marL="0" indent="0">
              <a:buNone/>
            </a:pPr>
            <a:r>
              <a:rPr lang="fi-FI" sz="2400" dirty="0">
                <a:latin typeface="Cambria" panose="02040503050406030204" pitchFamily="18" charset="0"/>
                <a:ea typeface="Cambria" panose="02040503050406030204" pitchFamily="18" charset="0"/>
              </a:rPr>
              <a:t>   </a:t>
            </a:r>
            <a:r>
              <a:rPr lang="fi-FI" sz="24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fi-FI" sz="2400" b="1" dirty="0">
                <a:solidFill>
                  <a:srgbClr val="0070C0"/>
                </a:solidFill>
                <a:latin typeface="Cambria" panose="02040503050406030204" pitchFamily="18" charset="0"/>
                <a:ea typeface="Cambria" panose="02040503050406030204" pitchFamily="18" charset="0"/>
              </a:rPr>
              <a:t>Mitkä ovat sinun stressinhallintakeinosi?</a:t>
            </a:r>
          </a:p>
          <a:p>
            <a:endParaRPr lang="fi-FI"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47425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51262" y="130629"/>
            <a:ext cx="10515600" cy="1325563"/>
          </a:xfrm>
        </p:spPr>
        <p:txBody>
          <a:bodyPr>
            <a:normAutofit/>
          </a:bodyPr>
          <a:lstStyle/>
          <a:p>
            <a:r>
              <a:rPr lang="fi-FI" sz="3500" dirty="0">
                <a:latin typeface="Cambria" panose="02040503050406030204" pitchFamily="18" charset="0"/>
                <a:ea typeface="Cambria" panose="02040503050406030204" pitchFamily="18" charset="0"/>
              </a:rPr>
              <a:t>Vinkkejä stressin hallintaan:</a:t>
            </a:r>
          </a:p>
        </p:txBody>
      </p:sp>
      <p:sp>
        <p:nvSpPr>
          <p:cNvPr id="3" name="Sisällön paikkamerkki 2"/>
          <p:cNvSpPr>
            <a:spLocks noGrp="1"/>
          </p:cNvSpPr>
          <p:nvPr>
            <p:ph idx="1"/>
          </p:nvPr>
        </p:nvSpPr>
        <p:spPr>
          <a:xfrm>
            <a:off x="584562" y="1456192"/>
            <a:ext cx="11049000" cy="5258117"/>
          </a:xfrm>
        </p:spPr>
        <p:txBody>
          <a:bodyPr>
            <a:normAutofit/>
          </a:bodyPr>
          <a:lstStyle/>
          <a:p>
            <a:r>
              <a:rPr lang="fi-FI" sz="2400" dirty="0">
                <a:latin typeface="Cambria" panose="02040503050406030204" pitchFamily="18" charset="0"/>
                <a:ea typeface="Cambria" panose="02040503050406030204" pitchFamily="18" charset="0"/>
              </a:rPr>
              <a:t>Oman elämäntilanteen tarkistus: tunnista omat rajasi sekä voimavarasi. Mikä juuri sinulle aiheuttaa stressiä? Miten stressioireet näkyvät sinussa? Mikä saa sinut rentoutumaan? </a:t>
            </a:r>
          </a:p>
          <a:p>
            <a:r>
              <a:rPr lang="fi-FI" sz="2400" dirty="0">
                <a:latin typeface="Cambria" panose="02040503050406030204" pitchFamily="18" charset="0"/>
                <a:ea typeface="Cambria" panose="02040503050406030204" pitchFamily="18" charset="0"/>
              </a:rPr>
              <a:t>Pyri järjestämään työ-/opiskeluolosuhteet vähemmän kuormittaviksi; suunnittele ajankäyttösi paremmin, aseta tehtävät tärkeysjärjestykseen sekä mieti, voitko luopua jostain ja pyydä tarvittaessa apua. </a:t>
            </a:r>
          </a:p>
          <a:p>
            <a:r>
              <a:rPr lang="fi-FI" sz="2400" dirty="0">
                <a:latin typeface="Cambria" panose="02040503050406030204" pitchFamily="18" charset="0"/>
                <a:ea typeface="Cambria" panose="02040503050406030204" pitchFamily="18" charset="0"/>
              </a:rPr>
              <a:t>Huolehdi ihmissuhteistasi ja ota vastaan ystävien ja läheisten tarjoama tuki. Puhu asioistasi!</a:t>
            </a:r>
          </a:p>
          <a:p>
            <a:r>
              <a:rPr lang="fi-FI" sz="2400" dirty="0">
                <a:latin typeface="Cambria" panose="02040503050406030204" pitchFamily="18" charset="0"/>
                <a:ea typeface="Cambria" panose="02040503050406030204" pitchFamily="18" charset="0"/>
              </a:rPr>
              <a:t>Pyri eroon murehtimisesta – vatvomisen sijaan etsi konkreettisia ratkaisuja tilanteeseen. Tunnista asiat, joihin voit vaikuttaa, ja pyri hyväksymään ne asiat, joihin et voi vaikuttaa.</a:t>
            </a:r>
          </a:p>
          <a:p>
            <a:r>
              <a:rPr lang="fi-FI" sz="2400" dirty="0">
                <a:latin typeface="Cambria" panose="02040503050406030204" pitchFamily="18" charset="0"/>
                <a:ea typeface="Cambria" panose="02040503050406030204" pitchFamily="18" charset="0"/>
              </a:rPr>
              <a:t>Näe vastaiskut oppimiskokemuksina.</a:t>
            </a:r>
          </a:p>
          <a:p>
            <a:pPr marL="0" indent="0">
              <a:buNone/>
            </a:pPr>
            <a:endParaRPr lang="fi-FI"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18331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791041" y="653340"/>
            <a:ext cx="4865175" cy="6047906"/>
          </a:xfrm>
        </p:spPr>
        <p:txBody>
          <a:bodyPr>
            <a:normAutofit fontScale="92500" lnSpcReduction="10000"/>
          </a:bodyPr>
          <a:lstStyle/>
          <a:p>
            <a:r>
              <a:rPr lang="fi-FI" sz="2400" dirty="0">
                <a:latin typeface="Cambria" panose="02040503050406030204" pitchFamily="18" charset="0"/>
                <a:ea typeface="Cambria" panose="02040503050406030204" pitchFamily="18" charset="0"/>
              </a:rPr>
              <a:t>Tee tavoitteista realistisia. Suhtaudu itseesi lempeämmin.</a:t>
            </a:r>
          </a:p>
          <a:p>
            <a:r>
              <a:rPr lang="fi-FI" sz="2400" dirty="0">
                <a:latin typeface="Cambria" panose="02040503050406030204" pitchFamily="18" charset="0"/>
                <a:ea typeface="Cambria" panose="02040503050406030204" pitchFamily="18" charset="0"/>
              </a:rPr>
              <a:t>Syö terveellisesti ja säännöllisesti.</a:t>
            </a:r>
          </a:p>
          <a:p>
            <a:r>
              <a:rPr lang="fi-FI" sz="2400" dirty="0">
                <a:latin typeface="Cambria" panose="02040503050406030204" pitchFamily="18" charset="0"/>
                <a:ea typeface="Cambria" panose="02040503050406030204" pitchFamily="18" charset="0"/>
              </a:rPr>
              <a:t>Huolehdi riittävästä levosta. Anna  itsellesi aikaa vain ”olla”. Hemmottele itseäsi</a:t>
            </a:r>
          </a:p>
          <a:p>
            <a:r>
              <a:rPr lang="fi-FI" sz="2400" dirty="0">
                <a:latin typeface="Cambria" panose="02040503050406030204" pitchFamily="18" charset="0"/>
                <a:ea typeface="Cambria" panose="02040503050406030204" pitchFamily="18" charset="0"/>
              </a:rPr>
              <a:t>Liiku itseäsi kuunnellen ja voimavarojesi rajoissa. Liikunnan vastapainona muista lepo ja rentoutuminen.</a:t>
            </a:r>
          </a:p>
          <a:p>
            <a:r>
              <a:rPr lang="fi-FI" sz="2400" dirty="0">
                <a:latin typeface="Cambria" panose="02040503050406030204" pitchFamily="18" charset="0"/>
                <a:ea typeface="Cambria" panose="02040503050406030204" pitchFamily="18" charset="0"/>
              </a:rPr>
              <a:t>Älä hoida stressiä päihteiden avulla. Pitkällä aikavälillä päihteiden käyttö altistaa voimakkaammalle stressille.</a:t>
            </a:r>
          </a:p>
          <a:p>
            <a:r>
              <a:rPr lang="fi-FI" sz="2400" dirty="0">
                <a:latin typeface="Cambria" panose="02040503050406030204" pitchFamily="18" charset="0"/>
                <a:ea typeface="Cambria" panose="02040503050406030204" pitchFamily="18" charset="0"/>
              </a:rPr>
              <a:t>Pidä huoli rajoistasi, osaathan sanoa myös ”Ei”.</a:t>
            </a:r>
          </a:p>
          <a:p>
            <a:r>
              <a:rPr lang="fi-FI" sz="2400" dirty="0">
                <a:latin typeface="Cambria" panose="02040503050406030204" pitchFamily="18" charset="0"/>
                <a:ea typeface="Cambria" panose="02040503050406030204" pitchFamily="18" charset="0"/>
              </a:rPr>
              <a:t>Usko omaan kykyysi hallita stressiä ja vaikuttaa elämääsi. Asioilla on tapana järjestyä.</a:t>
            </a:r>
          </a:p>
          <a:p>
            <a:endParaRPr lang="fi-FI" dirty="0">
              <a:latin typeface="Cambria" panose="02040503050406030204" pitchFamily="18" charset="0"/>
              <a:ea typeface="Cambria" panose="02040503050406030204" pitchFamily="18" charset="0"/>
            </a:endParaRPr>
          </a:p>
        </p:txBody>
      </p:sp>
      <p:pic>
        <p:nvPicPr>
          <p:cNvPr id="2" name="Kuva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5452" y="653339"/>
            <a:ext cx="5538388" cy="4689370"/>
          </a:xfrm>
          <a:prstGeom prst="rect">
            <a:avLst/>
          </a:prstGeom>
        </p:spPr>
      </p:pic>
      <p:sp>
        <p:nvSpPr>
          <p:cNvPr id="4" name="Tekstiruutu 3"/>
          <p:cNvSpPr txBox="1"/>
          <p:nvPr/>
        </p:nvSpPr>
        <p:spPr>
          <a:xfrm>
            <a:off x="6496858" y="5643154"/>
            <a:ext cx="5176982" cy="707886"/>
          </a:xfrm>
          <a:prstGeom prst="rect">
            <a:avLst/>
          </a:prstGeom>
          <a:noFill/>
        </p:spPr>
        <p:txBody>
          <a:bodyPr wrap="square" rtlCol="0">
            <a:spAutoFit/>
          </a:bodyPr>
          <a:lstStyle/>
          <a:p>
            <a:pPr algn="ctr"/>
            <a:r>
              <a:rPr lang="fi-FI" sz="2000" b="1" dirty="0">
                <a:solidFill>
                  <a:srgbClr val="0070C0"/>
                </a:solidFill>
                <a:latin typeface="Cambria" panose="02040503050406030204" pitchFamily="18" charset="0"/>
                <a:ea typeface="Cambria" panose="02040503050406030204" pitchFamily="18" charset="0"/>
              </a:rPr>
              <a:t>Vietä aikaa luonnossa. </a:t>
            </a:r>
          </a:p>
          <a:p>
            <a:pPr algn="ctr"/>
            <a:r>
              <a:rPr lang="fi-FI" sz="2000" b="1" dirty="0">
                <a:solidFill>
                  <a:srgbClr val="0070C0"/>
                </a:solidFill>
                <a:latin typeface="Cambria" panose="02040503050406030204" pitchFamily="18" charset="0"/>
                <a:ea typeface="Cambria" panose="02040503050406030204" pitchFamily="18" charset="0"/>
              </a:rPr>
              <a:t>Myös eläimillä on rentouttava vaikutus.</a:t>
            </a:r>
          </a:p>
        </p:txBody>
      </p:sp>
    </p:spTree>
    <p:extLst>
      <p:ext uri="{BB962C8B-B14F-4D97-AF65-F5344CB8AC3E}">
        <p14:creationId xmlns:p14="http://schemas.microsoft.com/office/powerpoint/2010/main" val="2417627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407C41-87E9-4629-A7EB-C39FED0297C9}"/>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F62F937C-AA1D-4BCB-BF95-F10F9BE8A92A}"/>
              </a:ext>
            </a:extLst>
          </p:cNvPr>
          <p:cNvSpPr>
            <a:spLocks noGrp="1"/>
          </p:cNvSpPr>
          <p:nvPr>
            <p:ph idx="1"/>
          </p:nvPr>
        </p:nvSpPr>
        <p:spPr/>
        <p:txBody>
          <a:bodyPr/>
          <a:lstStyle/>
          <a:p>
            <a:r>
              <a:rPr lang="fi-FI" dirty="0">
                <a:latin typeface="Cambria" panose="02040503050406030204" pitchFamily="18" charset="0"/>
                <a:ea typeface="Cambria" panose="02040503050406030204" pitchFamily="18" charset="0"/>
              </a:rPr>
              <a:t>OPO:</a:t>
            </a:r>
          </a:p>
          <a:p>
            <a:pPr marL="0" indent="0">
              <a:buNone/>
            </a:pPr>
            <a:r>
              <a:rPr lang="fi-FI" dirty="0">
                <a:latin typeface="Cambria" panose="02040503050406030204" pitchFamily="18" charset="0"/>
                <a:ea typeface="Cambria" panose="02040503050406030204" pitchFamily="18" charset="0"/>
              </a:rPr>
              <a:t>Valitse ryhmälle joko mielen hyvinvoinnin käsi-harjoitus tai kello-harjoitus</a:t>
            </a:r>
          </a:p>
        </p:txBody>
      </p:sp>
    </p:spTree>
    <p:extLst>
      <p:ext uri="{BB962C8B-B14F-4D97-AF65-F5344CB8AC3E}">
        <p14:creationId xmlns:p14="http://schemas.microsoft.com/office/powerpoint/2010/main" val="1282582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7888" y="694843"/>
            <a:ext cx="4998443" cy="1609344"/>
          </a:xfrm>
        </p:spPr>
        <p:txBody>
          <a:bodyPr>
            <a:normAutofit fontScale="90000"/>
          </a:bodyPr>
          <a:lstStyle/>
          <a:p>
            <a:pPr algn="ctr"/>
            <a:r>
              <a:rPr lang="fi-FI" sz="4000" dirty="0">
                <a:latin typeface="Cambria" panose="02040503050406030204" pitchFamily="18" charset="0"/>
                <a:ea typeface="Cambria" panose="02040503050406030204" pitchFamily="18" charset="0"/>
              </a:rPr>
              <a:t>MIELEN HYVINVOINNIN</a:t>
            </a:r>
            <a:br>
              <a:rPr lang="fi-FI" sz="4000" dirty="0">
                <a:latin typeface="Cambria" panose="02040503050406030204" pitchFamily="18" charset="0"/>
                <a:ea typeface="Cambria" panose="02040503050406030204" pitchFamily="18" charset="0"/>
              </a:rPr>
            </a:br>
            <a:r>
              <a:rPr lang="fi-FI" sz="4000" dirty="0">
                <a:latin typeface="Cambria" panose="02040503050406030204" pitchFamily="18" charset="0"/>
                <a:ea typeface="Cambria" panose="02040503050406030204" pitchFamily="18" charset="0"/>
              </a:rPr>
              <a:t>käsi </a:t>
            </a:r>
          </a:p>
        </p:txBody>
      </p:sp>
      <p:sp>
        <p:nvSpPr>
          <p:cNvPr id="3" name="Sisällön paikkamerkki 2"/>
          <p:cNvSpPr>
            <a:spLocks noGrp="1"/>
          </p:cNvSpPr>
          <p:nvPr>
            <p:ph idx="1"/>
          </p:nvPr>
        </p:nvSpPr>
        <p:spPr>
          <a:xfrm>
            <a:off x="319531" y="2304187"/>
            <a:ext cx="10058400" cy="4050792"/>
          </a:xfrm>
        </p:spPr>
        <p:txBody>
          <a:bodyPr>
            <a:normAutofit lnSpcReduction="10000"/>
          </a:bodyPr>
          <a:lstStyle/>
          <a:p>
            <a:r>
              <a:rPr lang="fi-FI" dirty="0">
                <a:latin typeface="Cambria" panose="02040503050406030204" pitchFamily="18" charset="0"/>
                <a:ea typeface="Cambria" panose="02040503050406030204" pitchFamily="18" charset="0"/>
              </a:rPr>
              <a:t>Monilla arkisilla asioilla voi vaikuttaa</a:t>
            </a:r>
          </a:p>
          <a:p>
            <a:pPr marL="0" indent="0">
              <a:buNone/>
            </a:pPr>
            <a:r>
              <a:rPr lang="fi-FI" dirty="0">
                <a:latin typeface="Cambria" panose="02040503050406030204" pitchFamily="18" charset="0"/>
                <a:ea typeface="Cambria" panose="02040503050406030204" pitchFamily="18" charset="0"/>
              </a:rPr>
              <a:t>oman mielen hyvinvointiin. </a:t>
            </a:r>
          </a:p>
          <a:p>
            <a:pPr marL="0" indent="0">
              <a:buNone/>
            </a:pPr>
            <a:endParaRPr lang="fi-FI" dirty="0">
              <a:latin typeface="Cambria" panose="02040503050406030204" pitchFamily="18" charset="0"/>
              <a:ea typeface="Cambria" panose="02040503050406030204" pitchFamily="18" charset="0"/>
            </a:endParaRPr>
          </a:p>
          <a:p>
            <a:r>
              <a:rPr lang="fi-FI" dirty="0">
                <a:latin typeface="Cambria" panose="02040503050406030204" pitchFamily="18" charset="0"/>
                <a:ea typeface="Cambria" panose="02040503050406030204" pitchFamily="18" charset="0"/>
              </a:rPr>
              <a:t>Tee harjoitus mielen hyvinvoinnin kädestä </a:t>
            </a:r>
          </a:p>
          <a:p>
            <a:pPr marL="0" indent="0">
              <a:buNone/>
            </a:pPr>
            <a:r>
              <a:rPr lang="fi-FI" dirty="0">
                <a:latin typeface="Cambria" panose="02040503050406030204" pitchFamily="18" charset="0"/>
                <a:ea typeface="Cambria" panose="02040503050406030204" pitchFamily="18" charset="0"/>
              </a:rPr>
              <a:t>videon avulla:</a:t>
            </a:r>
          </a:p>
          <a:p>
            <a:pPr marL="0" indent="0">
              <a:buNone/>
            </a:pPr>
            <a:r>
              <a:rPr lang="fi-FI" dirty="0">
                <a:latin typeface="Cambria" panose="02040503050406030204" pitchFamily="18" charset="0"/>
                <a:ea typeface="Cambria" panose="02040503050406030204" pitchFamily="18" charset="0"/>
                <a:hlinkClick r:id="rId2"/>
              </a:rPr>
              <a:t>https://vimeo.com/407910496</a:t>
            </a:r>
            <a:endParaRPr lang="fi-FI" dirty="0">
              <a:latin typeface="Cambria" panose="02040503050406030204" pitchFamily="18" charset="0"/>
              <a:ea typeface="Cambria" panose="02040503050406030204" pitchFamily="18" charset="0"/>
            </a:endParaRPr>
          </a:p>
          <a:p>
            <a:pPr marL="0" indent="0">
              <a:buNone/>
            </a:pPr>
            <a:endParaRPr lang="fi-FI" dirty="0">
              <a:latin typeface="Cambria" panose="02040503050406030204" pitchFamily="18" charset="0"/>
              <a:ea typeface="Cambria" panose="02040503050406030204" pitchFamily="18" charset="0"/>
            </a:endParaRPr>
          </a:p>
          <a:p>
            <a:pPr marL="0" indent="0">
              <a:buNone/>
            </a:pPr>
            <a:r>
              <a:rPr lang="fi-FI" dirty="0">
                <a:latin typeface="Cambria" panose="02040503050406030204" pitchFamily="18" charset="0"/>
                <a:ea typeface="Cambria" panose="02040503050406030204" pitchFamily="18" charset="0"/>
              </a:rPr>
              <a:t> </a:t>
            </a:r>
          </a:p>
        </p:txBody>
      </p:sp>
      <p:pic>
        <p:nvPicPr>
          <p:cNvPr id="4" name="Kuva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8731" y="707035"/>
            <a:ext cx="7081520" cy="6248400"/>
          </a:xfrm>
          <a:prstGeom prst="rect">
            <a:avLst/>
          </a:prstGeom>
        </p:spPr>
      </p:pic>
      <p:sp>
        <p:nvSpPr>
          <p:cNvPr id="5" name="Tekstiruutu 4"/>
          <p:cNvSpPr txBox="1"/>
          <p:nvPr/>
        </p:nvSpPr>
        <p:spPr>
          <a:xfrm>
            <a:off x="5775497" y="5062317"/>
            <a:ext cx="3519054" cy="1292662"/>
          </a:xfrm>
          <a:prstGeom prst="rect">
            <a:avLst/>
          </a:prstGeom>
          <a:solidFill>
            <a:schemeClr val="bg1"/>
          </a:solidFill>
        </p:spPr>
        <p:txBody>
          <a:bodyPr wrap="square" rtlCol="0">
            <a:spAutoFit/>
          </a:bodyPr>
          <a:lstStyle/>
          <a:p>
            <a:r>
              <a:rPr lang="fi-FI" sz="2000" b="1" dirty="0">
                <a:latin typeface="Cambria" panose="02040503050406030204" pitchFamily="18" charset="0"/>
                <a:ea typeface="Cambria" panose="02040503050406030204" pitchFamily="18" charset="0"/>
              </a:rPr>
              <a:t>MIELEN HYVINVOINNIN </a:t>
            </a:r>
          </a:p>
          <a:p>
            <a:r>
              <a:rPr lang="fi-FI" sz="4000" dirty="0">
                <a:latin typeface="Cambria" panose="02040503050406030204" pitchFamily="18" charset="0"/>
                <a:ea typeface="Cambria" panose="02040503050406030204" pitchFamily="18" charset="0"/>
              </a:rPr>
              <a:t>KÄSI </a:t>
            </a:r>
            <a:endParaRPr lang="fi-FI" dirty="0">
              <a:latin typeface="Cambria" panose="02040503050406030204" pitchFamily="18" charset="0"/>
              <a:ea typeface="Cambria" panose="02040503050406030204" pitchFamily="18" charset="0"/>
            </a:endParaRPr>
          </a:p>
          <a:p>
            <a:endParaRPr lang="fi-FI"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15197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280139" y="2117594"/>
            <a:ext cx="4361134" cy="4050792"/>
          </a:xfrm>
        </p:spPr>
        <p:txBody>
          <a:bodyPr>
            <a:normAutofit fontScale="85000" lnSpcReduction="20000"/>
          </a:bodyPr>
          <a:lstStyle/>
          <a:p>
            <a:pPr>
              <a:lnSpc>
                <a:spcPct val="100000"/>
              </a:lnSpc>
              <a:spcBef>
                <a:spcPts val="600"/>
              </a:spcBef>
            </a:pPr>
            <a:r>
              <a:rPr lang="fi-FI" dirty="0">
                <a:latin typeface="Cambria" panose="02040503050406030204" pitchFamily="18" charset="0"/>
                <a:ea typeface="Cambria" panose="02040503050406030204" pitchFamily="18" charset="0"/>
              </a:rPr>
              <a:t>Mieti, mikä on hyvin elämässäsi?</a:t>
            </a:r>
          </a:p>
          <a:p>
            <a:pPr marL="0" indent="0">
              <a:lnSpc>
                <a:spcPct val="100000"/>
              </a:lnSpc>
              <a:spcBef>
                <a:spcPts val="600"/>
              </a:spcBef>
              <a:buNone/>
            </a:pPr>
            <a:endParaRPr lang="fi-FI" dirty="0">
              <a:latin typeface="Cambria" panose="02040503050406030204" pitchFamily="18" charset="0"/>
              <a:ea typeface="Cambria" panose="02040503050406030204" pitchFamily="18" charset="0"/>
            </a:endParaRPr>
          </a:p>
          <a:p>
            <a:pPr>
              <a:lnSpc>
                <a:spcPct val="100000"/>
              </a:lnSpc>
              <a:spcBef>
                <a:spcPts val="600"/>
              </a:spcBef>
            </a:pPr>
            <a:r>
              <a:rPr lang="fi-FI" dirty="0">
                <a:latin typeface="Cambria" panose="02040503050406030204" pitchFamily="18" charset="0"/>
                <a:ea typeface="Cambria" panose="02040503050406030204" pitchFamily="18" charset="0"/>
              </a:rPr>
              <a:t>Mieti myös tekijöitä, jotka eivät välttämättä tue hyvinvointiasi. Viekö jokin elämäsi osa-alue liikaa voimavarojasi? </a:t>
            </a:r>
          </a:p>
          <a:p>
            <a:pPr marL="0" indent="0">
              <a:lnSpc>
                <a:spcPct val="100000"/>
              </a:lnSpc>
              <a:spcBef>
                <a:spcPts val="600"/>
              </a:spcBef>
              <a:buNone/>
            </a:pPr>
            <a:endParaRPr lang="fi-FI" dirty="0">
              <a:latin typeface="Cambria" panose="02040503050406030204" pitchFamily="18" charset="0"/>
              <a:ea typeface="Cambria" panose="02040503050406030204" pitchFamily="18" charset="0"/>
            </a:endParaRPr>
          </a:p>
          <a:p>
            <a:pPr>
              <a:lnSpc>
                <a:spcPct val="100000"/>
              </a:lnSpc>
              <a:spcBef>
                <a:spcPts val="600"/>
              </a:spcBef>
            </a:pPr>
            <a:r>
              <a:rPr lang="fi-FI" dirty="0">
                <a:latin typeface="Cambria" panose="02040503050406030204" pitchFamily="18" charset="0"/>
                <a:ea typeface="Cambria" panose="02040503050406030204" pitchFamily="18" charset="0"/>
              </a:rPr>
              <a:t>Pohdi asioita, joita vahvistamalla</a:t>
            </a:r>
          </a:p>
          <a:p>
            <a:pPr marL="0" indent="0">
              <a:lnSpc>
                <a:spcPct val="100000"/>
              </a:lnSpc>
              <a:spcBef>
                <a:spcPts val="600"/>
              </a:spcBef>
              <a:buNone/>
            </a:pPr>
            <a:r>
              <a:rPr lang="fi-FI" dirty="0">
                <a:latin typeface="Cambria" panose="02040503050406030204" pitchFamily="18" charset="0"/>
                <a:ea typeface="Cambria" panose="02040503050406030204" pitchFamily="18" charset="0"/>
              </a:rPr>
              <a:t>    lisäisit hyvää oloa päiviisi.</a:t>
            </a:r>
          </a:p>
        </p:txBody>
      </p:sp>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0804" y="263689"/>
            <a:ext cx="7081520" cy="6248400"/>
          </a:xfrm>
          <a:prstGeom prst="rect">
            <a:avLst/>
          </a:prstGeom>
        </p:spPr>
      </p:pic>
      <p:sp>
        <p:nvSpPr>
          <p:cNvPr id="6" name="Tekstiruutu 5"/>
          <p:cNvSpPr txBox="1"/>
          <p:nvPr/>
        </p:nvSpPr>
        <p:spPr>
          <a:xfrm>
            <a:off x="5124334" y="4537563"/>
            <a:ext cx="3519054" cy="1292662"/>
          </a:xfrm>
          <a:prstGeom prst="rect">
            <a:avLst/>
          </a:prstGeom>
          <a:solidFill>
            <a:schemeClr val="bg1"/>
          </a:solidFill>
        </p:spPr>
        <p:txBody>
          <a:bodyPr wrap="square" rtlCol="0">
            <a:spAutoFit/>
          </a:bodyPr>
          <a:lstStyle/>
          <a:p>
            <a:r>
              <a:rPr lang="fi-FI" sz="2000" b="1" dirty="0">
                <a:latin typeface="Cambria" panose="02040503050406030204" pitchFamily="18" charset="0"/>
                <a:ea typeface="Cambria" panose="02040503050406030204" pitchFamily="18" charset="0"/>
              </a:rPr>
              <a:t>MIELEN HYVINVOINNIN </a:t>
            </a:r>
          </a:p>
          <a:p>
            <a:r>
              <a:rPr lang="fi-FI" sz="4000" dirty="0">
                <a:latin typeface="Cambria" panose="02040503050406030204" pitchFamily="18" charset="0"/>
                <a:ea typeface="Cambria" panose="02040503050406030204" pitchFamily="18" charset="0"/>
              </a:rPr>
              <a:t>KÄSI </a:t>
            </a:r>
            <a:endParaRPr lang="fi-FI" dirty="0">
              <a:latin typeface="Cambria" panose="02040503050406030204" pitchFamily="18" charset="0"/>
              <a:ea typeface="Cambria" panose="02040503050406030204" pitchFamily="18" charset="0"/>
            </a:endParaRPr>
          </a:p>
          <a:p>
            <a:endParaRPr lang="fi-FI"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84207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243149" y="255043"/>
            <a:ext cx="10515600" cy="1325563"/>
          </a:xfrm>
        </p:spPr>
        <p:txBody>
          <a:bodyPr/>
          <a:lstStyle/>
          <a:p>
            <a:r>
              <a:rPr lang="fi-FI" dirty="0">
                <a:latin typeface="Cambria" panose="02040503050406030204" pitchFamily="18" charset="0"/>
                <a:ea typeface="Cambria" panose="02040503050406030204" pitchFamily="18" charset="0"/>
              </a:rPr>
              <a:t>Aikataulutehtävä</a:t>
            </a:r>
          </a:p>
        </p:txBody>
      </p:sp>
      <p:pic>
        <p:nvPicPr>
          <p:cNvPr id="6" name="Sisällön paikkamerkki 5"/>
          <p:cNvPicPr>
            <a:picLocks noGrp="1" noChangeAspect="1"/>
          </p:cNvPicPr>
          <p:nvPr>
            <p:ph idx="1"/>
          </p:nvPr>
        </p:nvPicPr>
        <p:blipFill rotWithShape="1">
          <a:blip r:embed="rId2"/>
          <a:srcRect l="29738" t="16434" r="31282" b="13652"/>
          <a:stretch/>
        </p:blipFill>
        <p:spPr>
          <a:xfrm>
            <a:off x="1110342" y="1580606"/>
            <a:ext cx="4676503" cy="4715802"/>
          </a:xfrm>
          <a:prstGeom prst="rect">
            <a:avLst/>
          </a:prstGeom>
        </p:spPr>
      </p:pic>
      <p:sp>
        <p:nvSpPr>
          <p:cNvPr id="7" name="Tekstiruutu 6"/>
          <p:cNvSpPr txBox="1"/>
          <p:nvPr/>
        </p:nvSpPr>
        <p:spPr>
          <a:xfrm>
            <a:off x="6805749" y="1580606"/>
            <a:ext cx="4088674" cy="4493538"/>
          </a:xfrm>
          <a:prstGeom prst="rect">
            <a:avLst/>
          </a:prstGeom>
          <a:noFill/>
        </p:spPr>
        <p:txBody>
          <a:bodyPr wrap="square" rtlCol="0">
            <a:spAutoFit/>
          </a:bodyPr>
          <a:lstStyle/>
          <a:p>
            <a:r>
              <a:rPr lang="fi-FI" sz="2200" dirty="0">
                <a:latin typeface="Cambria" panose="02040503050406030204" pitchFamily="18" charset="0"/>
                <a:ea typeface="Cambria" panose="02040503050406030204" pitchFamily="18" charset="0"/>
              </a:rPr>
              <a:t>Laita ympyrään totuudenmukaisesti miten aikasi jakautuu tällä hetkellä vuorokauden aikana.  </a:t>
            </a:r>
          </a:p>
          <a:p>
            <a:endParaRPr lang="fi-FI" sz="2200" dirty="0">
              <a:latin typeface="Cambria" panose="02040503050406030204" pitchFamily="18" charset="0"/>
              <a:ea typeface="Cambria" panose="02040503050406030204" pitchFamily="18" charset="0"/>
            </a:endParaRPr>
          </a:p>
          <a:p>
            <a:r>
              <a:rPr lang="fi-FI" sz="2200" dirty="0">
                <a:latin typeface="Cambria" panose="02040503050406030204" pitchFamily="18" charset="0"/>
                <a:ea typeface="Cambria" panose="02040503050406030204" pitchFamily="18" charset="0"/>
              </a:rPr>
              <a:t>Pohdi myös onko tämänhetkinen ajan jakautuminen hyvinvointiasi tukevaa vai olisiko siihen syytä tehdä joitakin muutoksia?</a:t>
            </a:r>
          </a:p>
          <a:p>
            <a:endParaRPr lang="fi-FI" sz="2200" b="1" dirty="0">
              <a:solidFill>
                <a:srgbClr val="0070C0"/>
              </a:solidFill>
              <a:latin typeface="Cambria" panose="02040503050406030204" pitchFamily="18" charset="0"/>
              <a:ea typeface="Cambria" panose="02040503050406030204" pitchFamily="18" charset="0"/>
            </a:endParaRPr>
          </a:p>
          <a:p>
            <a:r>
              <a:rPr lang="fi-FI" sz="2200" b="1" dirty="0">
                <a:solidFill>
                  <a:srgbClr val="0070C0"/>
                </a:solidFill>
                <a:latin typeface="Cambria" panose="02040503050406030204" pitchFamily="18" charset="0"/>
                <a:ea typeface="Cambria" panose="02040503050406030204" pitchFamily="18" charset="0"/>
              </a:rPr>
              <a:t>Tehtävän palautus </a:t>
            </a:r>
            <a:r>
              <a:rPr lang="fi-FI" sz="2200" b="1" dirty="0" err="1">
                <a:solidFill>
                  <a:srgbClr val="0070C0"/>
                </a:solidFill>
                <a:latin typeface="Cambria" panose="02040503050406030204" pitchFamily="18" charset="0"/>
                <a:ea typeface="Cambria" panose="02040503050406030204" pitchFamily="18" charset="0"/>
              </a:rPr>
              <a:t>Pedanetin</a:t>
            </a:r>
            <a:r>
              <a:rPr lang="fi-FI" sz="2200" b="1" dirty="0">
                <a:solidFill>
                  <a:srgbClr val="0070C0"/>
                </a:solidFill>
                <a:latin typeface="Cambria" panose="02040503050406030204" pitchFamily="18" charset="0"/>
                <a:ea typeface="Cambria" panose="02040503050406030204" pitchFamily="18" charset="0"/>
              </a:rPr>
              <a:t> palautuskansioon. </a:t>
            </a:r>
          </a:p>
        </p:txBody>
      </p:sp>
    </p:spTree>
    <p:extLst>
      <p:ext uri="{BB962C8B-B14F-4D97-AF65-F5344CB8AC3E}">
        <p14:creationId xmlns:p14="http://schemas.microsoft.com/office/powerpoint/2010/main" val="1089927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157549" y="233884"/>
            <a:ext cx="10515600" cy="888909"/>
          </a:xfrm>
        </p:spPr>
        <p:txBody>
          <a:bodyPr>
            <a:noAutofit/>
          </a:bodyPr>
          <a:lstStyle/>
          <a:p>
            <a:br>
              <a:rPr lang="fi-FI" dirty="0">
                <a:latin typeface="Cambria" panose="02040503050406030204" pitchFamily="18" charset="0"/>
                <a:ea typeface="Cambria" panose="02040503050406030204" pitchFamily="18" charset="0"/>
              </a:rPr>
            </a:br>
            <a:r>
              <a:rPr lang="fi-FI" dirty="0">
                <a:latin typeface="Cambria" panose="02040503050406030204" pitchFamily="18" charset="0"/>
                <a:ea typeface="Cambria" panose="02040503050406030204" pitchFamily="18" charset="0"/>
              </a:rPr>
              <a:t>Rentoutusharjoitus</a:t>
            </a:r>
          </a:p>
        </p:txBody>
      </p:sp>
      <p:sp>
        <p:nvSpPr>
          <p:cNvPr id="3" name="Sisällön paikkamerkki 2"/>
          <p:cNvSpPr>
            <a:spLocks noGrp="1"/>
          </p:cNvSpPr>
          <p:nvPr>
            <p:ph idx="1"/>
          </p:nvPr>
        </p:nvSpPr>
        <p:spPr>
          <a:xfrm>
            <a:off x="799011" y="1538242"/>
            <a:ext cx="10515600" cy="4351338"/>
          </a:xfrm>
        </p:spPr>
        <p:txBody>
          <a:bodyPr>
            <a:normAutofit lnSpcReduction="10000"/>
          </a:bodyPr>
          <a:lstStyle/>
          <a:p>
            <a:pPr marL="0" indent="0">
              <a:buNone/>
            </a:pPr>
            <a:r>
              <a:rPr lang="fi-FI" sz="2000" dirty="0">
                <a:latin typeface="Cambria" panose="02040503050406030204" pitchFamily="18" charset="0"/>
                <a:ea typeface="Cambria" panose="02040503050406030204" pitchFamily="18" charset="0"/>
                <a:hlinkClick r:id="rId2">
                  <a:extLst>
                    <a:ext uri="{A12FA001-AC4F-418D-AE19-62706E023703}">
                      <ahyp:hlinkClr xmlns:ahyp="http://schemas.microsoft.com/office/drawing/2018/hyperlinkcolor" val="tx"/>
                    </a:ext>
                  </a:extLst>
                </a:hlinkClick>
              </a:rPr>
              <a:t>OPO: valitse haluamasi rentoutusharjoitus tästä tai netistä:</a:t>
            </a:r>
          </a:p>
          <a:p>
            <a:pPr marL="0" indent="0">
              <a:buNone/>
            </a:pPr>
            <a:endParaRPr lang="fi-FI" sz="2000" u="sng" dirty="0">
              <a:latin typeface="Cambria" panose="02040503050406030204" pitchFamily="18" charset="0"/>
              <a:ea typeface="Cambria" panose="02040503050406030204" pitchFamily="18" charset="0"/>
              <a:hlinkClick r:id="rId2">
                <a:extLst>
                  <a:ext uri="{A12FA001-AC4F-418D-AE19-62706E023703}">
                    <ahyp:hlinkClr xmlns:ahyp="http://schemas.microsoft.com/office/drawing/2018/hyperlinkcolor" val="tx"/>
                  </a:ext>
                </a:extLst>
              </a:hlinkClick>
            </a:endParaRPr>
          </a:p>
          <a:p>
            <a:pPr marL="0" indent="0">
              <a:buNone/>
            </a:pPr>
            <a:r>
              <a:rPr lang="fi-FI" sz="2000" u="sng" dirty="0">
                <a:latin typeface="Cambria" panose="02040503050406030204" pitchFamily="18" charset="0"/>
                <a:ea typeface="Cambria" panose="02040503050406030204" pitchFamily="18" charset="0"/>
                <a:hlinkClick r:id="rId2">
                  <a:extLst>
                    <a:ext uri="{A12FA001-AC4F-418D-AE19-62706E023703}">
                      <ahyp:hlinkClr xmlns:ahyp="http://schemas.microsoft.com/office/drawing/2018/hyperlinkcolor" val="tx"/>
                    </a:ext>
                  </a:extLst>
                </a:hlinkClick>
              </a:rPr>
              <a:t>Rentouttava-paikka- harjoitus (lyhyt 3min.)</a:t>
            </a:r>
          </a:p>
          <a:p>
            <a:pPr marL="0" indent="0">
              <a:buNone/>
            </a:pPr>
            <a:r>
              <a:rPr lang="fi-FI" sz="2000" u="sng" dirty="0">
                <a:latin typeface="Cambria" panose="02040503050406030204" pitchFamily="18" charset="0"/>
                <a:ea typeface="Cambria" panose="02040503050406030204" pitchFamily="18" charset="0"/>
                <a:hlinkClick r:id="rId2">
                  <a:extLst>
                    <a:ext uri="{A12FA001-AC4F-418D-AE19-62706E023703}">
                      <ahyp:hlinkClr xmlns:ahyp="http://schemas.microsoft.com/office/drawing/2018/hyperlinkcolor" val="tx"/>
                    </a:ext>
                  </a:extLst>
                </a:hlinkClick>
              </a:rPr>
              <a:t>https://soundcloud.com/user-582035810/rentouttava-paikka?utm_source=mieli.fi&amp;utm_campaign=wtshare&amp;utm_medium=widget&amp;utm_content=https%253A%252F%252Fsoundcloud.com%252Fuser-582035810%252Frentouttava-paikka</a:t>
            </a:r>
          </a:p>
          <a:p>
            <a:pPr marL="0" indent="0">
              <a:buNone/>
            </a:pPr>
            <a:endParaRPr lang="fi-FI" sz="2000" dirty="0">
              <a:latin typeface="Cambria" panose="02040503050406030204" pitchFamily="18" charset="0"/>
              <a:ea typeface="Cambria" panose="02040503050406030204" pitchFamily="18" charset="0"/>
              <a:hlinkClick r:id="rId2">
                <a:extLst>
                  <a:ext uri="{A12FA001-AC4F-418D-AE19-62706E023703}">
                    <ahyp:hlinkClr xmlns:ahyp="http://schemas.microsoft.com/office/drawing/2018/hyperlinkcolor" val="tx"/>
                  </a:ext>
                </a:extLst>
              </a:hlinkClick>
            </a:endParaRPr>
          </a:p>
          <a:p>
            <a:pPr marL="0" indent="0">
              <a:buNone/>
            </a:pPr>
            <a:r>
              <a:rPr lang="fi-FI" sz="2000" u="sng" dirty="0">
                <a:latin typeface="Cambria" panose="02040503050406030204" pitchFamily="18" charset="0"/>
                <a:ea typeface="Cambria" panose="02040503050406030204" pitchFamily="18" charset="0"/>
                <a:hlinkClick r:id="rId2">
                  <a:extLst>
                    <a:ext uri="{A12FA001-AC4F-418D-AE19-62706E023703}">
                      <ahyp:hlinkClr xmlns:ahyp="http://schemas.microsoft.com/office/drawing/2018/hyperlinkcolor" val="tx"/>
                    </a:ext>
                  </a:extLst>
                </a:hlinkClick>
              </a:rPr>
              <a:t>Viime keväänä pitkä (20min.)</a:t>
            </a:r>
          </a:p>
          <a:p>
            <a:pPr marL="0" indent="0">
              <a:buNone/>
            </a:pPr>
            <a:r>
              <a:rPr lang="fi-FI" sz="2000" u="sng" dirty="0">
                <a:latin typeface="Cambria" panose="02040503050406030204" pitchFamily="18" charset="0"/>
                <a:ea typeface="Cambria" panose="02040503050406030204" pitchFamily="18" charset="0"/>
                <a:hlinkClick r:id="rId2">
                  <a:extLst>
                    <a:ext uri="{A12FA001-AC4F-418D-AE19-62706E023703}">
                      <ahyp:hlinkClr xmlns:ahyp="http://schemas.microsoft.com/office/drawing/2018/hyperlinkcolor" val="tx"/>
                    </a:ext>
                  </a:extLst>
                </a:hlinkClick>
              </a:rPr>
              <a:t>Metsäkävely</a:t>
            </a:r>
            <a:r>
              <a:rPr lang="fi-FI" sz="2000" u="sng" dirty="0">
                <a:latin typeface="Cambria" panose="02040503050406030204" pitchFamily="18" charset="0"/>
                <a:ea typeface="Cambria" panose="02040503050406030204" pitchFamily="18" charset="0"/>
              </a:rPr>
              <a:t> </a:t>
            </a:r>
            <a:r>
              <a:rPr lang="fi-FI" sz="2000" u="sng" dirty="0">
                <a:solidFill>
                  <a:srgbClr val="0563C1"/>
                </a:solidFill>
                <a:latin typeface="Cambria" panose="02040503050406030204" pitchFamily="18" charset="0"/>
                <a:ea typeface="Cambria" panose="02040503050406030204" pitchFamily="18" charset="0"/>
                <a:hlinkClick r:id="rId2">
                  <a:extLst>
                    <a:ext uri="{A12FA001-AC4F-418D-AE19-62706E023703}">
                      <ahyp:hlinkClr xmlns:ahyp="http://schemas.microsoft.com/office/drawing/2018/hyperlinkcolor" val="tx"/>
                    </a:ext>
                  </a:extLst>
                </a:hlinkClick>
              </a:rPr>
              <a:t>https://www.youtube.com/watch?v=</a:t>
            </a:r>
            <a:r>
              <a:rPr lang="fi-FI" sz="2000" u="sng" dirty="0">
                <a:latin typeface="Cambria" panose="02040503050406030204" pitchFamily="18" charset="0"/>
                <a:ea typeface="Cambria" panose="02040503050406030204" pitchFamily="18" charset="0"/>
                <a:hlinkClick r:id="rId2">
                  <a:extLst>
                    <a:ext uri="{A12FA001-AC4F-418D-AE19-62706E023703}">
                      <ahyp:hlinkClr xmlns:ahyp="http://schemas.microsoft.com/office/drawing/2018/hyperlinkcolor" val="tx"/>
                    </a:ext>
                  </a:extLst>
                </a:hlinkClick>
              </a:rPr>
              <a:t>raZahT5KPZU</a:t>
            </a:r>
            <a:endParaRPr lang="fi-FI" sz="2000" u="sng" dirty="0">
              <a:latin typeface="Cambria" panose="02040503050406030204" pitchFamily="18" charset="0"/>
              <a:ea typeface="Cambria" panose="02040503050406030204" pitchFamily="18" charset="0"/>
            </a:endParaRPr>
          </a:p>
          <a:p>
            <a:endParaRPr lang="fi-FI" sz="2000" dirty="0">
              <a:latin typeface="Cambria" panose="02040503050406030204" pitchFamily="18" charset="0"/>
              <a:ea typeface="Cambria" panose="02040503050406030204" pitchFamily="18" charset="0"/>
            </a:endParaRPr>
          </a:p>
          <a:p>
            <a:endParaRPr lang="fi-FI" sz="2000" dirty="0">
              <a:latin typeface="Cambria" panose="02040503050406030204" pitchFamily="18" charset="0"/>
              <a:ea typeface="Cambria" panose="02040503050406030204" pitchFamily="18" charset="0"/>
            </a:endParaRPr>
          </a:p>
          <a:p>
            <a:r>
              <a:rPr lang="fi-FI" sz="2000" dirty="0">
                <a:latin typeface="Cambria" panose="02040503050406030204" pitchFamily="18" charset="0"/>
                <a:ea typeface="Cambria" panose="02040503050406030204" pitchFamily="18" charset="0"/>
              </a:rPr>
              <a:t>KOTITEHTÄVÄ: Rentoudu ja tee mukavia, palauttavia asioita.</a:t>
            </a:r>
          </a:p>
        </p:txBody>
      </p:sp>
      <p:pic>
        <p:nvPicPr>
          <p:cNvPr id="5" name="Kuv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0549" y="1688681"/>
            <a:ext cx="5286375" cy="34806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701663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br>
              <a:rPr lang="fi-FI" sz="4000" dirty="0">
                <a:latin typeface="Cambria" panose="02040503050406030204" pitchFamily="18" charset="0"/>
              </a:rPr>
            </a:br>
            <a:endParaRPr lang="fi-FI" sz="4000" dirty="0">
              <a:latin typeface="Cambria" panose="02040503050406030204" pitchFamily="18" charset="0"/>
            </a:endParaRPr>
          </a:p>
        </p:txBody>
      </p:sp>
      <p:sp>
        <p:nvSpPr>
          <p:cNvPr id="3" name="Sisällön paikkamerkki 2"/>
          <p:cNvSpPr>
            <a:spLocks noGrp="1"/>
          </p:cNvSpPr>
          <p:nvPr>
            <p:ph idx="1"/>
          </p:nvPr>
        </p:nvSpPr>
        <p:spPr>
          <a:xfrm>
            <a:off x="504825" y="930275"/>
            <a:ext cx="10515600" cy="4351338"/>
          </a:xfrm>
        </p:spPr>
        <p:txBody>
          <a:bodyPr>
            <a:normAutofit lnSpcReduction="10000"/>
          </a:bodyPr>
          <a:lstStyle/>
          <a:p>
            <a:r>
              <a:rPr lang="fi-FI" dirty="0">
                <a:latin typeface="Cambria" panose="02040503050406030204" pitchFamily="18" charset="0"/>
              </a:rPr>
              <a:t>Toivottavasti loma oli hyvä &lt;3</a:t>
            </a:r>
          </a:p>
          <a:p>
            <a:pPr marL="0" indent="0">
              <a:buNone/>
            </a:pPr>
            <a:endParaRPr lang="fi-FI" dirty="0">
              <a:latin typeface="Cambria" panose="02040503050406030204" pitchFamily="18" charset="0"/>
            </a:endParaRPr>
          </a:p>
          <a:p>
            <a:r>
              <a:rPr lang="fi-FI" dirty="0">
                <a:latin typeface="Cambria" panose="02040503050406030204" pitchFamily="18" charset="0"/>
              </a:rPr>
              <a:t>Tänään aiheena stressi ja stressinhallinta</a:t>
            </a:r>
          </a:p>
          <a:p>
            <a:pPr marL="0" indent="0">
              <a:buNone/>
            </a:pPr>
            <a:endParaRPr lang="fi-FI" dirty="0">
              <a:latin typeface="Cambria" panose="02040503050406030204" pitchFamily="18" charset="0"/>
            </a:endParaRPr>
          </a:p>
          <a:p>
            <a:pPr lvl="1"/>
            <a:r>
              <a:rPr lang="fi-FI" dirty="0">
                <a:latin typeface="Cambria" panose="02040503050406030204" pitchFamily="18" charset="0"/>
              </a:rPr>
              <a:t>Mitä stressi on?</a:t>
            </a:r>
          </a:p>
          <a:p>
            <a:pPr lvl="1"/>
            <a:r>
              <a:rPr lang="fi-FI" dirty="0">
                <a:latin typeface="Cambria" panose="02040503050406030204" pitchFamily="18" charset="0"/>
              </a:rPr>
              <a:t>Pieni ryhmätehtävä ja koonti </a:t>
            </a:r>
            <a:r>
              <a:rPr lang="fi-FI" dirty="0" err="1">
                <a:latin typeface="Cambria" panose="02040503050406030204" pitchFamily="18" charset="0"/>
              </a:rPr>
              <a:t>Padletissa</a:t>
            </a:r>
            <a:endParaRPr lang="fi-FI" dirty="0">
              <a:latin typeface="Cambria" panose="02040503050406030204" pitchFamily="18" charset="0"/>
            </a:endParaRPr>
          </a:p>
          <a:p>
            <a:pPr lvl="1"/>
            <a:r>
              <a:rPr lang="fi-FI" dirty="0">
                <a:latin typeface="Cambria" panose="02040503050406030204" pitchFamily="18" charset="0"/>
              </a:rPr>
              <a:t>Stressitesti</a:t>
            </a:r>
          </a:p>
          <a:p>
            <a:pPr lvl="1"/>
            <a:r>
              <a:rPr lang="fi-FI" dirty="0">
                <a:latin typeface="Cambria" panose="02040503050406030204" pitchFamily="18" charset="0"/>
              </a:rPr>
              <a:t>Hyvä ja huono stressi</a:t>
            </a:r>
          </a:p>
          <a:p>
            <a:pPr lvl="1"/>
            <a:r>
              <a:rPr lang="fi-FI" dirty="0">
                <a:latin typeface="Cambria" panose="02040503050406030204" pitchFamily="18" charset="0"/>
              </a:rPr>
              <a:t>Stressinhallintakeinot</a:t>
            </a:r>
          </a:p>
          <a:p>
            <a:pPr lvl="1"/>
            <a:r>
              <a:rPr lang="fi-FI" dirty="0">
                <a:latin typeface="Cambria" panose="02040503050406030204" pitchFamily="18" charset="0"/>
              </a:rPr>
              <a:t>Lopuksi rentoutusharjoitus</a:t>
            </a:r>
          </a:p>
          <a:p>
            <a:pPr lvl="1"/>
            <a:endParaRPr lang="fi-FI" dirty="0">
              <a:latin typeface="Cambria" panose="02040503050406030204" pitchFamily="18" charset="0"/>
            </a:endParaRPr>
          </a:p>
          <a:p>
            <a:pPr lvl="1"/>
            <a:endParaRPr lang="fi-FI" dirty="0">
              <a:latin typeface="Cambria" panose="02040503050406030204" pitchFamily="18" charset="0"/>
            </a:endParaRPr>
          </a:p>
          <a:p>
            <a:pPr lvl="1"/>
            <a:endParaRPr lang="fi-FI" dirty="0">
              <a:latin typeface="Cambria" panose="02040503050406030204" pitchFamily="18" charset="0"/>
            </a:endParaRPr>
          </a:p>
          <a:p>
            <a:pPr lvl="1"/>
            <a:endParaRPr lang="fi-FI" dirty="0">
              <a:latin typeface="Cambria" panose="02040503050406030204" pitchFamily="18" charset="0"/>
            </a:endParaRPr>
          </a:p>
          <a:p>
            <a:endParaRPr lang="fi-FI" dirty="0">
              <a:latin typeface="Cambria" panose="02040503050406030204" pitchFamily="18" charset="0"/>
            </a:endParaRPr>
          </a:p>
          <a:p>
            <a:pPr marL="0" indent="0">
              <a:buNone/>
            </a:pPr>
            <a:endParaRPr lang="fi-FI" dirty="0">
              <a:latin typeface="Cambria" panose="02040503050406030204" pitchFamily="18" charset="0"/>
            </a:endParaRPr>
          </a:p>
          <a:p>
            <a:endParaRPr lang="fi-FI" dirty="0">
              <a:latin typeface="Cambria" panose="02040503050406030204" pitchFamily="18" charset="0"/>
            </a:endParaRPr>
          </a:p>
        </p:txBody>
      </p:sp>
      <p:pic>
        <p:nvPicPr>
          <p:cNvPr id="5" name="Kuv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0223" y="1198816"/>
            <a:ext cx="4810125" cy="4810125"/>
          </a:xfrm>
          <a:prstGeom prst="rect">
            <a:avLst/>
          </a:prstGeom>
        </p:spPr>
      </p:pic>
    </p:spTree>
    <p:extLst>
      <p:ext uri="{BB962C8B-B14F-4D97-AF65-F5344CB8AC3E}">
        <p14:creationId xmlns:p14="http://schemas.microsoft.com/office/powerpoint/2010/main" val="2993699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815546" y="964835"/>
            <a:ext cx="9144000" cy="1085378"/>
          </a:xfrm>
        </p:spPr>
        <p:txBody>
          <a:bodyPr>
            <a:normAutofit/>
          </a:bodyPr>
          <a:lstStyle/>
          <a:p>
            <a:r>
              <a:rPr lang="fi-FI" sz="3500" dirty="0">
                <a:latin typeface="Cambria" panose="02040503050406030204" pitchFamily="18" charset="0"/>
                <a:ea typeface="Cambria" panose="02040503050406030204" pitchFamily="18" charset="0"/>
              </a:rPr>
              <a:t>Mitä stressi on?</a:t>
            </a:r>
            <a:br>
              <a:rPr lang="fi-FI" sz="3500" dirty="0">
                <a:latin typeface="Cambria" panose="02040503050406030204" pitchFamily="18" charset="0"/>
                <a:ea typeface="Cambria" panose="02040503050406030204" pitchFamily="18" charset="0"/>
              </a:rPr>
            </a:br>
            <a:endParaRPr lang="fi-FI" sz="3500" dirty="0">
              <a:latin typeface="Cambria" panose="02040503050406030204" pitchFamily="18" charset="0"/>
              <a:ea typeface="Cambria" panose="02040503050406030204" pitchFamily="18" charset="0"/>
            </a:endParaRPr>
          </a:p>
        </p:txBody>
      </p:sp>
      <p:sp>
        <p:nvSpPr>
          <p:cNvPr id="3" name="Alaotsikko 2"/>
          <p:cNvSpPr>
            <a:spLocks noGrp="1"/>
          </p:cNvSpPr>
          <p:nvPr>
            <p:ph type="subTitle" idx="1"/>
          </p:nvPr>
        </p:nvSpPr>
        <p:spPr>
          <a:xfrm>
            <a:off x="930876" y="1677342"/>
            <a:ext cx="9028670" cy="4679091"/>
          </a:xfrm>
        </p:spPr>
        <p:txBody>
          <a:bodyPr>
            <a:normAutofit/>
          </a:bodyPr>
          <a:lstStyle/>
          <a:p>
            <a:pPr marL="457200" indent="-457200" algn="l">
              <a:buFont typeface="Arial" panose="020B0604020202020204" pitchFamily="34" charset="0"/>
              <a:buChar char="•"/>
            </a:pPr>
            <a:r>
              <a:rPr lang="fi-FI" dirty="0">
                <a:latin typeface="Cambria" panose="02040503050406030204" pitchFamily="18" charset="0"/>
                <a:ea typeface="Cambria" panose="02040503050406030204" pitchFamily="18" charset="0"/>
              </a:rPr>
              <a:t>Stressi on parhaimmillaan myönteistä, koska se valmistaa huippusuoritukseen. Kohtuullinen väliaikainen stressi voi jopa lisätä tarkkaavaisuutta sekä </a:t>
            </a:r>
            <a:r>
              <a:rPr lang="fi-FI" dirty="0" err="1">
                <a:latin typeface="Cambria" panose="02040503050406030204" pitchFamily="18" charset="0"/>
                <a:ea typeface="Cambria" panose="02040503050406030204" pitchFamily="18" charset="0"/>
              </a:rPr>
              <a:t>keskittymis</a:t>
            </a:r>
            <a:r>
              <a:rPr lang="fi-FI" dirty="0">
                <a:latin typeface="Cambria" panose="02040503050406030204" pitchFamily="18" charset="0"/>
                <a:ea typeface="Cambria" panose="02040503050406030204" pitchFamily="18" charset="0"/>
              </a:rPr>
              <a:t>- ja suorituskykyä. </a:t>
            </a:r>
          </a:p>
          <a:p>
            <a:pPr marL="457200" indent="-457200" algn="l">
              <a:buFont typeface="Arial" panose="020B0604020202020204" pitchFamily="34" charset="0"/>
              <a:buChar char="•"/>
            </a:pPr>
            <a:r>
              <a:rPr lang="fi-FI" dirty="0">
                <a:latin typeface="Cambria" panose="02040503050406030204" pitchFamily="18" charset="0"/>
                <a:ea typeface="Cambria" panose="02040503050406030204" pitchFamily="18" charset="0"/>
              </a:rPr>
              <a:t>Stressi voi siis olla myös positiivinen voimavara! </a:t>
            </a:r>
          </a:p>
          <a:p>
            <a:pPr marL="457200" indent="-457200" algn="l">
              <a:buFont typeface="Arial" panose="020B0604020202020204" pitchFamily="34" charset="0"/>
              <a:buChar char="•"/>
            </a:pPr>
            <a:r>
              <a:rPr lang="fi-FI" dirty="0">
                <a:latin typeface="Cambria" panose="02040503050406030204" pitchFamily="18" charset="0"/>
                <a:ea typeface="Cambria" panose="02040503050406030204" pitchFamily="18" charset="0"/>
              </a:rPr>
              <a:t>Liiallinen ja pitkäkestoinen paine sen sijaan sotkee elimistön palautumisjärjestelmän ja voi johtaa uupumukseen. </a:t>
            </a:r>
          </a:p>
          <a:p>
            <a:pPr marL="457200" indent="-457200" algn="l">
              <a:buFont typeface="Arial" panose="020B0604020202020204" pitchFamily="34" charset="0"/>
              <a:buChar char="•"/>
            </a:pPr>
            <a:r>
              <a:rPr lang="fi-FI" b="1" dirty="0">
                <a:solidFill>
                  <a:srgbClr val="0070C0"/>
                </a:solidFill>
                <a:latin typeface="Cambria" panose="02040503050406030204" pitchFamily="18" charset="0"/>
                <a:ea typeface="Cambria" panose="02040503050406030204" pitchFamily="18" charset="0"/>
              </a:rPr>
              <a:t>Jokaisen olisi hyvä tunnistaa itsessään, milloin ja miten keho viestii positiivisen stressin muuttumisesta negatiiviseksi.</a:t>
            </a:r>
          </a:p>
          <a:p>
            <a:pPr algn="l"/>
            <a:endParaRPr lang="fi-FI" sz="2600" dirty="0">
              <a:latin typeface="Cambria" panose="02040503050406030204" pitchFamily="18" charset="0"/>
              <a:ea typeface="Cambria" panose="02040503050406030204" pitchFamily="18" charset="0"/>
            </a:endParaRPr>
          </a:p>
          <a:p>
            <a:pPr algn="l"/>
            <a:r>
              <a:rPr lang="fi-FI" sz="2600" i="1" dirty="0">
                <a:latin typeface="Cambria" panose="02040503050406030204" pitchFamily="18" charset="0"/>
                <a:ea typeface="Cambria" panose="02040503050406030204" pitchFamily="18" charset="0"/>
              </a:rPr>
              <a:t>       Lähde: mielenterveysseura.fi</a:t>
            </a:r>
          </a:p>
          <a:p>
            <a:endParaRPr lang="fi-FI"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47130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200887" y="1417321"/>
            <a:ext cx="11104134" cy="1521942"/>
          </a:xfrm>
        </p:spPr>
        <p:txBody>
          <a:bodyPr>
            <a:noAutofit/>
          </a:bodyPr>
          <a:lstStyle/>
          <a:p>
            <a:r>
              <a:rPr lang="fi-FI" sz="3500" dirty="0">
                <a:latin typeface="Cambria" panose="02040503050406030204" pitchFamily="18" charset="0"/>
                <a:ea typeface="Cambria" panose="02040503050406030204" pitchFamily="18" charset="0"/>
              </a:rPr>
              <a:t>Stressi pähkinänkuoressa </a:t>
            </a:r>
            <a:br>
              <a:rPr lang="fi-FI" sz="3500" dirty="0">
                <a:latin typeface="Cambria" panose="02040503050406030204" pitchFamily="18" charset="0"/>
                <a:ea typeface="Cambria" panose="02040503050406030204" pitchFamily="18" charset="0"/>
              </a:rPr>
            </a:br>
            <a:br>
              <a:rPr lang="fi-FI" sz="3500" dirty="0">
                <a:latin typeface="Cambria" panose="02040503050406030204" pitchFamily="18" charset="0"/>
                <a:ea typeface="Cambria" panose="02040503050406030204" pitchFamily="18" charset="0"/>
              </a:rPr>
            </a:br>
            <a:br>
              <a:rPr lang="fi-FI" sz="3500" dirty="0">
                <a:latin typeface="Cambria" panose="02040503050406030204" pitchFamily="18" charset="0"/>
                <a:ea typeface="Cambria" panose="02040503050406030204" pitchFamily="18" charset="0"/>
              </a:rPr>
            </a:br>
            <a:endParaRPr lang="fi-FI" sz="3500" dirty="0">
              <a:latin typeface="Cambria" panose="02040503050406030204" pitchFamily="18" charset="0"/>
              <a:ea typeface="Cambria" panose="02040503050406030204" pitchFamily="18" charset="0"/>
            </a:endParaRPr>
          </a:p>
        </p:txBody>
      </p:sp>
      <p:sp>
        <p:nvSpPr>
          <p:cNvPr id="3" name="Alaotsikko 2"/>
          <p:cNvSpPr>
            <a:spLocks noGrp="1"/>
          </p:cNvSpPr>
          <p:nvPr>
            <p:ph type="subTitle" idx="1"/>
          </p:nvPr>
        </p:nvSpPr>
        <p:spPr>
          <a:xfrm>
            <a:off x="449081" y="1873403"/>
            <a:ext cx="6996748" cy="5441798"/>
          </a:xfrm>
        </p:spPr>
        <p:txBody>
          <a:bodyPr>
            <a:normAutofit fontScale="55000" lnSpcReduction="20000"/>
          </a:bodyPr>
          <a:lstStyle/>
          <a:p>
            <a:pPr marL="342900" indent="-342900" algn="l">
              <a:buFont typeface="Arial" panose="020B0604020202020204" pitchFamily="34" charset="0"/>
              <a:buChar char="•"/>
            </a:pPr>
            <a:r>
              <a:rPr lang="fi-FI" sz="4000" dirty="0">
                <a:latin typeface="Cambria" panose="02040503050406030204" pitchFamily="18" charset="0"/>
                <a:ea typeface="Cambria" panose="02040503050406030204" pitchFamily="18" charset="0"/>
              </a:rPr>
              <a:t>Stressi syntyy tilanteessa, joka koetaan uhkaavaksi tai yli­kuormittaviksi. Kun koemme, että tavoitteem­me, kykymme ja tarpeemme ovat ristiriidassa niihin kohdistuvien vaati­musten kanssa, syntyy stressiä. </a:t>
            </a:r>
          </a:p>
          <a:p>
            <a:pPr marL="342900" indent="-342900" algn="l">
              <a:buFont typeface="Arial" panose="020B0604020202020204" pitchFamily="34" charset="0"/>
              <a:buChar char="•"/>
            </a:pPr>
            <a:r>
              <a:rPr lang="fi-FI" sz="4000" dirty="0">
                <a:latin typeface="Cambria" panose="02040503050406030204" pitchFamily="18" charset="0"/>
                <a:ea typeface="Cambria" panose="02040503050406030204" pitchFamily="18" charset="0"/>
              </a:rPr>
              <a:t>Jos esimerkiksi tiedollinen tai taidollinen kykymme ei riitä suoriutumaan tehtävästä, koemme tilanteen stressaavana. </a:t>
            </a:r>
          </a:p>
          <a:p>
            <a:pPr marL="342900" indent="-342900" algn="l">
              <a:buFont typeface="Arial" panose="020B0604020202020204" pitchFamily="34" charset="0"/>
              <a:buChar char="•"/>
            </a:pPr>
            <a:r>
              <a:rPr lang="fi-FI" sz="4000" dirty="0">
                <a:latin typeface="Cambria" panose="02040503050406030204" pitchFamily="18" charset="0"/>
                <a:ea typeface="Cambria" panose="02040503050406030204" pitchFamily="18" charset="0"/>
              </a:rPr>
              <a:t>Ulkopuolelta tulevien vaatimusten lisäksi asetamme usein myös itsellemme liian kovia vaatimuksia. </a:t>
            </a:r>
          </a:p>
          <a:p>
            <a:pPr marL="342900" indent="-342900" algn="l">
              <a:buFont typeface="Arial" panose="020B0604020202020204" pitchFamily="34" charset="0"/>
              <a:buChar char="•"/>
            </a:pPr>
            <a:r>
              <a:rPr lang="fi-FI" sz="4000" dirty="0">
                <a:latin typeface="Cambria" panose="02040503050406030204" pitchFamily="18" charset="0"/>
                <a:ea typeface="Cambria" panose="02040503050406030204" pitchFamily="18" charset="0"/>
              </a:rPr>
              <a:t>Epäonnistumme väistämättä silloin tällöin, sillä kukaan meistä ei ole täydellinen. Mikäli omaa epätäydellisyyttä on vaikea hyväksyä, tulee stressiä helposti pienistäkin asioista. </a:t>
            </a:r>
          </a:p>
          <a:p>
            <a:pPr marL="342900" indent="-342900" algn="l">
              <a:buFont typeface="Arial" panose="020B0604020202020204" pitchFamily="34" charset="0"/>
              <a:buChar char="•"/>
            </a:pPr>
            <a:r>
              <a:rPr lang="fi-FI" sz="4000" b="1" dirty="0">
                <a:solidFill>
                  <a:srgbClr val="0070C0"/>
                </a:solidFill>
                <a:latin typeface="Cambria" panose="02040503050406030204" pitchFamily="18" charset="0"/>
                <a:ea typeface="Cambria" panose="02040503050406030204" pitchFamily="18" charset="0"/>
              </a:rPr>
              <a:t>Muista olla myötätuntoinen itsellesi!</a:t>
            </a:r>
            <a:r>
              <a:rPr lang="fi-FI" sz="4000" i="1" dirty="0">
                <a:latin typeface="Cambria" panose="02040503050406030204" pitchFamily="18" charset="0"/>
                <a:ea typeface="Cambria" panose="02040503050406030204" pitchFamily="18" charset="0"/>
              </a:rPr>
              <a:t> </a:t>
            </a:r>
          </a:p>
          <a:p>
            <a:pPr marL="342900" indent="-342900" algn="l">
              <a:buFont typeface="Arial" panose="020B0604020202020204" pitchFamily="34" charset="0"/>
              <a:buChar char="•"/>
            </a:pPr>
            <a:endParaRPr lang="fi-FI" sz="4000" dirty="0">
              <a:latin typeface="Cambria" panose="02040503050406030204" pitchFamily="18" charset="0"/>
              <a:ea typeface="Cambria" panose="02040503050406030204" pitchFamily="18" charset="0"/>
            </a:endParaRPr>
          </a:p>
          <a:p>
            <a:pPr algn="l"/>
            <a:r>
              <a:rPr lang="fi-FI" sz="4000" dirty="0">
                <a:latin typeface="Cambria" panose="02040503050406030204" pitchFamily="18" charset="0"/>
                <a:ea typeface="Cambria" panose="02040503050406030204" pitchFamily="18" charset="0"/>
              </a:rPr>
              <a:t>(</a:t>
            </a:r>
            <a:r>
              <a:rPr lang="fi-FI" sz="4000" dirty="0" err="1">
                <a:latin typeface="Cambria" panose="02040503050406030204" pitchFamily="18" charset="0"/>
                <a:ea typeface="Cambria" panose="02040503050406030204" pitchFamily="18" charset="0"/>
              </a:rPr>
              <a:t>Lähde:Nyyti.fi</a:t>
            </a:r>
            <a:r>
              <a:rPr lang="fi-FI" sz="4000" dirty="0">
                <a:latin typeface="Cambria" panose="02040503050406030204" pitchFamily="18" charset="0"/>
                <a:ea typeface="Cambria" panose="02040503050406030204" pitchFamily="18" charset="0"/>
              </a:rPr>
              <a:t>)</a:t>
            </a:r>
          </a:p>
          <a:p>
            <a:pPr algn="l"/>
            <a:endParaRPr lang="fi-FI" sz="4400" dirty="0">
              <a:latin typeface="Cambria" panose="02040503050406030204" pitchFamily="18" charset="0"/>
              <a:ea typeface="Cambria" panose="02040503050406030204" pitchFamily="18" charset="0"/>
            </a:endParaRPr>
          </a:p>
          <a:p>
            <a:pPr algn="l"/>
            <a:r>
              <a:rPr lang="fi-FI" sz="4400" dirty="0">
                <a:latin typeface="Cambria" panose="02040503050406030204" pitchFamily="18" charset="0"/>
                <a:ea typeface="Cambria" panose="02040503050406030204" pitchFamily="18" charset="0"/>
              </a:rPr>
              <a:t>     </a:t>
            </a:r>
            <a:endParaRPr lang="fi-FI" dirty="0">
              <a:latin typeface="Cambria" panose="02040503050406030204" pitchFamily="18" charset="0"/>
              <a:ea typeface="Cambria" panose="02040503050406030204" pitchFamily="18" charset="0"/>
            </a:endParaRPr>
          </a:p>
        </p:txBody>
      </p:sp>
      <p:sp>
        <p:nvSpPr>
          <p:cNvPr id="4" name="Tekstiruutu 3"/>
          <p:cNvSpPr txBox="1"/>
          <p:nvPr/>
        </p:nvSpPr>
        <p:spPr>
          <a:xfrm>
            <a:off x="8117684" y="5038439"/>
            <a:ext cx="3299253" cy="923330"/>
          </a:xfrm>
          <a:prstGeom prst="rect">
            <a:avLst/>
          </a:prstGeom>
          <a:noFill/>
        </p:spPr>
        <p:txBody>
          <a:bodyPr wrap="square" rtlCol="0">
            <a:spAutoFit/>
          </a:bodyPr>
          <a:lstStyle/>
          <a:p>
            <a:r>
              <a:rPr lang="fi-FI" b="1" dirty="0">
                <a:latin typeface="Cambria" panose="02040503050406030204" pitchFamily="18" charset="0"/>
                <a:ea typeface="Cambria" panose="02040503050406030204" pitchFamily="18" charset="0"/>
                <a:hlinkClick r:id="rId2"/>
              </a:rPr>
              <a:t>Video</a:t>
            </a:r>
            <a:br>
              <a:rPr lang="fi-FI" b="1" dirty="0">
                <a:latin typeface="Cambria" panose="02040503050406030204" pitchFamily="18" charset="0"/>
                <a:ea typeface="Cambria" panose="02040503050406030204" pitchFamily="18" charset="0"/>
              </a:rPr>
            </a:br>
            <a:r>
              <a:rPr lang="fi-FI" b="1" dirty="0">
                <a:latin typeface="Cambria" panose="02040503050406030204" pitchFamily="18" charset="0"/>
                <a:ea typeface="Cambria" panose="02040503050406030204" pitchFamily="18" charset="0"/>
              </a:rPr>
              <a:t>https://www.youtube.com/watch?v=HH6UcDY_Kmc</a:t>
            </a:r>
            <a:endParaRPr lang="fi-FI" dirty="0">
              <a:latin typeface="Cambria" panose="02040503050406030204" pitchFamily="18" charset="0"/>
              <a:ea typeface="Cambria" panose="02040503050406030204" pitchFamily="18" charset="0"/>
            </a:endParaRPr>
          </a:p>
        </p:txBody>
      </p:sp>
      <p:pic>
        <p:nvPicPr>
          <p:cNvPr id="5" name="Kuv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5302" y="1873403"/>
            <a:ext cx="4104015" cy="24624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17127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500" b="1" dirty="0">
                <a:latin typeface="Cambria" panose="02040503050406030204" pitchFamily="18" charset="0"/>
                <a:ea typeface="Cambria" panose="02040503050406030204" pitchFamily="18" charset="0"/>
              </a:rPr>
              <a:t>Pieni ryhmätehtävä</a:t>
            </a:r>
          </a:p>
        </p:txBody>
      </p:sp>
      <p:sp>
        <p:nvSpPr>
          <p:cNvPr id="3" name="Sisällön paikkamerkki 2"/>
          <p:cNvSpPr>
            <a:spLocks noGrp="1"/>
          </p:cNvSpPr>
          <p:nvPr>
            <p:ph idx="1"/>
          </p:nvPr>
        </p:nvSpPr>
        <p:spPr/>
        <p:txBody>
          <a:bodyPr>
            <a:normAutofit fontScale="85000" lnSpcReduction="20000"/>
          </a:bodyPr>
          <a:lstStyle/>
          <a:p>
            <a:pPr marL="0" indent="0">
              <a:buNone/>
            </a:pPr>
            <a:r>
              <a:rPr lang="fi-FI" b="1" dirty="0">
                <a:latin typeface="Cambria" panose="02040503050406030204" pitchFamily="18" charset="0"/>
                <a:ea typeface="Cambria" panose="02040503050406030204" pitchFamily="18" charset="0"/>
              </a:rPr>
              <a:t>Kootkaa vastaukset </a:t>
            </a:r>
            <a:r>
              <a:rPr lang="fi-FI" b="1" dirty="0" err="1">
                <a:latin typeface="Cambria" panose="02040503050406030204" pitchFamily="18" charset="0"/>
                <a:ea typeface="Cambria" panose="02040503050406030204" pitchFamily="18" charset="0"/>
              </a:rPr>
              <a:t>Padlettiin</a:t>
            </a:r>
            <a:r>
              <a:rPr lang="fi-FI" b="1" dirty="0">
                <a:latin typeface="Cambria" panose="02040503050406030204" pitchFamily="18" charset="0"/>
                <a:ea typeface="Cambria" panose="02040503050406030204" pitchFamily="18" charset="0"/>
              </a:rPr>
              <a:t> </a:t>
            </a:r>
          </a:p>
          <a:p>
            <a:pPr marL="0" indent="0">
              <a:buNone/>
            </a:pPr>
            <a:endParaRPr lang="fi-FI" dirty="0">
              <a:latin typeface="Cambria" panose="02040503050406030204" pitchFamily="18" charset="0"/>
              <a:ea typeface="Cambria" panose="02040503050406030204" pitchFamily="18" charset="0"/>
            </a:endParaRPr>
          </a:p>
          <a:p>
            <a:pPr marL="0" indent="0">
              <a:buNone/>
            </a:pPr>
            <a:r>
              <a:rPr lang="fi-FI" dirty="0">
                <a:latin typeface="Cambria" panose="02040503050406030204" pitchFamily="18" charset="0"/>
                <a:ea typeface="Cambria" panose="02040503050406030204" pitchFamily="18" charset="0"/>
              </a:rPr>
              <a:t>1.Mitä stressi sinun mielestäsi on?</a:t>
            </a:r>
          </a:p>
          <a:p>
            <a:pPr marL="0" indent="0">
              <a:buNone/>
            </a:pPr>
            <a:r>
              <a:rPr lang="fi-FI" dirty="0">
                <a:latin typeface="Cambria" panose="02040503050406030204" pitchFamily="18" charset="0"/>
                <a:ea typeface="Cambria" panose="02040503050406030204" pitchFamily="18" charset="0"/>
              </a:rPr>
              <a:t>2. Mitkä tilanteet sinä koet stressaavana?</a:t>
            </a:r>
          </a:p>
          <a:p>
            <a:pPr marL="0" indent="0">
              <a:buNone/>
            </a:pPr>
            <a:r>
              <a:rPr lang="fi-FI" dirty="0">
                <a:latin typeface="Cambria" panose="02040503050406030204" pitchFamily="18" charset="0"/>
                <a:ea typeface="Cambria" panose="02040503050406030204" pitchFamily="18" charset="0"/>
              </a:rPr>
              <a:t>3. Miltä/missä stressi sinussa tuntuu?</a:t>
            </a:r>
          </a:p>
          <a:p>
            <a:pPr marL="0" indent="0">
              <a:buNone/>
            </a:pPr>
            <a:r>
              <a:rPr lang="fi-FI" dirty="0">
                <a:latin typeface="Cambria" panose="02040503050406030204" pitchFamily="18" charset="0"/>
                <a:ea typeface="Cambria" panose="02040503050406030204" pitchFamily="18" charset="0"/>
              </a:rPr>
              <a:t>4. Miten sinä toimit ja käyttäydyt stressaantuneena?</a:t>
            </a:r>
          </a:p>
          <a:p>
            <a:pPr marL="0" indent="0">
              <a:buNone/>
            </a:pPr>
            <a:r>
              <a:rPr lang="fi-FI" dirty="0">
                <a:latin typeface="Cambria" panose="02040503050406030204" pitchFamily="18" charset="0"/>
                <a:ea typeface="Cambria" panose="02040503050406030204" pitchFamily="18" charset="0"/>
              </a:rPr>
              <a:t>5. Mitkä asiat helpottavat stressiäsi?</a:t>
            </a:r>
          </a:p>
          <a:p>
            <a:pPr marL="0" indent="0">
              <a:buNone/>
            </a:pPr>
            <a:r>
              <a:rPr lang="fi-FI" dirty="0">
                <a:latin typeface="Cambria" panose="02040503050406030204" pitchFamily="18" charset="0"/>
                <a:ea typeface="Cambria" panose="02040503050406030204" pitchFamily="18" charset="0"/>
              </a:rPr>
              <a:t>6. Mitä tunteita maailman tilanne sinussa herättää (apuna tunne-juliste)?</a:t>
            </a:r>
          </a:p>
          <a:p>
            <a:endParaRPr lang="fi-FI" dirty="0">
              <a:latin typeface="Cambria" panose="02040503050406030204" pitchFamily="18" charset="0"/>
              <a:ea typeface="Cambria" panose="02040503050406030204" pitchFamily="18" charset="0"/>
            </a:endParaRPr>
          </a:p>
          <a:p>
            <a:r>
              <a:rPr lang="fi-FI" u="sng" dirty="0">
                <a:latin typeface="Cambria" panose="02040503050406030204" pitchFamily="18" charset="0"/>
                <a:ea typeface="Cambria" panose="02040503050406030204" pitchFamily="18" charset="0"/>
              </a:rPr>
              <a:t>Tee stressitesti:</a:t>
            </a:r>
          </a:p>
          <a:p>
            <a:r>
              <a:rPr lang="fi-FI" dirty="0">
                <a:latin typeface="Cambria" panose="02040503050406030204" pitchFamily="18" charset="0"/>
                <a:ea typeface="Cambria" panose="02040503050406030204" pitchFamily="18" charset="0"/>
                <a:hlinkClick r:id="rId2"/>
              </a:rPr>
              <a:t>https://www.smartmoves.fi/opettaja-mielen-hyvinvointi/#hyvinvointitesti</a:t>
            </a:r>
            <a:endParaRPr lang="fi-FI" dirty="0">
              <a:latin typeface="Cambria" panose="02040503050406030204" pitchFamily="18" charset="0"/>
              <a:ea typeface="Cambria" panose="02040503050406030204" pitchFamily="18" charset="0"/>
            </a:endParaRPr>
          </a:p>
        </p:txBody>
      </p:sp>
      <p:pic>
        <p:nvPicPr>
          <p:cNvPr id="4" name="Kuva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0313" y="546129"/>
            <a:ext cx="2863735" cy="21478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75616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4034EC-CA75-4B7B-B3DE-65C9A4725373}"/>
              </a:ext>
            </a:extLst>
          </p:cNvPr>
          <p:cNvSpPr>
            <a:spLocks noGrp="1"/>
          </p:cNvSpPr>
          <p:nvPr>
            <p:ph type="title"/>
          </p:nvPr>
        </p:nvSpPr>
        <p:spPr/>
        <p:txBody>
          <a:bodyPr>
            <a:normAutofit/>
          </a:bodyPr>
          <a:lstStyle/>
          <a:p>
            <a:r>
              <a:rPr lang="fi-FI" sz="3500" dirty="0" err="1">
                <a:latin typeface="Cambria" panose="02040503050406030204" pitchFamily="18" charset="0"/>
                <a:ea typeface="Cambria" panose="02040503050406030204" pitchFamily="18" charset="0"/>
              </a:rPr>
              <a:t>Padlettiin</a:t>
            </a:r>
            <a:r>
              <a:rPr lang="fi-FI" sz="3500" dirty="0">
                <a:latin typeface="Cambria" panose="02040503050406030204" pitchFamily="18" charset="0"/>
                <a:ea typeface="Cambria" panose="02040503050406030204" pitchFamily="18" charset="0"/>
              </a:rPr>
              <a:t>:</a:t>
            </a:r>
            <a:br>
              <a:rPr lang="fi-FI" sz="3500" dirty="0">
                <a:latin typeface="Cambria" panose="02040503050406030204" pitchFamily="18" charset="0"/>
                <a:ea typeface="Cambria" panose="02040503050406030204" pitchFamily="18" charset="0"/>
              </a:rPr>
            </a:br>
            <a:r>
              <a:rPr lang="fi-FI" sz="3500" dirty="0">
                <a:latin typeface="Cambria" panose="02040503050406030204" pitchFamily="18" charset="0"/>
                <a:ea typeface="Cambria" panose="02040503050406030204" pitchFamily="18" charset="0"/>
              </a:rPr>
              <a:t>6. Mitä tunteita maailman tilanne sinussa herättää?</a:t>
            </a:r>
            <a:endParaRPr lang="fi-FI" sz="3500" dirty="0"/>
          </a:p>
        </p:txBody>
      </p:sp>
      <p:pic>
        <p:nvPicPr>
          <p:cNvPr id="4" name="Kuva 3" descr="Kuva, joka sisältää kohteen teksti&#10;&#10;Kuvaus luotu automaattisesti">
            <a:extLst>
              <a:ext uri="{FF2B5EF4-FFF2-40B4-BE49-F238E27FC236}">
                <a16:creationId xmlns:a16="http://schemas.microsoft.com/office/drawing/2014/main" id="{061E1157-518B-4B69-BEB1-7039D7D8D6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8021" y="1946275"/>
            <a:ext cx="9296361" cy="5243238"/>
          </a:xfrm>
          <a:prstGeom prst="rect">
            <a:avLst/>
          </a:prstGeom>
        </p:spPr>
      </p:pic>
    </p:spTree>
    <p:extLst>
      <p:ext uri="{BB962C8B-B14F-4D97-AF65-F5344CB8AC3E}">
        <p14:creationId xmlns:p14="http://schemas.microsoft.com/office/powerpoint/2010/main" val="1149182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901646" y="1136469"/>
            <a:ext cx="2290354" cy="2325188"/>
          </a:xfrm>
        </p:spPr>
        <p:txBody>
          <a:bodyPr>
            <a:normAutofit/>
          </a:bodyPr>
          <a:lstStyle/>
          <a:p>
            <a:r>
              <a:rPr lang="fi-FI" sz="3500" dirty="0">
                <a:latin typeface="Cambria" panose="02040503050406030204" pitchFamily="18" charset="0"/>
                <a:ea typeface="Cambria" panose="02040503050406030204" pitchFamily="18" charset="0"/>
              </a:rPr>
              <a:t>Hyvä ja huono stressi</a:t>
            </a:r>
          </a:p>
        </p:txBody>
      </p:sp>
      <p:sp>
        <p:nvSpPr>
          <p:cNvPr id="3" name="Sisällön paikkamerkki 2"/>
          <p:cNvSpPr>
            <a:spLocks noGrp="1"/>
          </p:cNvSpPr>
          <p:nvPr>
            <p:ph idx="1"/>
          </p:nvPr>
        </p:nvSpPr>
        <p:spPr>
          <a:xfrm>
            <a:off x="684212" y="2720546"/>
            <a:ext cx="8534400" cy="3615267"/>
          </a:xfrm>
        </p:spPr>
        <p:txBody>
          <a:bodyPr/>
          <a:lstStyle/>
          <a:p>
            <a:endParaRPr lang="fi-FI" dirty="0"/>
          </a:p>
        </p:txBody>
      </p:sp>
      <p:pic>
        <p:nvPicPr>
          <p:cNvPr id="4" name="Kuva 3"/>
          <p:cNvPicPr/>
          <p:nvPr/>
        </p:nvPicPr>
        <p:blipFill>
          <a:blip r:embed="rId2"/>
          <a:stretch>
            <a:fillRect/>
          </a:stretch>
        </p:blipFill>
        <p:spPr>
          <a:xfrm>
            <a:off x="261257" y="195943"/>
            <a:ext cx="9640389" cy="6531427"/>
          </a:xfrm>
          <a:prstGeom prst="rect">
            <a:avLst/>
          </a:prstGeom>
        </p:spPr>
      </p:pic>
    </p:spTree>
    <p:extLst>
      <p:ext uri="{BB962C8B-B14F-4D97-AF65-F5344CB8AC3E}">
        <p14:creationId xmlns:p14="http://schemas.microsoft.com/office/powerpoint/2010/main" val="3569541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473779" y="424543"/>
            <a:ext cx="8001000" cy="797012"/>
          </a:xfrm>
        </p:spPr>
        <p:txBody>
          <a:bodyPr>
            <a:normAutofit/>
          </a:bodyPr>
          <a:lstStyle/>
          <a:p>
            <a:r>
              <a:rPr lang="fi-FI" sz="3500" dirty="0">
                <a:latin typeface="Cambria" panose="02040503050406030204" pitchFamily="18" charset="0"/>
                <a:ea typeface="Cambria" panose="02040503050406030204" pitchFamily="18" charset="0"/>
              </a:rPr>
              <a:t>Stressiä aiheuttavat mm. </a:t>
            </a:r>
          </a:p>
        </p:txBody>
      </p:sp>
      <p:sp>
        <p:nvSpPr>
          <p:cNvPr id="3" name="Alaotsikko 2"/>
          <p:cNvSpPr>
            <a:spLocks noGrp="1"/>
          </p:cNvSpPr>
          <p:nvPr>
            <p:ph type="subTitle" idx="1"/>
          </p:nvPr>
        </p:nvSpPr>
        <p:spPr>
          <a:xfrm>
            <a:off x="1332412" y="1757132"/>
            <a:ext cx="9049500" cy="5375188"/>
          </a:xfrm>
        </p:spPr>
        <p:txBody>
          <a:bodyPr>
            <a:normAutofit/>
          </a:bodyPr>
          <a:lstStyle/>
          <a:p>
            <a:pPr marL="342900" lvl="0" indent="-342900" algn="l">
              <a:buFont typeface="Arial" panose="020B0604020202020204" pitchFamily="34" charset="0"/>
              <a:buChar char="•"/>
            </a:pPr>
            <a:r>
              <a:rPr lang="fi-FI" dirty="0">
                <a:latin typeface="Cambria" panose="02040503050406030204" pitchFamily="18" charset="0"/>
                <a:ea typeface="Cambria" panose="02040503050406030204" pitchFamily="18" charset="0"/>
              </a:rPr>
              <a:t>Jatkuva kiire </a:t>
            </a:r>
          </a:p>
          <a:p>
            <a:pPr marL="342900" indent="-342900" algn="l">
              <a:buFont typeface="Arial" panose="020B0604020202020204" pitchFamily="34" charset="0"/>
              <a:buChar char="•"/>
            </a:pPr>
            <a:r>
              <a:rPr lang="fi-FI" dirty="0">
                <a:latin typeface="Cambria" panose="02040503050406030204" pitchFamily="18" charset="0"/>
                <a:ea typeface="Cambria" panose="02040503050406030204" pitchFamily="18" charset="0"/>
              </a:rPr>
              <a:t>Kohtuuttomat vaatimukset ja aikataulut (esim. opiskelussa)</a:t>
            </a:r>
          </a:p>
          <a:p>
            <a:pPr marL="342900" lvl="0" indent="-342900" algn="l">
              <a:buFont typeface="Arial" panose="020B0604020202020204" pitchFamily="34" charset="0"/>
              <a:buChar char="•"/>
            </a:pPr>
            <a:r>
              <a:rPr lang="fi-FI" dirty="0">
                <a:latin typeface="Cambria" panose="02040503050406030204" pitchFamily="18" charset="0"/>
                <a:ea typeface="Cambria" panose="02040503050406030204" pitchFamily="18" charset="0"/>
              </a:rPr>
              <a:t>Muutokset ihmissuhteissa ja elinolosuhteissa </a:t>
            </a:r>
          </a:p>
          <a:p>
            <a:pPr marL="342900" lvl="0" indent="-342900" algn="l">
              <a:buFont typeface="Arial" panose="020B0604020202020204" pitchFamily="34" charset="0"/>
              <a:buChar char="•"/>
            </a:pPr>
            <a:r>
              <a:rPr lang="fi-FI" dirty="0">
                <a:latin typeface="Cambria" panose="02040503050406030204" pitchFamily="18" charset="0"/>
                <a:ea typeface="Cambria" panose="02040503050406030204" pitchFamily="18" charset="0"/>
              </a:rPr>
              <a:t>Sosiaalisten suhteiden puute ja yksinäisyys </a:t>
            </a:r>
          </a:p>
          <a:p>
            <a:pPr marL="342900" lvl="0" indent="-342900" algn="l">
              <a:buFont typeface="Arial" panose="020B0604020202020204" pitchFamily="34" charset="0"/>
              <a:buChar char="•"/>
            </a:pPr>
            <a:r>
              <a:rPr lang="fi-FI" dirty="0">
                <a:latin typeface="Cambria" panose="02040503050406030204" pitchFamily="18" charset="0"/>
                <a:ea typeface="Cambria" panose="02040503050406030204" pitchFamily="18" charset="0"/>
              </a:rPr>
              <a:t>Tuen ja avun puute </a:t>
            </a:r>
          </a:p>
          <a:p>
            <a:pPr marL="342900" lvl="0" indent="-342900" algn="l">
              <a:buFont typeface="Arial" panose="020B0604020202020204" pitchFamily="34" charset="0"/>
              <a:buChar char="•"/>
            </a:pPr>
            <a:r>
              <a:rPr lang="fi-FI" dirty="0">
                <a:latin typeface="Cambria" panose="02040503050406030204" pitchFamily="18" charset="0"/>
                <a:ea typeface="Cambria" panose="02040503050406030204" pitchFamily="18" charset="0"/>
              </a:rPr>
              <a:t>Taloudelliset ongelmat ja köyhyys </a:t>
            </a:r>
          </a:p>
          <a:p>
            <a:pPr marL="342900" lvl="0" indent="-342900" algn="l">
              <a:buFont typeface="Arial" panose="020B0604020202020204" pitchFamily="34" charset="0"/>
              <a:buChar char="•"/>
            </a:pPr>
            <a:r>
              <a:rPr lang="fi-FI" dirty="0">
                <a:latin typeface="Cambria" panose="02040503050406030204" pitchFamily="18" charset="0"/>
                <a:ea typeface="Cambria" panose="02040503050406030204" pitchFamily="18" charset="0"/>
              </a:rPr>
              <a:t>Sairaudet </a:t>
            </a:r>
          </a:p>
          <a:p>
            <a:pPr marL="342900" lvl="0" indent="-342900" algn="l">
              <a:buFont typeface="Arial" panose="020B0604020202020204" pitchFamily="34" charset="0"/>
              <a:buChar char="•"/>
            </a:pPr>
            <a:r>
              <a:rPr lang="fi-FI" dirty="0">
                <a:latin typeface="Cambria" panose="02040503050406030204" pitchFamily="18" charset="0"/>
                <a:ea typeface="Cambria" panose="02040503050406030204" pitchFamily="18" charset="0"/>
              </a:rPr>
              <a:t>Kiusaaminen ja syrjintä </a:t>
            </a:r>
          </a:p>
          <a:p>
            <a:pPr marL="342900" lvl="0" indent="-342900" algn="l">
              <a:buFont typeface="Arial" panose="020B0604020202020204" pitchFamily="34" charset="0"/>
              <a:buChar char="•"/>
            </a:pPr>
            <a:r>
              <a:rPr lang="fi-FI" dirty="0">
                <a:latin typeface="Cambria" panose="02040503050406030204" pitchFamily="18" charset="0"/>
                <a:ea typeface="Cambria" panose="02040503050406030204" pitchFamily="18" charset="0"/>
              </a:rPr>
              <a:t>Kuormittavat elintavat </a:t>
            </a:r>
          </a:p>
          <a:p>
            <a:pPr marL="342900" lvl="0" indent="-342900" algn="l">
              <a:buFont typeface="Arial" panose="020B0604020202020204" pitchFamily="34" charset="0"/>
              <a:buChar char="•"/>
            </a:pPr>
            <a:r>
              <a:rPr lang="fi-FI" dirty="0">
                <a:latin typeface="Cambria" panose="02040503050406030204" pitchFamily="18" charset="0"/>
                <a:ea typeface="Cambria" panose="02040503050406030204" pitchFamily="18" charset="0"/>
              </a:rPr>
              <a:t>Maailman turvallisuustilanne</a:t>
            </a:r>
          </a:p>
          <a:p>
            <a:endParaRPr lang="fi-FI"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62474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991394" y="365126"/>
            <a:ext cx="8362406" cy="784406"/>
          </a:xfrm>
        </p:spPr>
        <p:txBody>
          <a:bodyPr>
            <a:normAutofit/>
          </a:bodyPr>
          <a:lstStyle/>
          <a:p>
            <a:r>
              <a:rPr lang="fi-FI" sz="3500" dirty="0">
                <a:latin typeface="Cambria" panose="02040503050406030204" pitchFamily="18" charset="0"/>
                <a:ea typeface="Cambria" panose="02040503050406030204" pitchFamily="18" charset="0"/>
              </a:rPr>
              <a:t>Stressin liikennevalot</a:t>
            </a:r>
          </a:p>
        </p:txBody>
      </p:sp>
      <p:pic>
        <p:nvPicPr>
          <p:cNvPr id="4" name="Sisällön paikkamerkki 3"/>
          <p:cNvPicPr>
            <a:picLocks noGrp="1"/>
          </p:cNvPicPr>
          <p:nvPr>
            <p:ph idx="1"/>
          </p:nvPr>
        </p:nvPicPr>
        <p:blipFill rotWithShape="1">
          <a:blip r:embed="rId2"/>
          <a:srcRect t="5177" r="81913"/>
          <a:stretch/>
        </p:blipFill>
        <p:spPr>
          <a:xfrm>
            <a:off x="720634" y="1031966"/>
            <a:ext cx="1055915" cy="5525588"/>
          </a:xfrm>
          <a:prstGeom prst="rect">
            <a:avLst/>
          </a:prstGeom>
        </p:spPr>
      </p:pic>
      <p:sp>
        <p:nvSpPr>
          <p:cNvPr id="7" name="Tekstiruutu 6"/>
          <p:cNvSpPr txBox="1"/>
          <p:nvPr/>
        </p:nvSpPr>
        <p:spPr>
          <a:xfrm>
            <a:off x="2312126" y="1254033"/>
            <a:ext cx="6831874" cy="1631216"/>
          </a:xfrm>
          <a:prstGeom prst="rect">
            <a:avLst/>
          </a:prstGeom>
          <a:noFill/>
        </p:spPr>
        <p:txBody>
          <a:bodyPr wrap="square" rtlCol="0">
            <a:spAutoFit/>
          </a:bodyPr>
          <a:lstStyle/>
          <a:p>
            <a:r>
              <a:rPr lang="fi-FI" sz="2000" b="1" dirty="0">
                <a:latin typeface="Cambria" panose="02040503050406030204" pitchFamily="18" charset="0"/>
                <a:ea typeface="Cambria" panose="02040503050406030204" pitchFamily="18" charset="0"/>
              </a:rPr>
              <a:t>Vihreä – voimavarat riittävät</a:t>
            </a:r>
          </a:p>
          <a:p>
            <a:pPr marL="285750" indent="-285750">
              <a:buFont typeface="Arial" panose="020B0604020202020204" pitchFamily="34" charset="0"/>
              <a:buChar char="•"/>
            </a:pPr>
            <a:r>
              <a:rPr lang="fi-FI" sz="2000" dirty="0">
                <a:latin typeface="Cambria" panose="02040503050406030204" pitchFamily="18" charset="0"/>
                <a:ea typeface="Cambria" panose="02040503050406030204" pitchFamily="18" charset="0"/>
              </a:rPr>
              <a:t>Pieni määrä stressiä on ok ja pitää virkeänä.</a:t>
            </a:r>
          </a:p>
          <a:p>
            <a:pPr marL="285750" indent="-285750">
              <a:buFont typeface="Arial" panose="020B0604020202020204" pitchFamily="34" charset="0"/>
              <a:buChar char="•"/>
            </a:pPr>
            <a:r>
              <a:rPr lang="fi-FI" sz="2000" dirty="0">
                <a:latin typeface="Cambria" panose="02040503050406030204" pitchFamily="18" charset="0"/>
                <a:ea typeface="Cambria" panose="02040503050406030204" pitchFamily="18" charset="0"/>
              </a:rPr>
              <a:t>Tunnet jaksavasi hyvin ja vapaa-aikasi riittää palautumiseen.</a:t>
            </a:r>
          </a:p>
          <a:p>
            <a:pPr marL="285750" indent="-285750">
              <a:buFont typeface="Arial" panose="020B0604020202020204" pitchFamily="34" charset="0"/>
              <a:buChar char="•"/>
            </a:pPr>
            <a:endParaRPr lang="fi-FI" sz="2000" dirty="0">
              <a:latin typeface="Cambria" panose="02040503050406030204" pitchFamily="18" charset="0"/>
              <a:ea typeface="Cambria" panose="02040503050406030204" pitchFamily="18" charset="0"/>
            </a:endParaRPr>
          </a:p>
        </p:txBody>
      </p:sp>
      <p:sp>
        <p:nvSpPr>
          <p:cNvPr id="8" name="Tekstiruutu 7"/>
          <p:cNvSpPr txBox="1"/>
          <p:nvPr/>
        </p:nvSpPr>
        <p:spPr>
          <a:xfrm>
            <a:off x="2326277" y="2577472"/>
            <a:ext cx="9692640" cy="2246769"/>
          </a:xfrm>
          <a:prstGeom prst="rect">
            <a:avLst/>
          </a:prstGeom>
          <a:noFill/>
        </p:spPr>
        <p:txBody>
          <a:bodyPr wrap="square" rtlCol="0">
            <a:spAutoFit/>
          </a:bodyPr>
          <a:lstStyle/>
          <a:p>
            <a:r>
              <a:rPr lang="fi-FI" sz="2000" b="1" dirty="0">
                <a:latin typeface="Cambria" panose="02040503050406030204" pitchFamily="18" charset="0"/>
                <a:ea typeface="Cambria" panose="02040503050406030204" pitchFamily="18" charset="0"/>
              </a:rPr>
              <a:t>Keltainen – voimavarasi ovat koetuksella</a:t>
            </a:r>
          </a:p>
          <a:p>
            <a:pPr marL="285750" indent="-285750">
              <a:buFont typeface="Arial" panose="020B0604020202020204" pitchFamily="34" charset="0"/>
              <a:buChar char="•"/>
            </a:pPr>
            <a:r>
              <a:rPr lang="fi-FI" sz="2000" dirty="0">
                <a:latin typeface="Cambria" panose="02040503050406030204" pitchFamily="18" charset="0"/>
                <a:ea typeface="Cambria" panose="02040503050406030204" pitchFamily="18" charset="0"/>
              </a:rPr>
              <a:t>Voimakas pitkään kestänyt stressi voi johtaa mm. univaikeuksiin, keskittymisvaikeuksiin, alakuloisuuteen, ärtyneisyyteen ja rentoutumisen hakemiseen mm. päihteistä.</a:t>
            </a:r>
          </a:p>
          <a:p>
            <a:pPr marL="285750" indent="-285750">
              <a:buFont typeface="Arial" panose="020B0604020202020204" pitchFamily="34" charset="0"/>
              <a:buChar char="•"/>
            </a:pPr>
            <a:r>
              <a:rPr lang="fi-FI" sz="2000" dirty="0">
                <a:latin typeface="Cambria" panose="02040503050406030204" pitchFamily="18" charset="0"/>
                <a:ea typeface="Cambria" panose="02040503050406030204" pitchFamily="18" charset="0"/>
              </a:rPr>
              <a:t>Laita asiat tärkeysjärjestykseen: kaikkea ei voi tehdä kerralla. Käynnistä stressin syiden etsiminen ja niiden poistaminen sekä turvaa riittävä lepo ja palautuminen. Pyydä apua ja kokeile erilaisia rentoutumiskeinoja.</a:t>
            </a:r>
          </a:p>
        </p:txBody>
      </p:sp>
      <p:sp>
        <p:nvSpPr>
          <p:cNvPr id="10" name="Tekstiruutu 9"/>
          <p:cNvSpPr txBox="1"/>
          <p:nvPr/>
        </p:nvSpPr>
        <p:spPr>
          <a:xfrm>
            <a:off x="2326277" y="4824241"/>
            <a:ext cx="9039497" cy="3077766"/>
          </a:xfrm>
          <a:prstGeom prst="rect">
            <a:avLst/>
          </a:prstGeom>
          <a:noFill/>
        </p:spPr>
        <p:txBody>
          <a:bodyPr wrap="square" rtlCol="0">
            <a:spAutoFit/>
          </a:bodyPr>
          <a:lstStyle/>
          <a:p>
            <a:r>
              <a:rPr lang="fi-FI" sz="2000" b="1" dirty="0">
                <a:latin typeface="Cambria" panose="02040503050406030204" pitchFamily="18" charset="0"/>
                <a:ea typeface="Cambria" panose="02040503050406030204" pitchFamily="18" charset="0"/>
              </a:rPr>
              <a:t>Punainen – voimavarasi ovat lopussa</a:t>
            </a:r>
          </a:p>
          <a:p>
            <a:pPr marL="285750" indent="-285750">
              <a:buFont typeface="Arial" panose="020B0604020202020204" pitchFamily="34" charset="0"/>
              <a:buChar char="•"/>
            </a:pPr>
            <a:r>
              <a:rPr lang="fi-FI" sz="2000" dirty="0">
                <a:latin typeface="Cambria" panose="02040503050406030204" pitchFamily="18" charset="0"/>
                <a:ea typeface="Cambria" panose="02040503050406030204" pitchFamily="18" charset="0"/>
              </a:rPr>
              <a:t>Voimavarasi loppuvat ellei stressitekijöitä saada poistettua. </a:t>
            </a:r>
          </a:p>
          <a:p>
            <a:pPr marL="285750" indent="-285750">
              <a:buFont typeface="Arial" panose="020B0604020202020204" pitchFamily="34" charset="0"/>
              <a:buChar char="•"/>
            </a:pPr>
            <a:r>
              <a:rPr lang="fi-FI" sz="2000" dirty="0">
                <a:latin typeface="Cambria" panose="02040503050406030204" pitchFamily="18" charset="0"/>
                <a:ea typeface="Cambria" panose="02040503050406030204" pitchFamily="18" charset="0"/>
              </a:rPr>
              <a:t>Voimakas pitkään jatkunut stressi voi johtaa mm. uupumiseen, loppuun palamiseen, muistivaikeuksiin, välinpitämättömyyteen ja vakavaan masennukseen.</a:t>
            </a:r>
          </a:p>
          <a:p>
            <a:pPr marL="285750" indent="-285750">
              <a:buFont typeface="Arial" panose="020B0604020202020204" pitchFamily="34" charset="0"/>
              <a:buChar char="•"/>
            </a:pPr>
            <a:r>
              <a:rPr lang="fi-FI" sz="2000" i="1" dirty="0">
                <a:latin typeface="Cambria" panose="02040503050406030204" pitchFamily="18" charset="0"/>
                <a:ea typeface="Cambria" panose="02040503050406030204" pitchFamily="18" charset="0"/>
              </a:rPr>
              <a:t>Hakeudu ammattilaisen luokse, nyt on paikallaan tehdä  elämäntilanteesi kokonaiskartoitus!</a:t>
            </a:r>
          </a:p>
          <a:p>
            <a:pPr marL="285750" indent="-285750">
              <a:buFont typeface="Arial" panose="020B0604020202020204" pitchFamily="34" charset="0"/>
              <a:buChar char="•"/>
            </a:pPr>
            <a:endParaRPr lang="fi-FI"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endParaRPr lang="fi-FI"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endParaRPr lang="fi-FI"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95176312"/>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594</TotalTime>
  <Words>999</Words>
  <Application>Microsoft Office PowerPoint</Application>
  <PresentationFormat>Laajakuva</PresentationFormat>
  <Paragraphs>132</Paragraphs>
  <Slides>17</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17</vt:i4>
      </vt:variant>
    </vt:vector>
  </HeadingPairs>
  <TitlesOfParts>
    <vt:vector size="22" baseType="lpstr">
      <vt:lpstr>Arial</vt:lpstr>
      <vt:lpstr>Calibri</vt:lpstr>
      <vt:lpstr>Calibri Light</vt:lpstr>
      <vt:lpstr>Cambria</vt:lpstr>
      <vt:lpstr>Office-teema</vt:lpstr>
      <vt:lpstr>Mutta Niiskuneiti oli löytänyt ensimmäisen rohkean krookuksen nenännipukan. Se oli pistänyt esille lämpimästä maasta eteläisen ikkunan alla eikä ollut vielä edes vihreä.  Pannaan lasi sen päälle, Niiskuneiti sanoi. Siten se selviää kylmästä yöstä. Älä pane, sanoi Muumipeikko. Anna sen selvitä miten parhaiten taitaa. Minä luulen, että se selviää paremmin, jos sillä on vähän vaikeuksia.  Tove Jansson: Taikatalvi  </vt:lpstr>
      <vt:lpstr> </vt:lpstr>
      <vt:lpstr>Mitä stressi on? </vt:lpstr>
      <vt:lpstr>Stressi pähkinänkuoressa    </vt:lpstr>
      <vt:lpstr>Pieni ryhmätehtävä</vt:lpstr>
      <vt:lpstr>Padlettiin: 6. Mitä tunteita maailman tilanne sinussa herättää?</vt:lpstr>
      <vt:lpstr>Hyvä ja huono stressi</vt:lpstr>
      <vt:lpstr>Stressiä aiheuttavat mm. </vt:lpstr>
      <vt:lpstr>Stressin liikennevalot</vt:lpstr>
      <vt:lpstr>Stressinhallintakeinot</vt:lpstr>
      <vt:lpstr>Vinkkejä stressin hallintaan:</vt:lpstr>
      <vt:lpstr>PowerPoint-esitys</vt:lpstr>
      <vt:lpstr>PowerPoint-esitys</vt:lpstr>
      <vt:lpstr>MIELEN HYVINVOINNIN käsi </vt:lpstr>
      <vt:lpstr>PowerPoint-esitys</vt:lpstr>
      <vt:lpstr>Aikataulutehtävä</vt:lpstr>
      <vt:lpstr> Rentoutusharjoitus</vt:lpstr>
    </vt:vector>
  </TitlesOfParts>
  <Company>Kouvola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Stressin hallinta</dc:title>
  <dc:creator>Aho Lassi</dc:creator>
  <cp:lastModifiedBy>Vepsäläinen Maiju</cp:lastModifiedBy>
  <cp:revision>33</cp:revision>
  <dcterms:created xsi:type="dcterms:W3CDTF">2018-03-05T10:10:12Z</dcterms:created>
  <dcterms:modified xsi:type="dcterms:W3CDTF">2022-03-07T08:00:40Z</dcterms:modified>
</cp:coreProperties>
</file>