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33"/>
  </p:notesMasterIdLst>
  <p:sldIdLst>
    <p:sldId id="256" r:id="rId2"/>
    <p:sldId id="257" r:id="rId3"/>
    <p:sldId id="258" r:id="rId4"/>
    <p:sldId id="267" r:id="rId5"/>
    <p:sldId id="260" r:id="rId6"/>
    <p:sldId id="259" r:id="rId7"/>
    <p:sldId id="266" r:id="rId8"/>
    <p:sldId id="262" r:id="rId9"/>
    <p:sldId id="265"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AFD72-8A75-40A7-A563-2593B2AE8C8B}" type="datetimeFigureOut">
              <a:rPr lang="fi-FI" smtClean="0"/>
              <a:t>18.3.2022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B2CF4-9871-4D2B-9F87-3931DCFA23A3}" type="slidenum">
              <a:rPr lang="fi-FI" smtClean="0"/>
              <a:t>‹#›</a:t>
            </a:fld>
            <a:endParaRPr lang="fi-FI"/>
          </a:p>
        </p:txBody>
      </p:sp>
    </p:spTree>
    <p:extLst>
      <p:ext uri="{BB962C8B-B14F-4D97-AF65-F5344CB8AC3E}">
        <p14:creationId xmlns:p14="http://schemas.microsoft.com/office/powerpoint/2010/main" val="369833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5898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72155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6712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90451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6678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85799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8470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6201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15644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13632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3171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20775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044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6417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42861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020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403175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454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55547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84440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16039289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2350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806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61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0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1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1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86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9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1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339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4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48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495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1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321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577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85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4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56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8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21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08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3/18/2022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8682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7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4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71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794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6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75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0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734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3/18/2022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53247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microsoft.com/office/2007/relationships/hdphoto" Target="../media/hdphoto1.wdp"/><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3/18/2022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4">
                <a:duotone>
                  <a:schemeClr val="accent1">
                    <a:shade val="45000"/>
                    <a:satMod val="135000"/>
                  </a:schemeClr>
                  <a:prstClr val="white"/>
                </a:duotone>
                <a:extLst>
                  <a:ext uri="{BEBA8EAE-BF5A-486C-A8C5-ECC9F3942E4B}">
                    <a14:imgProps xmlns:a14="http://schemas.microsoft.com/office/drawing/2010/main">
                      <a14:imgLayer r:embed="rId3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2636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Lst>
  <p:txStyles>
    <p:titleStyle>
      <a:lvl1pPr algn="l" defTabSz="914400" rtl="0" eaLnBrk="1" latinLnBrk="0" hangingPunct="1">
        <a:lnSpc>
          <a:spcPct val="90000"/>
        </a:lnSpc>
        <a:spcBef>
          <a:spcPct val="0"/>
        </a:spcBef>
        <a:buNone/>
        <a:defRPr sz="5400" kern="1200" cap="all" baseline="0">
          <a:blipFill>
            <a:blip r:embed="rId3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vetmed.helsinki.fi/opiskelu/valinta/index.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s://opintopolku.fi/app/#!/haku/el%25C3%25A4inl%25C3%25A4%25C3%25A4ketiede?page=1&amp;facetFilters=teachingLangCode_ffm:FI&amp;tab=los"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ef.fi/fi/farmasian-laitos/opiskelu" TargetMode="External"/><Relationship Id="rId7" Type="http://schemas.openxmlformats.org/officeDocument/2006/relationships/hyperlink" Target="https://opintopolku.fi/app/#!/haku/farmasia%252C%2520farmaseutti%2520(180%2520op)%2520ja%2520proviisori%2520(120%2520op)?page=1&amp;facetFilters=teachingLangCode_ffm:FI&amp;tab=lo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www.abo.fi/fakultet/farmacipresentation" TargetMode="External"/><Relationship Id="rId4" Type="http://schemas.openxmlformats.org/officeDocument/2006/relationships/hyperlink" Target="http://www.helsinki.fi/farmasia/opiskelu/opiskelijaksi/hakeminen.ht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opintopolku.fi/app/#!/haku/hammasl%25C3%25A4%25C3%25A4ketieteen%2520lisensiaatti?page=1&amp;facetFilters=teachingLangCode_ffm:FI&amp;tab=los" TargetMode="External"/><Relationship Id="rId3" Type="http://schemas.openxmlformats.org/officeDocument/2006/relationships/hyperlink" Target="http://www.oulu.fi/ltk/node/15611"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www.helsinki.fi/hammas/opiskelu/index.html" TargetMode="External"/><Relationship Id="rId5" Type="http://schemas.openxmlformats.org/officeDocument/2006/relationships/hyperlink" Target="http://www.utu.fi/fi/yksikot/med/yksikot/hammaslaaketiede/opiskelu/Sivut/home.aspx" TargetMode="External"/><Relationship Id="rId10" Type="http://schemas.openxmlformats.org/officeDocument/2006/relationships/hyperlink" Target="https://www.youtube.com/watch?v=tq23KNN8TDo" TargetMode="External"/><Relationship Id="rId4" Type="http://schemas.openxmlformats.org/officeDocument/2006/relationships/hyperlink" Target="http://www.uef.fi/fi/hammas"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www.utu.fi/fi/yksikot/hum/opiskelu/Sivut/home.aspx" TargetMode="External"/><Relationship Id="rId13" Type="http://schemas.openxmlformats.org/officeDocument/2006/relationships/image" Target="../media/image12.png"/><Relationship Id="rId3" Type="http://schemas.openxmlformats.org/officeDocument/2006/relationships/hyperlink" Target="http://www.oulu.fi/hutk/haeopiskelijaksi" TargetMode="External"/><Relationship Id="rId7" Type="http://schemas.openxmlformats.org/officeDocument/2006/relationships/hyperlink" Target="http://www.uta.fi/ltl/esittely.html" TargetMode="External"/><Relationship Id="rId12" Type="http://schemas.openxmlformats.org/officeDocument/2006/relationships/hyperlink" Target="https://opintopolku.fi/app/#!/haku/humanististen%2520tieteiden%2520kandidaatti?page=2&amp;facetFilters=teachingLangCode_ffm:FI&amp;tab=lo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jyu.fi/hum/" TargetMode="External"/><Relationship Id="rId11" Type="http://schemas.openxmlformats.org/officeDocument/2006/relationships/image" Target="../media/image15.jpeg"/><Relationship Id="rId5" Type="http://schemas.openxmlformats.org/officeDocument/2006/relationships/hyperlink" Target="http://www.uef.fi/fi/filtdk/hum" TargetMode="External"/><Relationship Id="rId10" Type="http://schemas.openxmlformats.org/officeDocument/2006/relationships/hyperlink" Target="http://www.abo.fi/fakultet/fhpt" TargetMode="External"/><Relationship Id="rId4" Type="http://schemas.openxmlformats.org/officeDocument/2006/relationships/hyperlink" Target="http://www.uva.fi/fi/for/prospective/programmes/languages/" TargetMode="External"/><Relationship Id="rId9" Type="http://schemas.openxmlformats.org/officeDocument/2006/relationships/hyperlink" Target="http://www.helsinki.fi/hum/opiskelu/valinnat/index.ht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utu.fi/fi/yksikot/edu/opiskelu/Sivut/home.aspx" TargetMode="External"/><Relationship Id="rId13" Type="http://schemas.openxmlformats.org/officeDocument/2006/relationships/image" Target="../media/image12.png"/><Relationship Id="rId3" Type="http://schemas.openxmlformats.org/officeDocument/2006/relationships/hyperlink" Target="http://www.ulapland.fi/Suomeksi/Yksikot/Kasvatustieteiden-tiedekunta/Opiskelu" TargetMode="External"/><Relationship Id="rId7" Type="http://schemas.openxmlformats.org/officeDocument/2006/relationships/hyperlink" Target="http://www.uta.fi/edu/opiskelijaksi.html" TargetMode="External"/><Relationship Id="rId12" Type="http://schemas.openxmlformats.org/officeDocument/2006/relationships/hyperlink" Target="https://opintopolku.fi/app/#!/haku/kasvatustieteen%2520maisteri?page=1&amp;facetFilters=teachingLangCode_ffm:FI&amp;tab=lo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jyu.fi/edu/opiskelijavalinta" TargetMode="External"/><Relationship Id="rId11" Type="http://schemas.openxmlformats.org/officeDocument/2006/relationships/image" Target="../media/image16.jpeg"/><Relationship Id="rId5" Type="http://schemas.openxmlformats.org/officeDocument/2006/relationships/hyperlink" Target="http://www.uef.fi/fi/filtdk/kapsy" TargetMode="External"/><Relationship Id="rId10" Type="http://schemas.openxmlformats.org/officeDocument/2006/relationships/hyperlink" Target="http://www.abo.fi/fakultet/fpv" TargetMode="External"/><Relationship Id="rId4" Type="http://schemas.openxmlformats.org/officeDocument/2006/relationships/hyperlink" Target="http://www.oulu.fi/ktk/opiskelijavalinta" TargetMode="External"/><Relationship Id="rId9" Type="http://schemas.openxmlformats.org/officeDocument/2006/relationships/hyperlink" Target="http://www.helsinki.fi/behav/valinnat/koulutukset.htm" TargetMode="External"/><Relationship Id="rId14" Type="http://schemas.openxmlformats.org/officeDocument/2006/relationships/hyperlink" Target="https://www.youtube.com/watch?v=OPKImL8IVxI"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uta.fi/jkk/" TargetMode="External"/><Relationship Id="rId13" Type="http://schemas.openxmlformats.org/officeDocument/2006/relationships/image" Target="../media/image17.jpeg"/><Relationship Id="rId3" Type="http://schemas.openxmlformats.org/officeDocument/2006/relationships/hyperlink" Target="http://www.oulu.fi/kauppakorkeakoulu/hae-opiskelijaksi" TargetMode="External"/><Relationship Id="rId7" Type="http://schemas.openxmlformats.org/officeDocument/2006/relationships/hyperlink" Target="http://www.lut.fi/opiskelu;jsessionid=C737B63C02904606AFF684BA5E91B695.wwwlut1" TargetMode="External"/><Relationship Id="rId12" Type="http://schemas.openxmlformats.org/officeDocument/2006/relationships/hyperlink" Target="http://www.abo.fi/fakultet/fs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jyu.fi/jsbe/opiskelijavalinta/paavalinta/opas" TargetMode="External"/><Relationship Id="rId11" Type="http://schemas.openxmlformats.org/officeDocument/2006/relationships/hyperlink" Target="http://biz.aalto.fi/fi/studies/" TargetMode="External"/><Relationship Id="rId5" Type="http://schemas.openxmlformats.org/officeDocument/2006/relationships/hyperlink" Target="http://www.uef.fi/fi/kauppatieteet" TargetMode="External"/><Relationship Id="rId15" Type="http://schemas.openxmlformats.org/officeDocument/2006/relationships/image" Target="../media/image12.png"/><Relationship Id="rId10" Type="http://schemas.openxmlformats.org/officeDocument/2006/relationships/hyperlink" Target="http://www.hanken.fi/sv" TargetMode="External"/><Relationship Id="rId4" Type="http://schemas.openxmlformats.org/officeDocument/2006/relationships/hyperlink" Target="http://www.uva.fi/fi/for/prospective/programmes/business/" TargetMode="External"/><Relationship Id="rId9" Type="http://schemas.openxmlformats.org/officeDocument/2006/relationships/hyperlink" Target="http://www.utu.fi/fi/yksikot/tse/yksikot/taloustiede/opiskelu/Sivut/home.aspx" TargetMode="External"/><Relationship Id="rId14" Type="http://schemas.openxmlformats.org/officeDocument/2006/relationships/hyperlink" Target="https://opintopolku.fi/app/#!/haku/kauppatieteet%252C%2520kauppatieteiden%2520kandidaatti%2520ja%2520kauppatieteiden%2520maisteri?page=1&amp;facetFilters=teachingLangCode_ffm:FI&amp;tab=lo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kuva.fi/fi/opiskelu/haku-opiskelemaan"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hyperlink" Target="https://opintopolku.fi/app/#!/haku/kuvataiteen%2520maisteri?page=1&amp;facetFilters=teachingLangCode_ffm:FI&amp;tab=los"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jyu.fi/sport/"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hyperlink" Target="https://opintopolku.fi/app/#!/haku/liikuntatieteiden%2520maisteri?page=1&amp;facetFilters=teachingLangCode_ffm:FI&amp;tab=los"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www.helsinki.fi/ml/valinnat/index.html" TargetMode="External"/><Relationship Id="rId3" Type="http://schemas.openxmlformats.org/officeDocument/2006/relationships/hyperlink" Target="http://www.oulu.fi/lutk/haeopiskelijaksi" TargetMode="External"/><Relationship Id="rId7" Type="http://schemas.openxmlformats.org/officeDocument/2006/relationships/hyperlink" Target="http://www.utu.fi/fi/yksikot/sci/opiskelu/Sivut/home.aspx" TargetMode="External"/><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hyperlink" Target="http://www.uta.fi/sis/opiskelijaksi/index.html" TargetMode="External"/><Relationship Id="rId11" Type="http://schemas.openxmlformats.org/officeDocument/2006/relationships/hyperlink" Target="https://opintopolku.fi/app/#!/haku/luonnontieteiden%2520kandidaatti?page=6&amp;facetFilters=teachingLangCode_ffm:FI&amp;tab=los" TargetMode="External"/><Relationship Id="rId5" Type="http://schemas.openxmlformats.org/officeDocument/2006/relationships/hyperlink" Target="https://www.jyu.fi/science/opiskelijavalinta" TargetMode="External"/><Relationship Id="rId10" Type="http://schemas.openxmlformats.org/officeDocument/2006/relationships/image" Target="../media/image20.jpeg"/><Relationship Id="rId4" Type="http://schemas.openxmlformats.org/officeDocument/2006/relationships/hyperlink" Target="http://www.uef.fi/fi/lumet/" TargetMode="External"/><Relationship Id="rId9" Type="http://schemas.openxmlformats.org/officeDocument/2006/relationships/hyperlink" Target="http://www.abo.fi/fakultet/fn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oulu.fi/ltk/haeopiskelijaksi" TargetMode="External"/><Relationship Id="rId7" Type="http://schemas.openxmlformats.org/officeDocument/2006/relationships/hyperlink" Target="http://www.med.helsinki.fi/peruskoulutu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www.utu.fi/fi/yksikot/med/opiskelu/Sivut/home.aspx" TargetMode="External"/><Relationship Id="rId5" Type="http://schemas.openxmlformats.org/officeDocument/2006/relationships/hyperlink" Target="http://www.uta.fi/med/opiskelijaksi.html" TargetMode="External"/><Relationship Id="rId10" Type="http://schemas.openxmlformats.org/officeDocument/2006/relationships/image" Target="../media/image12.png"/><Relationship Id="rId4" Type="http://schemas.openxmlformats.org/officeDocument/2006/relationships/hyperlink" Target="http://www.uef.fi/fi/laake/opiskelu" TargetMode="External"/><Relationship Id="rId9" Type="http://schemas.openxmlformats.org/officeDocument/2006/relationships/hyperlink" Target="https://opintopolku.fi/app/#!/haku/l%25C3%25A4%25C3%25A4ketieteen%2520lisensiaatti?page=1&amp;facetFilters=teachingLangCode_ffm:FI&amp;tab=lo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diRgVDg5WGk" TargetMode="External"/><Relationship Id="rId3" Type="http://schemas.openxmlformats.org/officeDocument/2006/relationships/hyperlink" Target="http://www.uef.fi/fi/metsa/opiskelu"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opintopolku.fi/app/#!/haku/maatalous-%2520ja%2520mets%25C3%25A4tieteiden%2520maisteri?page=2&amp;facetFilters=teachingLangCode_ffm:FI&amp;tab=los" TargetMode="External"/><Relationship Id="rId5" Type="http://schemas.openxmlformats.org/officeDocument/2006/relationships/image" Target="../media/image22.jpeg"/><Relationship Id="rId4" Type="http://schemas.openxmlformats.org/officeDocument/2006/relationships/hyperlink" Target="http://www.helsinki.fi/mmtdk/opiskelijaksi/inde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oulu.fi/ktk/muka" TargetMode="External"/><Relationship Id="rId7" Type="http://schemas.openxmlformats.org/officeDocument/2006/relationships/hyperlink" Target="http://www.helsinki.fi/fhkt/aineet/musiikkitiede.html"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www.siba.fi/studies" TargetMode="External"/><Relationship Id="rId5" Type="http://schemas.openxmlformats.org/officeDocument/2006/relationships/hyperlink" Target="http://www.utu.fi/fi/yksikot/hae/humanistinen/Sivut/home.aspx" TargetMode="External"/><Relationship Id="rId10" Type="http://schemas.openxmlformats.org/officeDocument/2006/relationships/image" Target="../media/image12.png"/><Relationship Id="rId4" Type="http://schemas.openxmlformats.org/officeDocument/2006/relationships/hyperlink" Target="https://www.jyu.fi/hum/laitokset/musiikki/opiskelu" TargetMode="External"/><Relationship Id="rId9" Type="http://schemas.openxmlformats.org/officeDocument/2006/relationships/hyperlink" Target="https://opintopolku.fi/app/#!/haku/musiikin%2520maisteri?page=1&amp;facetFilters=teachingLangCode_ffm:FI&amp;tab=lo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ulapland.fi/Suomeksi/Opiskelu/Opinnot-ja-opiskelu/Koulutusalat/Oikeustieteiden-tiedekunta" TargetMode="External"/><Relationship Id="rId7" Type="http://schemas.openxmlformats.org/officeDocument/2006/relationships/hyperlink" Target="http://www.abo.fi/fakultet/fse"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helsinki.fi/oikeustiede/opiskelijaksi/index.html" TargetMode="External"/><Relationship Id="rId5" Type="http://schemas.openxmlformats.org/officeDocument/2006/relationships/hyperlink" Target="http://www.utu.fi/fi/yksikot/law/opiskelu/Sivut/home.aspx" TargetMode="External"/><Relationship Id="rId10" Type="http://schemas.openxmlformats.org/officeDocument/2006/relationships/image" Target="../media/image12.png"/><Relationship Id="rId4" Type="http://schemas.openxmlformats.org/officeDocument/2006/relationships/hyperlink" Target="http://www.uef.fi/fi/oikeustieteet/hae" TargetMode="External"/><Relationship Id="rId9" Type="http://schemas.openxmlformats.org/officeDocument/2006/relationships/hyperlink" Target="https://opintopolku.fi/app/#!/haku/oikeustieteen%2520maisteri?page=1&amp;facetFilters=teachingLangCode_ffm:FI&amp;tab=lo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abo.fi/fakultet/fhpt" TargetMode="External"/><Relationship Id="rId3" Type="http://schemas.openxmlformats.org/officeDocument/2006/relationships/hyperlink" Target="http://www.uef.fi/fi/yhteiskuntatieteet/sosiaalipsykologia" TargetMode="External"/><Relationship Id="rId7" Type="http://schemas.openxmlformats.org/officeDocument/2006/relationships/hyperlink" Target="http://www.helsinki.fi/behav/valinnat/index.htm"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www.utu.fi/fi/yksikot/soc/opiskelu/Sivut/home.aspx" TargetMode="External"/><Relationship Id="rId11" Type="http://schemas.openxmlformats.org/officeDocument/2006/relationships/image" Target="../media/image12.png"/><Relationship Id="rId5" Type="http://schemas.openxmlformats.org/officeDocument/2006/relationships/hyperlink" Target="http://www.uta.fi/yky/opiskelijaksi/index.html" TargetMode="External"/><Relationship Id="rId10" Type="http://schemas.openxmlformats.org/officeDocument/2006/relationships/hyperlink" Target="https://opintopolku.fi/app/#!/haku/psykologian%2520maisteri?page=1&amp;facetFilters=teachingLangCode_ffm:FI&amp;tab=los" TargetMode="External"/><Relationship Id="rId4" Type="http://schemas.openxmlformats.org/officeDocument/2006/relationships/hyperlink" Target="https://www.jyu.fi/hae/oppiaineet/yhteiskuntatieteet/psykologia" TargetMode="External"/><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hyperlink" Target="https://opintopolku.fi/app/#!/haku/sotatieteiden%2520kandidaatin%2520ja%2520maisterin%2520tutkinto?page=1&amp;facetFilters=teachingLangCode_ffm:FI&amp;tab=los" TargetMode="External"/><Relationship Id="rId4" Type="http://schemas.openxmlformats.org/officeDocument/2006/relationships/hyperlink" Target="http://www.puolustusvoimat.fi/portal/puolustusvoimat.fi/!ut/p/c5/vZPLjqpAFEW_xQ-4VhUUr2GJZYECxVOUiUGhFUG0GwTk669JJze5g3bU8ezhyjkr2ckBCXimTrvimLbFtU4rsAGJvGOCrBpLiDSGHBWaPHQF5i-gqkogBhuId8H5cTPHcvTPoyfYXzFsLa-3aTk4I4HhGAgBvaOQVpZ9XsFmTsQQDg5sNLReeJQQXpHYnjxvJf_Z-MqePW0WXCuWi3QGX3OIvrks0hV1GEbM1TE0g3mkhZEiskh-uc995ZvDH4ZAsAWJ8mMbngDCX2zjtQu9zyXjN7qkN7qUX3UtQVLsL9P-cJnCqYaxhCWoSqImKYr2_JP9oRloY_ZzGvqf0kzfp4-0HIhc-qfCWjR5rFonrT5eP_lJEO-DWKBWQBuTzfhDG_-wWKqiAC8pdtRZkHjuIaD1x-Dxe9mu6yz76LjjZ2R5z4pjtY-EptO3Feyuub_7WtDKUPNblLjRdmg7A2bM6lckx1Ev8W2Xu4ZjQKKvzwH3JhPgGNdLDm6X7kZ9Y9z8S07-AsAuEFc!/dl3/d3/L2dBISEvZ0FBIS9nQSEh/?pcid=325999804d7017a38fe9dfb218877aeb"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beaThGLNoQM" TargetMode="External"/><Relationship Id="rId3" Type="http://schemas.openxmlformats.org/officeDocument/2006/relationships/hyperlink" Target="http://www.aalto.fi/fi/studies/admissions/arts/" TargetMode="Externa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hyperlink" Target="https://opintopolku.fi/app/#!/haku/taiteen%2520maisteri?page=1&amp;facetFilters=teachingLangCode_ffm:FI&amp;tab=los" TargetMode="External"/><Relationship Id="rId5" Type="http://schemas.openxmlformats.org/officeDocument/2006/relationships/hyperlink" Target="http://www.ulapland.fi/Suomeksi/Yksikot/Taiteiden-tiedekunta/Hae-opiskelijaksi" TargetMode="Externa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hyperlink" Target="https://opintopolku.fi/app/#!/haku/teatteritaiteen%2520maisteri?page=1&amp;facetFilters=teachingLangCode_ffm:FI&amp;tab=los" TargetMode="External"/><Relationship Id="rId3" Type="http://schemas.openxmlformats.org/officeDocument/2006/relationships/hyperlink" Target="http://naty.uta.fi/page.php?uid=16" TargetMode="External"/><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hyperlink" Target="http://www.ulapland.fi/Suomeksi/Yksikot/Taiteiden-tiedekunta/Hae-opiskelijaksi" TargetMode="External"/><Relationship Id="rId5" Type="http://schemas.openxmlformats.org/officeDocument/2006/relationships/hyperlink" Target="http://www.teak.fi/Pyrkiminen" TargetMode="External"/><Relationship Id="rId4" Type="http://schemas.openxmlformats.org/officeDocument/2006/relationships/hyperlink" Target="http://arts.aalto.fi/fi/studies/" TargetMode="Externa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http://www.abo.fi/fakultet/fnt" TargetMode="External"/><Relationship Id="rId13" Type="http://schemas.openxmlformats.org/officeDocument/2006/relationships/hyperlink" Target="https://www.youtube.com/watch?v=LhzZX5Jl5pA" TargetMode="External"/><Relationship Id="rId3" Type="http://schemas.openxmlformats.org/officeDocument/2006/relationships/hyperlink" Target="http://www.oulu.fi/ttk/hae" TargetMode="External"/><Relationship Id="rId7" Type="http://schemas.openxmlformats.org/officeDocument/2006/relationships/image" Target="../media/image29.jpe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www.utu.fi/fi/yksikot/sci/opiskelu/tutkinto/Sivut/home.aspx" TargetMode="External"/><Relationship Id="rId11" Type="http://schemas.openxmlformats.org/officeDocument/2006/relationships/hyperlink" Target="https://opintopolku.fi/app/#!/haku/diplomi-insin%25C3%25B6%25C3%25B6ri?page=1&amp;facetFilters=teachingLangCode_ffm:FI&amp;tab=los" TargetMode="External"/><Relationship Id="rId5" Type="http://schemas.openxmlformats.org/officeDocument/2006/relationships/hyperlink" Target="http://www.lut.fi/opiskelu;jsessionid=9AC880F3900458AEC16EDDF5DF401B81.wwwlut2" TargetMode="External"/><Relationship Id="rId10" Type="http://schemas.openxmlformats.org/officeDocument/2006/relationships/hyperlink" Target="http://www.tut.fi/fi/tule-opiskelemaan/hae-ttylle/index.htm" TargetMode="External"/><Relationship Id="rId4" Type="http://schemas.openxmlformats.org/officeDocument/2006/relationships/hyperlink" Target="http://www.uva.fi/fi/for/prospective/programmes/tech/" TargetMode="External"/><Relationship Id="rId9" Type="http://schemas.openxmlformats.org/officeDocument/2006/relationships/hyperlink" Target="http://eng.aalto.fi/fi/studie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ef.fi/fi/filtdk/teologia" TargetMode="External"/><Relationship Id="rId7" Type="http://schemas.openxmlformats.org/officeDocument/2006/relationships/hyperlink" Target="https://opintopolku.fi/app/#!/haku/teologian%2520maisteri?page=1&amp;facetFilters=teachingLangCode_ffm:FI&amp;tab=los"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30.jpeg"/><Relationship Id="rId5" Type="http://schemas.openxmlformats.org/officeDocument/2006/relationships/hyperlink" Target="http://www.abo.fi/fakultet/fhpt" TargetMode="External"/><Relationship Id="rId4" Type="http://schemas.openxmlformats.org/officeDocument/2006/relationships/hyperlink" Target="http://www.helsinki.fi/teol/tdk/opiskelu/opiskelijaksi/"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abo.fi/fakultet/vardvetenskap" TargetMode="External"/><Relationship Id="rId3" Type="http://schemas.openxmlformats.org/officeDocument/2006/relationships/hyperlink" Target="http://www.oulu.fi/terveystieteet/node/4816" TargetMode="External"/><Relationship Id="rId7" Type="http://schemas.openxmlformats.org/officeDocument/2006/relationships/hyperlink" Target="http://www.utu.fi/fi/yksikot/med/yksikot/hoitotiede/opiskelu/Perusopiskelu/Sivut/home.aspx" TargetMode="External"/><Relationship Id="rId2" Type="http://schemas.openxmlformats.org/officeDocument/2006/relationships/notesSlide" Target="../notesSlides/notesSlide20.xml"/><Relationship Id="rId1" Type="http://schemas.openxmlformats.org/officeDocument/2006/relationships/slideLayout" Target="../slideLayouts/slideLayout31.xml"/><Relationship Id="rId6" Type="http://schemas.openxmlformats.org/officeDocument/2006/relationships/hyperlink" Target="http://www.uta.fi/hes/opiskelijaksi/index.html" TargetMode="External"/><Relationship Id="rId11" Type="http://schemas.openxmlformats.org/officeDocument/2006/relationships/image" Target="../media/image12.png"/><Relationship Id="rId5" Type="http://schemas.openxmlformats.org/officeDocument/2006/relationships/hyperlink" Target="https://www.jyu.fi/sport/laitokset/terveys/" TargetMode="External"/><Relationship Id="rId10" Type="http://schemas.openxmlformats.org/officeDocument/2006/relationships/hyperlink" Target="https://opintopolku.fi/app/#!/haku/terveystieteiden%2520maisteri?page=1&amp;facetFilters=teachingLangCode_ffm:FI&amp;tab=los" TargetMode="External"/><Relationship Id="rId4" Type="http://schemas.openxmlformats.org/officeDocument/2006/relationships/hyperlink" Target="http://www.uef.fi/fi/hoitot/opiskelijavalinta" TargetMode="External"/><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abo.fi/fakultet/fse" TargetMode="External"/><Relationship Id="rId13" Type="http://schemas.openxmlformats.org/officeDocument/2006/relationships/image" Target="../media/image12.png"/><Relationship Id="rId3" Type="http://schemas.openxmlformats.org/officeDocument/2006/relationships/hyperlink" Target="http://www.uva.fi/fi/for/prospective/programmes/administrative/" TargetMode="External"/><Relationship Id="rId7" Type="http://schemas.openxmlformats.org/officeDocument/2006/relationships/hyperlink" Target="http://www.helsinki.fi/valtiotieteellinen/opiskelu/index.html" TargetMode="External"/><Relationship Id="rId12" Type="http://schemas.openxmlformats.org/officeDocument/2006/relationships/hyperlink" Target="https://opintopolku.fi/app/#!/haku/yhteiskuntatieteiden%2520maisteri?page=4&amp;facetFilters=teachingLangCode_ffm:FI&amp;tab=los"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 Id="rId6" Type="http://schemas.openxmlformats.org/officeDocument/2006/relationships/hyperlink" Target="http://www.utu.fi/fi/yksikot/soc/opiskelu/Sivut/home.aspx" TargetMode="External"/><Relationship Id="rId11" Type="http://schemas.openxmlformats.org/officeDocument/2006/relationships/hyperlink" Target="https://www.jyu.fi/ytk/opiskelijavalinta" TargetMode="External"/><Relationship Id="rId5" Type="http://schemas.openxmlformats.org/officeDocument/2006/relationships/hyperlink" Target="http://www.uta.fi/yky/opiskelijaksi/tutkinto-opiskelijat.html" TargetMode="External"/><Relationship Id="rId10" Type="http://schemas.openxmlformats.org/officeDocument/2006/relationships/hyperlink" Target="http://www.ulapland.fi/Suomeksi/Yksikot/Yhteiskuntatieteiden-tiedekunta/Opiskelu/Opiskelijavalinta" TargetMode="External"/><Relationship Id="rId4" Type="http://schemas.openxmlformats.org/officeDocument/2006/relationships/hyperlink" Target="http://www.uef.fi/fi/yhka" TargetMode="External"/><Relationship Id="rId9" Type="http://schemas.openxmlformats.org/officeDocument/2006/relationships/image" Target="../media/image32.wmf"/><Relationship Id="rId14" Type="http://schemas.openxmlformats.org/officeDocument/2006/relationships/hyperlink" Target="https://www.youtube.com/watch?v=6TE2cHNgI2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tq23KNN8TDo" TargetMode="External"/><Relationship Id="rId7" Type="http://schemas.openxmlformats.org/officeDocument/2006/relationships/hyperlink" Target="https://www.youtube.com/watch?v=beaThGLNoQM" TargetMode="External"/><Relationship Id="rId2" Type="http://schemas.openxmlformats.org/officeDocument/2006/relationships/hyperlink" Target="https://www.youtube.com/watch?v=6TE2cHNgI2w" TargetMode="External"/><Relationship Id="rId1" Type="http://schemas.openxmlformats.org/officeDocument/2006/relationships/slideLayout" Target="../slideLayouts/slideLayout4.xml"/><Relationship Id="rId6" Type="http://schemas.openxmlformats.org/officeDocument/2006/relationships/hyperlink" Target="https://www.youtube.com/watch?v=LhzZX5Jl5pA" TargetMode="External"/><Relationship Id="rId5" Type="http://schemas.openxmlformats.org/officeDocument/2006/relationships/hyperlink" Target="https://www.youtube.com/watch?v=diRgVDg5WGk" TargetMode="External"/><Relationship Id="rId4" Type="http://schemas.openxmlformats.org/officeDocument/2006/relationships/hyperlink" Target="https://www.youtube.com/watch?v=OPKImL8IVx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YLIOPISTO</a:t>
            </a:r>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89606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Eläinlääketiede</a:t>
            </a:r>
          </a:p>
        </p:txBody>
      </p:sp>
      <p:sp>
        <p:nvSpPr>
          <p:cNvPr id="3" name="Pyöristetty suorakulmio 2"/>
          <p:cNvSpPr/>
          <p:nvPr/>
        </p:nvSpPr>
        <p:spPr bwMode="auto">
          <a:xfrm>
            <a:off x="1559496" y="10661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6979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422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898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17274"/>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28731"/>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09362"/>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69401"/>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5784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029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2658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5539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7466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3" tooltip="Katso lisää"/>
          </p:cNvPr>
          <p:cNvSpPr/>
          <p:nvPr/>
        </p:nvSpPr>
        <p:spPr bwMode="auto">
          <a:xfrm>
            <a:off x="1559496" y="600346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523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76532"/>
            <a:ext cx="7133425" cy="2044556"/>
            <a:chOff x="1582753" y="4426702"/>
            <a:chExt cx="7133425" cy="20445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2"/>
              <a:ext cx="2127955" cy="17007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754099"/>
              <a:ext cx="1872208" cy="1169551"/>
            </a:xfrm>
            <a:prstGeom prst="rect">
              <a:avLst/>
            </a:prstGeom>
            <a:noFill/>
          </p:spPr>
          <p:txBody>
            <a:bodyPr wrap="square" rtlCol="0">
              <a:spAutoFit/>
            </a:bodyPr>
            <a:lstStyle/>
            <a:p>
              <a:pPr algn="ctr">
                <a:buNone/>
              </a:pPr>
              <a:r>
                <a:rPr lang="fi-FI" sz="1400" dirty="0">
                  <a:latin typeface="Arial Rounded MT Bold" panose="020F0704030504030204" pitchFamily="34" charset="0"/>
                </a:rPr>
                <a:t>Eläinlääke- </a:t>
              </a:r>
            </a:p>
            <a:p>
              <a:pPr algn="ctr"/>
              <a:r>
                <a:rPr lang="fi-FI" sz="1400" dirty="0">
                  <a:latin typeface="Arial Rounded MT Bold" panose="020F0704030504030204" pitchFamily="34" charset="0"/>
                </a:rPr>
                <a:t>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(ELK)</a:t>
              </a:r>
            </a:p>
            <a:p>
              <a:pPr algn="ctr"/>
              <a:r>
                <a:rPr lang="fi-FI" sz="1400" dirty="0">
                  <a:solidFill>
                    <a:srgbClr val="C00000"/>
                  </a:solidFill>
                  <a:latin typeface="Arial Rounded MT Bold" panose="020F0704030504030204" pitchFamily="34" charset="0"/>
                </a:rPr>
                <a:t>180 op!</a:t>
              </a:r>
            </a:p>
          </p:txBody>
        </p:sp>
        <p:sp>
          <p:nvSpPr>
            <p:cNvPr id="81" name="Tekstiruutu 80"/>
            <p:cNvSpPr txBox="1"/>
            <p:nvPr/>
          </p:nvSpPr>
          <p:spPr>
            <a:xfrm>
              <a:off x="4067944"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Eläinlääketieteen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(ELL)</a:t>
              </a:r>
            </a:p>
            <a:p>
              <a:pPr algn="ctr"/>
              <a:r>
                <a:rPr lang="fi-FI" sz="1400" dirty="0">
                  <a:solidFill>
                    <a:srgbClr val="C00000"/>
                  </a:solidFill>
                  <a:latin typeface="Arial Rounded MT Bold" panose="020F0704030504030204" pitchFamily="34" charset="0"/>
                </a:rPr>
                <a:t>180 op!  </a:t>
              </a:r>
            </a:p>
          </p:txBody>
        </p:sp>
        <p:sp>
          <p:nvSpPr>
            <p:cNvPr id="82" name="Tekstiruutu 81"/>
            <p:cNvSpPr txBox="1"/>
            <p:nvPr/>
          </p:nvSpPr>
          <p:spPr>
            <a:xfrm>
              <a:off x="6746988" y="4527042"/>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Eläin-</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(ELT)</a:t>
              </a:r>
            </a:p>
            <a:p>
              <a:pPr algn="ctr"/>
              <a:r>
                <a:rPr lang="fi-FI" sz="1400" dirty="0">
                  <a:solidFill>
                    <a:schemeClr val="bg1"/>
                  </a:solidFill>
                  <a:latin typeface="Arial Rounded MT Bold" panose="020F0704030504030204" pitchFamily="34" charset="0"/>
                </a:rPr>
                <a:t>Erikoiseläin-</a:t>
              </a:r>
            </a:p>
            <a:p>
              <a:pPr algn="ctr"/>
              <a:r>
                <a:rPr lang="fi-FI" sz="1400" dirty="0">
                  <a:solidFill>
                    <a:schemeClr val="bg1"/>
                  </a:solidFill>
                  <a:latin typeface="Arial Rounded MT Bold" panose="020F0704030504030204" pitchFamily="34" charset="0"/>
                </a:rPr>
                <a:t>lääkärin </a:t>
              </a:r>
            </a:p>
            <a:p>
              <a:pPr algn="ctr"/>
              <a:r>
                <a:rPr lang="fi-FI" sz="1400" dirty="0">
                  <a:solidFill>
                    <a:schemeClr val="bg1"/>
                  </a:solidFill>
                  <a:latin typeface="Arial Rounded MT Bold" panose="020F0704030504030204" pitchFamily="34" charset="0"/>
                </a:rPr>
                <a:t>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952491" cy="954107"/>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Opiskelija hankkii valmiudet eläinlääkärin tehtäviin, itsenäiseen ammatinharjoittamiseen, alan kehityksen seuraamiseen ja jatkuvaan oppimiseen. Opinnot etenevät pääosin valmiin ohjelman mukaisesti. Opetus sisältää luentojen lisäksi paljon käytännön harjoituksia ja pienryhmäopetusta.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5068922"/>
            <a:ext cx="5400600" cy="1600438"/>
          </a:xfrm>
          <a:prstGeom prst="rect">
            <a:avLst/>
          </a:prstGeom>
        </p:spPr>
        <p:txBody>
          <a:bodyPr wrap="square">
            <a:spAutoFit/>
          </a:bodyPr>
          <a:lstStyle/>
          <a:p>
            <a:r>
              <a:rPr lang="fi-FI" sz="1400" u="sng" dirty="0"/>
              <a:t>Laillistettu eläinlääkäri voi erikoistua seuraavilla aloilla:</a:t>
            </a:r>
          </a:p>
          <a:p>
            <a:pPr marL="285750" indent="-285750">
              <a:buFont typeface="Courier New" panose="02070309020205020404" pitchFamily="49" charset="0"/>
              <a:buChar char="o"/>
            </a:pPr>
            <a:r>
              <a:rPr lang="fi-FI" sz="1400" dirty="0"/>
              <a:t>pieneläinsairaudet</a:t>
            </a:r>
          </a:p>
          <a:p>
            <a:pPr marL="285750" indent="-285750">
              <a:buFont typeface="Courier New" panose="02070309020205020404" pitchFamily="49" charset="0"/>
              <a:buChar char="o"/>
            </a:pPr>
            <a:r>
              <a:rPr lang="fi-FI" sz="1400" dirty="0"/>
              <a:t>hevossairaudet</a:t>
            </a:r>
          </a:p>
          <a:p>
            <a:pPr marL="285750" indent="-285750">
              <a:buFont typeface="Courier New" panose="02070309020205020404" pitchFamily="49" charset="0"/>
              <a:buChar char="o"/>
            </a:pPr>
            <a:r>
              <a:rPr lang="fi-FI" sz="1400" dirty="0"/>
              <a:t>tuotantoeläinten terveyden- ja sairaanhoito</a:t>
            </a:r>
          </a:p>
          <a:p>
            <a:pPr marL="285750" indent="-285750">
              <a:buFont typeface="Courier New" panose="02070309020205020404" pitchFamily="49" charset="0"/>
              <a:buChar char="o"/>
            </a:pPr>
            <a:r>
              <a:rPr lang="fi-FI" sz="1400" dirty="0"/>
              <a:t>tarttuvat eläintaudit</a:t>
            </a:r>
          </a:p>
          <a:p>
            <a:pPr marL="285750" indent="-285750">
              <a:buFont typeface="Courier New" panose="02070309020205020404" pitchFamily="49" charset="0"/>
              <a:buChar char="o"/>
            </a:pPr>
            <a:r>
              <a:rPr lang="fi-FI" sz="1400" dirty="0"/>
              <a:t>elintarviketuotannon hygienia</a:t>
            </a:r>
          </a:p>
          <a:p>
            <a:pPr marL="285750" indent="-285750">
              <a:buFont typeface="Courier New" panose="02070309020205020404" pitchFamily="49" charset="0"/>
              <a:buChar char="o"/>
            </a:pPr>
            <a:r>
              <a:rPr lang="fi-FI" sz="1400" dirty="0"/>
              <a:t>ympäristöterveydenhuolto</a:t>
            </a:r>
          </a:p>
        </p:txBody>
      </p:sp>
      <p:pic>
        <p:nvPicPr>
          <p:cNvPr id="1026" name="Picture 2" descr="C:\Users\Seppo\AppData\Local\Microsoft\Windows\Temporary Internet Files\Content.IE5\XZI4PJ9E\MP9004318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7226" y="4333870"/>
            <a:ext cx="2111263" cy="176053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37808"/>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9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5807970" y="4493439"/>
            <a:ext cx="2304255"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Proviisorin tehtäviä:</a:t>
            </a:r>
          </a:p>
          <a:p>
            <a:pPr marL="171450" indent="-171450">
              <a:buFont typeface="Courier New" panose="02070309020205020404" pitchFamily="49" charset="0"/>
              <a:buChar char="o"/>
            </a:pPr>
            <a:r>
              <a:rPr lang="fi-FI" sz="1400" dirty="0"/>
              <a:t>liikkeen- ja työnjohto</a:t>
            </a:r>
          </a:p>
          <a:p>
            <a:pPr marL="171450" indent="-171450">
              <a:buFont typeface="Courier New" panose="02070309020205020404" pitchFamily="49" charset="0"/>
              <a:buChar char="o"/>
            </a:pPr>
            <a:r>
              <a:rPr lang="fi-FI" sz="1400" dirty="0"/>
              <a:t>koulutus</a:t>
            </a:r>
          </a:p>
          <a:p>
            <a:pPr marL="171450" indent="-171450">
              <a:buFont typeface="Courier New" panose="02070309020205020404" pitchFamily="49" charset="0"/>
              <a:buChar char="o"/>
            </a:pPr>
            <a:r>
              <a:rPr lang="fi-FI" sz="1400" dirty="0"/>
              <a:t>asiakaspalvelu</a:t>
            </a:r>
          </a:p>
          <a:p>
            <a:pPr marL="171450" indent="-171450">
              <a:buFont typeface="Courier New" panose="02070309020205020404" pitchFamily="49" charset="0"/>
              <a:buChar char="o"/>
            </a:pPr>
            <a:r>
              <a:rPr lang="fi-FI" sz="1400" dirty="0"/>
              <a:t>lääkehuollosta vastaaminen </a:t>
            </a:r>
          </a:p>
        </p:txBody>
      </p:sp>
      <p:sp>
        <p:nvSpPr>
          <p:cNvPr id="37" name="Suorakulmio 36"/>
          <p:cNvSpPr/>
          <p:nvPr/>
        </p:nvSpPr>
        <p:spPr>
          <a:xfrm>
            <a:off x="3128822" y="4437113"/>
            <a:ext cx="2391114" cy="1384995"/>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a:t>Farmaseutin työpaikkoja:</a:t>
            </a:r>
          </a:p>
          <a:p>
            <a:pPr marL="171450" indent="-171450">
              <a:buFont typeface="Courier New" panose="02070309020205020404" pitchFamily="49" charset="0"/>
              <a:buChar char="o"/>
            </a:pPr>
            <a:r>
              <a:rPr lang="fi-FI" sz="1400" dirty="0"/>
              <a:t>apteekit</a:t>
            </a:r>
          </a:p>
          <a:p>
            <a:pPr marL="171450" indent="-171450">
              <a:buFont typeface="Courier New" panose="02070309020205020404" pitchFamily="49" charset="0"/>
              <a:buChar char="o"/>
            </a:pPr>
            <a:r>
              <a:rPr lang="fi-FI" sz="1400" dirty="0"/>
              <a:t>lääketeollisuus</a:t>
            </a:r>
          </a:p>
          <a:p>
            <a:pPr marL="171450" indent="-171450">
              <a:buFont typeface="Courier New" panose="02070309020205020404" pitchFamily="49" charset="0"/>
              <a:buChar char="o"/>
            </a:pPr>
            <a:r>
              <a:rPr lang="fi-FI" sz="1400" dirty="0"/>
              <a:t>sairaala-apteekit </a:t>
            </a:r>
          </a:p>
          <a:p>
            <a:pPr marL="171450" indent="-171450">
              <a:buFont typeface="Courier New" panose="02070309020205020404" pitchFamily="49" charset="0"/>
              <a:buChar char="o"/>
            </a:pPr>
            <a:r>
              <a:rPr lang="fi-FI" sz="1400" dirty="0"/>
              <a:t>lääketukkukauppa</a:t>
            </a:r>
          </a:p>
          <a:p>
            <a:pPr marL="171450" indent="-171450">
              <a:buFont typeface="Courier New" panose="02070309020205020404" pitchFamily="49" charset="0"/>
              <a:buChar char="o"/>
            </a:pPr>
            <a:endParaRPr lang="fi-FI" sz="1400" dirty="0"/>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Farmasia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2" name="Ryhmä 1"/>
          <p:cNvGrpSpPr/>
          <p:nvPr/>
        </p:nvGrpSpPr>
        <p:grpSpPr>
          <a:xfrm>
            <a:off x="3106754" y="1124744"/>
            <a:ext cx="7165711" cy="3384376"/>
            <a:chOff x="1582753" y="626425"/>
            <a:chExt cx="7165711" cy="3384376"/>
          </a:xfrm>
        </p:grpSpPr>
        <p:cxnSp>
          <p:nvCxnSpPr>
            <p:cNvPr id="74" name="Suora yhdysviiva 73"/>
            <p:cNvCxnSpPr/>
            <p:nvPr/>
          </p:nvCxnSpPr>
          <p:spPr bwMode="auto">
            <a:xfrm>
              <a:off x="1820845" y="2924944"/>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2093492"/>
              <a:ext cx="2160240" cy="156256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329570">
              <a:off x="1993798" y="2131977"/>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57218">
              <a:off x="4451313" y="2148942"/>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3096401"/>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2761183"/>
              <a:ext cx="1872208" cy="307777"/>
            </a:xfrm>
            <a:prstGeom prst="rect">
              <a:avLst/>
            </a:prstGeom>
            <a:noFill/>
          </p:spPr>
          <p:txBody>
            <a:bodyPr wrap="square" rtlCol="0">
              <a:spAutoFit/>
            </a:bodyPr>
            <a:lstStyle/>
            <a:p>
              <a:pPr algn="ctr">
                <a:buNone/>
              </a:pPr>
              <a:r>
                <a:rPr lang="fi-FI" sz="1400" dirty="0">
                  <a:latin typeface="Arial Rounded MT Bold" panose="020F0704030504030204" pitchFamily="34" charset="0"/>
                </a:rPr>
                <a:t>Farmaseutti</a:t>
              </a:r>
            </a:p>
          </p:txBody>
        </p:sp>
        <p:sp>
          <p:nvSpPr>
            <p:cNvPr id="81" name="Tekstiruutu 80"/>
            <p:cNvSpPr txBox="1"/>
            <p:nvPr/>
          </p:nvSpPr>
          <p:spPr>
            <a:xfrm>
              <a:off x="4427984" y="2761183"/>
              <a:ext cx="1531575" cy="307777"/>
            </a:xfrm>
            <a:prstGeom prst="rect">
              <a:avLst/>
            </a:prstGeom>
            <a:noFill/>
          </p:spPr>
          <p:txBody>
            <a:bodyPr wrap="square" rtlCol="0">
              <a:spAutoFit/>
            </a:bodyPr>
            <a:lstStyle/>
            <a:p>
              <a:pPr algn="ctr"/>
              <a:r>
                <a:rPr lang="fi-FI" sz="1400" dirty="0">
                  <a:latin typeface="Arial Rounded MT Bold" panose="020F0704030504030204" pitchFamily="34" charset="0"/>
                </a:rPr>
                <a:t>Proviisori</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2276872"/>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Farmasian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FaL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Farmasian </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FaT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1647235"/>
              <a:ext cx="2269167" cy="306467"/>
            </a:xfrm>
            <a:prstGeom prst="round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1660243"/>
              <a:ext cx="2232248" cy="306467"/>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1660243"/>
              <a:ext cx="1391316" cy="306467"/>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sp>
          <p:nvSpPr>
            <p:cNvPr id="7" name="Suorakulmio 6"/>
            <p:cNvSpPr/>
            <p:nvPr/>
          </p:nvSpPr>
          <p:spPr>
            <a:xfrm>
              <a:off x="1867982" y="626425"/>
              <a:ext cx="633497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Farmasian alalla tutkitaan lääkkeiden kehittämistä, valmistamista sekä käyttöä ja vaikutuksia. Farmasiassa yhdistyvät niin soveltavat luonnontieteet, terveystieteet kuin yhteiskuntatieteet.</a:t>
              </a:r>
              <a:endParaRPr lang="fi-FI" sz="1400" dirty="0">
                <a:latin typeface="Arial Rounded MT Bold" panose="020F0704030504030204" pitchFamily="34" charset="0"/>
              </a:endParaRPr>
            </a:p>
          </p:txBody>
        </p:sp>
      </p:gr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2053" name="Picture 5" descr="C:\Users\Seppo\AppData\Local\Microsoft\Windows\Temporary Internet Files\Content.IE5\XZI4PJ9E\MP9003373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6655" y="4219075"/>
            <a:ext cx="1384616" cy="194048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Hammaslääketiede</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1990249"/>
            <a:ext cx="7145505" cy="2260456"/>
            <a:chOff x="1726769" y="4240419"/>
            <a:chExt cx="7145505"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4240419"/>
              <a:ext cx="2284050"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754645"/>
              <a:ext cx="1941869" cy="1169551"/>
            </a:xfrm>
            <a:prstGeom prst="rect">
              <a:avLst/>
            </a:prstGeom>
            <a:noFill/>
          </p:spPr>
          <p:txBody>
            <a:bodyPr wrap="square" rtlCol="0">
              <a:spAutoFit/>
            </a:bodyPr>
            <a:lstStyle/>
            <a:p>
              <a:pPr algn="ctr"/>
              <a:r>
                <a:rPr lang="fi-FI" sz="1400" dirty="0">
                  <a:latin typeface="Arial Rounded MT Bold" panose="020F0704030504030204" pitchFamily="34" charset="0"/>
                </a:rPr>
                <a:t>Hammas-</a:t>
              </a:r>
            </a:p>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(HLL)</a:t>
              </a:r>
            </a:p>
            <a:p>
              <a:pPr algn="ctr"/>
              <a:r>
                <a:rPr lang="fi-FI" sz="1400" dirty="0">
                  <a:solidFill>
                    <a:srgbClr val="C00000"/>
                  </a:solidFill>
                  <a:latin typeface="Arial Rounded MT Bold" panose="020F0704030504030204" pitchFamily="34" charset="0"/>
                </a:rPr>
                <a:t>330 op!  </a:t>
              </a:r>
            </a:p>
          </p:txBody>
        </p:sp>
        <p:sp>
          <p:nvSpPr>
            <p:cNvPr id="82" name="Tekstiruutu 81"/>
            <p:cNvSpPr txBox="1"/>
            <p:nvPr/>
          </p:nvSpPr>
          <p:spPr>
            <a:xfrm>
              <a:off x="6818996" y="4455034"/>
              <a:ext cx="1785452" cy="1600438"/>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Hammas-</a:t>
              </a:r>
            </a:p>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(HLT)</a:t>
              </a:r>
            </a:p>
            <a:p>
              <a:pPr algn="ctr"/>
              <a:r>
                <a:rPr lang="fi-FI" sz="1400" dirty="0">
                  <a:solidFill>
                    <a:schemeClr val="bg1"/>
                  </a:solidFill>
                  <a:latin typeface="Arial Rounded MT Bold" panose="020F0704030504030204" pitchFamily="34" charset="0"/>
                </a:rPr>
                <a:t>Erikoishammas-</a:t>
              </a:r>
            </a:p>
            <a:p>
              <a:pPr algn="ctr"/>
              <a:r>
                <a:rPr lang="fi-FI" sz="1400" dirty="0">
                  <a:solidFill>
                    <a:schemeClr val="bg1"/>
                  </a:solidFill>
                  <a:latin typeface="Arial Rounded MT Bold" panose="020F0704030504030204" pitchFamily="34" charset="0"/>
                </a:rPr>
                <a:t>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4"/>
            <a:ext cx="594803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Hammaslääketieteessä perehdytään suun ja leukojen alueen lääketieteeseen sekä alan sairauksien ja vammojen hoitoon ja ehkäisyyn.</a:t>
            </a:r>
            <a:endParaRPr lang="fi-FI" sz="1400" dirty="0">
              <a:latin typeface="Arial Rounded MT Bold" panose="020F0704030504030204" pitchFamily="34" charset="0"/>
            </a:endParaRPr>
          </a:p>
        </p:txBody>
      </p:sp>
      <p:sp>
        <p:nvSpPr>
          <p:cNvPr id="37" name="Suorakulmio 36"/>
          <p:cNvSpPr/>
          <p:nvPr/>
        </p:nvSpPr>
        <p:spPr>
          <a:xfrm>
            <a:off x="3221436" y="4644826"/>
            <a:ext cx="5121561" cy="1600438"/>
          </a:xfrm>
          <a:prstGeom prst="rect">
            <a:avLst/>
          </a:prstGeom>
        </p:spPr>
        <p:txBody>
          <a:bodyPr wrap="square">
            <a:spAutoFit/>
          </a:bodyPr>
          <a:lstStyle/>
          <a:p>
            <a:r>
              <a:rPr lang="fi-FI" sz="1400" u="sng" dirty="0"/>
              <a:t>Hammaslääkärin yleisimpiä työtehtäviä on:</a:t>
            </a:r>
          </a:p>
          <a:p>
            <a:pPr marL="285750" indent="-285750">
              <a:buFont typeface="Courier New" panose="02070309020205020404" pitchFamily="49" charset="0"/>
              <a:buChar char="o"/>
            </a:pPr>
            <a:r>
              <a:rPr lang="fi-FI" sz="1400" dirty="0"/>
              <a:t>hampaiden paikkaaminen</a:t>
            </a:r>
          </a:p>
          <a:p>
            <a:pPr marL="285750" indent="-285750">
              <a:buFont typeface="Courier New" panose="02070309020205020404" pitchFamily="49" charset="0"/>
              <a:buChar char="o"/>
            </a:pPr>
            <a:r>
              <a:rPr lang="fi-FI" sz="1400" dirty="0"/>
              <a:t>suun alueen tulehdusten hoitaminen</a:t>
            </a:r>
          </a:p>
          <a:p>
            <a:pPr marL="285750" indent="-285750">
              <a:buFont typeface="Courier New" panose="02070309020205020404" pitchFamily="49" charset="0"/>
              <a:buChar char="o"/>
            </a:pPr>
            <a:r>
              <a:rPr lang="fi-FI" sz="1400" dirty="0"/>
              <a:t>hampaiden oikominen</a:t>
            </a:r>
          </a:p>
          <a:p>
            <a:pPr marL="285750" indent="-285750">
              <a:buFont typeface="Courier New" panose="02070309020205020404" pitchFamily="49" charset="0"/>
              <a:buChar char="o"/>
            </a:pPr>
            <a:r>
              <a:rPr lang="fi-FI" sz="1400" dirty="0"/>
              <a:t>hampaiden poistoon ja proteeseihin liittyvät tehtävät</a:t>
            </a:r>
          </a:p>
          <a:p>
            <a:pPr marL="285750" indent="-285750">
              <a:buFont typeface="Courier New" panose="02070309020205020404" pitchFamily="49" charset="0"/>
              <a:buChar char="o"/>
            </a:pPr>
            <a:r>
              <a:rPr lang="fi-FI" sz="1400" dirty="0"/>
              <a:t>suun sairauksien ennaltaehkäisy</a:t>
            </a:r>
          </a:p>
          <a:p>
            <a:pPr marL="285750" indent="-285750">
              <a:buFont typeface="Courier New" panose="02070309020205020404" pitchFamily="49" charset="0"/>
              <a:buChar char="o"/>
            </a:pPr>
            <a:r>
              <a:rPr lang="fi-FI" sz="1400" dirty="0"/>
              <a:t>yhteistyö suuhygienistin kanssa</a:t>
            </a:r>
          </a:p>
        </p:txBody>
      </p:sp>
      <p:pic>
        <p:nvPicPr>
          <p:cNvPr id="3074" name="Picture 2" descr="C:\Users\Seppo\AppData\Local\Microsoft\Windows\Temporary Internet Files\Content.IE5\XZI4PJ9E\MP90042655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8457" y="4371529"/>
            <a:ext cx="1778159" cy="177815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7405352" y="6161577"/>
            <a:ext cx="3915178" cy="461665"/>
          </a:xfrm>
          <a:prstGeom prst="rect">
            <a:avLst/>
          </a:prstGeom>
        </p:spPr>
        <p:txBody>
          <a:bodyPr wrap="square">
            <a:spAutoFit/>
          </a:bodyPr>
          <a:lstStyle/>
          <a:p>
            <a:br>
              <a:rPr lang="fi-FI" sz="1200" dirty="0"/>
            </a:br>
            <a:r>
              <a:rPr lang="fi-FI" sz="1200" u="sng" dirty="0">
                <a:hlinkClick r:id="rId10"/>
              </a:rPr>
              <a:t>https://www.youtube.com/watch?v=tq23KNN8TDo</a:t>
            </a:r>
            <a:r>
              <a:rPr lang="fi-FI" sz="1200" dirty="0"/>
              <a:t> </a:t>
            </a:r>
          </a:p>
        </p:txBody>
      </p:sp>
    </p:spTree>
    <p:extLst>
      <p:ext uri="{BB962C8B-B14F-4D97-AF65-F5344CB8AC3E}">
        <p14:creationId xmlns:p14="http://schemas.microsoft.com/office/powerpoint/2010/main" val="33771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Humanistinen</a:t>
            </a:r>
            <a:r>
              <a:rPr lang="fi-FI" sz="2800" b="1" dirty="0">
                <a:solidFill>
                  <a:schemeClr val="tx1"/>
                </a:solidFill>
                <a:latin typeface="Arial Rounded MT Bold" panose="020F0704030504030204" pitchFamily="34" charset="0"/>
              </a:rPr>
              <a:t> ala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36574"/>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79712" y="4869079"/>
              <a:ext cx="1728192"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Humanististen tieteiden</a:t>
              </a:r>
            </a:p>
            <a:p>
              <a:pPr algn="ctr"/>
              <a:r>
                <a:rPr lang="fi-FI" sz="1400" dirty="0">
                  <a:latin typeface="Arial Rounded MT Bold" panose="020F0704030504030204" pitchFamily="34" charset="0"/>
                </a:rPr>
                <a:t>kandidaatti</a:t>
              </a:r>
            </a:p>
            <a:p>
              <a:pPr algn="ctr"/>
              <a:r>
                <a:rPr lang="fi-FI" sz="1400" dirty="0">
                  <a:latin typeface="Arial Rounded MT Bold" panose="020F0704030504030204" pitchFamily="34" charset="0"/>
                </a:rPr>
                <a:t>(HuK)</a:t>
              </a:r>
            </a:p>
          </p:txBody>
        </p:sp>
        <p:sp>
          <p:nvSpPr>
            <p:cNvPr id="81" name="Tekstiruutu 80"/>
            <p:cNvSpPr txBox="1"/>
            <p:nvPr/>
          </p:nvSpPr>
          <p:spPr>
            <a:xfrm>
              <a:off x="4070291"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746988" y="4725643"/>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Filosofian </a:t>
              </a:r>
            </a:p>
            <a:p>
              <a:pPr algn="ctr"/>
              <a:r>
                <a:rPr lang="fi-FI" sz="1400" dirty="0">
                  <a:solidFill>
                    <a:schemeClr val="bg1"/>
                  </a:solidFill>
                  <a:latin typeface="Arial Rounded MT Bold" panose="020F0704030504030204" pitchFamily="34" charset="0"/>
                </a:rPr>
                <a:t>lisensiaatti (FL)</a:t>
              </a: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 (FT)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90" y="1143616"/>
            <a:ext cx="6289847"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latin typeface="Arial Rounded MT Bold" panose="020F0704030504030204" pitchFamily="34" charset="0"/>
              </a:rPr>
              <a:t>Opintojen suorittamisessa kehittyvät akateemiset taidot, kuten esimerkiksi kielitaito, ryhmätyö- ja viestintätaidot, tiedonhankinta- ja tiedonkäsittelytaidot sekä ongelman ratkaisutaidot. </a:t>
            </a:r>
          </a:p>
          <a:p>
            <a:r>
              <a:rPr lang="fi-FI" sz="1400" dirty="0">
                <a:latin typeface="Arial Rounded MT Bold" panose="020F0704030504030204" pitchFamily="34" charset="0"/>
              </a:rPr>
              <a:t>Aineenopettajan pätevyyden humanistiselta alalta voi hankkia esim. kieliaineista sekä useista reaaliaineista.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5680" y="4797153"/>
            <a:ext cx="4248472" cy="2031325"/>
          </a:xfrm>
          <a:prstGeom prst="rect">
            <a:avLst/>
          </a:prstGeom>
        </p:spPr>
        <p:txBody>
          <a:bodyPr wrap="square">
            <a:spAutoFit/>
          </a:bodyPr>
          <a:lstStyle/>
          <a:p>
            <a:r>
              <a:rPr lang="fi-FI" sz="1400" u="sng" dirty="0">
                <a:latin typeface="Arial Rounded MT Bold" panose="020F0704030504030204" pitchFamily="34" charset="0"/>
              </a:rPr>
              <a:t>Valmistuneita työskentelee muun muassa:</a:t>
            </a:r>
          </a:p>
          <a:p>
            <a:pPr marL="285750" indent="-285750">
              <a:buFont typeface="Courier New" panose="02070309020205020404" pitchFamily="49" charset="0"/>
              <a:buChar char="o"/>
            </a:pPr>
            <a:r>
              <a:rPr lang="fi-FI" sz="1400" dirty="0">
                <a:latin typeface="Arial Rounded MT Bold" panose="020F0704030504030204" pitchFamily="34" charset="0"/>
              </a:rPr>
              <a:t>tiedotusvälineissä</a:t>
            </a:r>
          </a:p>
          <a:p>
            <a:pPr marL="285750" indent="-285750">
              <a:buFont typeface="Courier New" panose="02070309020205020404" pitchFamily="49" charset="0"/>
              <a:buChar char="o"/>
            </a:pPr>
            <a:r>
              <a:rPr lang="fi-FI" sz="1400" dirty="0">
                <a:latin typeface="Arial Rounded MT Bold" panose="020F0704030504030204" pitchFamily="34" charset="0"/>
              </a:rPr>
              <a:t>kirjastoissa</a:t>
            </a:r>
          </a:p>
          <a:p>
            <a:pPr marL="285750" indent="-285750">
              <a:buFont typeface="Courier New" panose="02070309020205020404" pitchFamily="49" charset="0"/>
              <a:buChar char="o"/>
            </a:pPr>
            <a:r>
              <a:rPr lang="fi-FI" sz="1400" dirty="0">
                <a:latin typeface="Arial Rounded MT Bold" panose="020F0704030504030204" pitchFamily="34" charset="0"/>
              </a:rPr>
              <a:t>kulttuurihallinnossa</a:t>
            </a:r>
          </a:p>
          <a:p>
            <a:pPr marL="285750" indent="-285750">
              <a:buFont typeface="Courier New" panose="02070309020205020404" pitchFamily="49" charset="0"/>
              <a:buChar char="o"/>
            </a:pPr>
            <a:r>
              <a:rPr lang="fi-FI" sz="1400" dirty="0">
                <a:latin typeface="Arial Rounded MT Bold" panose="020F0704030504030204" pitchFamily="34" charset="0"/>
              </a:rPr>
              <a:t>museoissa ja arkistoissa</a:t>
            </a:r>
          </a:p>
          <a:p>
            <a:pPr marL="285750" indent="-285750">
              <a:buFont typeface="Courier New" panose="02070309020205020404" pitchFamily="49" charset="0"/>
              <a:buChar char="o"/>
            </a:pPr>
            <a:r>
              <a:rPr lang="fi-FI" sz="1400" dirty="0">
                <a:latin typeface="Arial Rounded MT Bold" panose="020F0704030504030204" pitchFamily="34" charset="0"/>
              </a:rPr>
              <a:t>tutkimuslaitoksissa</a:t>
            </a:r>
          </a:p>
          <a:p>
            <a:pPr marL="285750" indent="-285750">
              <a:buFont typeface="Courier New" panose="02070309020205020404" pitchFamily="49" charset="0"/>
              <a:buChar char="o"/>
            </a:pPr>
            <a:r>
              <a:rPr lang="fi-FI" sz="1400" dirty="0">
                <a:latin typeface="Arial Rounded MT Bold" panose="020F0704030504030204" pitchFamily="34" charset="0"/>
              </a:rPr>
              <a:t>järjestöissä</a:t>
            </a:r>
          </a:p>
          <a:p>
            <a:pPr marL="285750" indent="-285750">
              <a:buFont typeface="Courier New" panose="02070309020205020404" pitchFamily="49" charset="0"/>
              <a:buChar char="o"/>
            </a:pPr>
            <a:r>
              <a:rPr lang="fi-FI" sz="1400" dirty="0">
                <a:latin typeface="Arial Rounded MT Bold" panose="020F0704030504030204" pitchFamily="34" charset="0"/>
              </a:rPr>
              <a:t>yrityksissä</a:t>
            </a:r>
          </a:p>
          <a:p>
            <a:pPr marL="285750" indent="-285750">
              <a:buFont typeface="Courier New" panose="02070309020205020404" pitchFamily="49" charset="0"/>
              <a:buChar char="o"/>
            </a:pPr>
            <a:r>
              <a:rPr lang="fi-FI" sz="1400" dirty="0">
                <a:latin typeface="Arial Rounded MT Bold" panose="020F0704030504030204" pitchFamily="34" charset="0"/>
              </a:rPr>
              <a:t>oppilaitoksissa</a:t>
            </a:r>
          </a:p>
        </p:txBody>
      </p:sp>
      <p:pic>
        <p:nvPicPr>
          <p:cNvPr id="1026" name="Picture 2" descr="C:\Users\Seppo\AppData\Local\Microsoft\Windows\Temporary Internet Files\Content.IE5\AL57D4PG\MP90040097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2185" y="4729882"/>
            <a:ext cx="1624269" cy="2030850"/>
          </a:xfrm>
          <a:prstGeom prst="rect">
            <a:avLst/>
          </a:prstGeom>
          <a:solidFill>
            <a:schemeClr val="tx1"/>
          </a:solidFill>
          <a:ln w="12700">
            <a:solidFill>
              <a:schemeClr val="tx1"/>
            </a:solidFill>
          </a:ln>
          <a:effectLst>
            <a:outerShdw blurRad="292100" dist="139700" dir="2700000" algn="tl" rotWithShape="0">
              <a:srgbClr val="333333">
                <a:alpha val="65000"/>
              </a:srgbClr>
            </a:outerShdw>
          </a:effec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1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Kasvatustiede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4"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7"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8"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9"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0"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470830"/>
            <a:ext cx="7165711" cy="2110299"/>
            <a:chOff x="1582753" y="4360959"/>
            <a:chExt cx="7165711" cy="2110299"/>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92D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620509" y="4360959"/>
              <a:ext cx="2127955" cy="1678251"/>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Kasvatustieteen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(KK)</a:t>
              </a:r>
            </a:p>
          </p:txBody>
        </p:sp>
        <p:sp>
          <p:nvSpPr>
            <p:cNvPr id="81" name="Tekstiruutu 80"/>
            <p:cNvSpPr txBox="1"/>
            <p:nvPr/>
          </p:nvSpPr>
          <p:spPr>
            <a:xfrm>
              <a:off x="4211960" y="5012514"/>
              <a:ext cx="1728192" cy="738664"/>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a:t>
              </a:r>
            </a:p>
            <a:p>
              <a:pPr algn="ctr"/>
              <a:r>
                <a:rPr lang="fi-FI" sz="1400" dirty="0">
                  <a:solidFill>
                    <a:schemeClr val="bg1"/>
                  </a:solidFill>
                  <a:latin typeface="Arial Rounded MT Bold" panose="020F0704030504030204" pitchFamily="34" charset="0"/>
                </a:rPr>
                <a:t>maisteri</a:t>
              </a:r>
            </a:p>
            <a:p>
              <a:pPr algn="ctr"/>
              <a:r>
                <a:rPr lang="fi-FI" sz="1400" dirty="0">
                  <a:solidFill>
                    <a:schemeClr val="bg1"/>
                  </a:solidFill>
                  <a:latin typeface="Arial Rounded MT Bold" panose="020F0704030504030204" pitchFamily="34" charset="0"/>
                </a:rPr>
                <a:t>(KM)</a:t>
              </a:r>
            </a:p>
          </p:txBody>
        </p:sp>
        <p:sp>
          <p:nvSpPr>
            <p:cNvPr id="82" name="Tekstiruutu 81"/>
            <p:cNvSpPr txBox="1"/>
            <p:nvPr/>
          </p:nvSpPr>
          <p:spPr>
            <a:xfrm>
              <a:off x="6818996" y="4653635"/>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Kasvatustieteen lisensiaatti (KL)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Kasvatustieteen tohtori (KT)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Ylempi korkeakoulututkinto</a:t>
              </a:r>
            </a:p>
          </p:txBody>
        </p:sp>
        <p:sp>
          <p:nvSpPr>
            <p:cNvPr id="84" name="Tekstiruutu 83"/>
            <p:cNvSpPr txBox="1"/>
            <p:nvPr/>
          </p:nvSpPr>
          <p:spPr>
            <a:xfrm>
              <a:off x="6997108"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289848" cy="116955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Kasvatustieteellisen alan kiinnostuksen kohteisiin kuuluvat koko elämänkaaren aikana tapahtuva kasvu, kehitys ja oppiminen.</a:t>
            </a:r>
          </a:p>
          <a:p>
            <a:r>
              <a:rPr lang="fi-FI" sz="1400" dirty="0"/>
              <a:t>Kasvatustieteellistä asiantuntemusta tarvitaan paitsi koulutuksen, myös entistä enemmän teollisuudessa ja kaupan aloilla sekä sosiaali- ja terveydenhuollossa.</a:t>
            </a:r>
          </a:p>
        </p:txBody>
      </p:sp>
      <p:sp>
        <p:nvSpPr>
          <p:cNvPr id="37" name="Suorakulmio 36"/>
          <p:cNvSpPr/>
          <p:nvPr/>
        </p:nvSpPr>
        <p:spPr>
          <a:xfrm>
            <a:off x="3215680" y="5068922"/>
            <a:ext cx="5400600" cy="1600438"/>
          </a:xfrm>
          <a:prstGeom prst="rect">
            <a:avLst/>
          </a:prstGeom>
        </p:spPr>
        <p:txBody>
          <a:bodyPr wrap="square">
            <a:spAutoFit/>
          </a:bodyPr>
          <a:lstStyle/>
          <a:p>
            <a:r>
              <a:rPr lang="fi-FI" sz="1400" u="sng" dirty="0"/>
              <a:t>Valmistuvat työskentelevät muun muassa:</a:t>
            </a:r>
          </a:p>
          <a:p>
            <a:pPr marL="285750" indent="-285750">
              <a:buFont typeface="Courier New" panose="02070309020205020404" pitchFamily="49" charset="0"/>
              <a:buChar char="o"/>
            </a:pPr>
            <a:r>
              <a:rPr lang="fi-FI" sz="1400" dirty="0"/>
              <a:t>päiväkodeissa</a:t>
            </a:r>
          </a:p>
          <a:p>
            <a:pPr marL="285750" indent="-285750">
              <a:buFont typeface="Courier New" panose="02070309020205020404" pitchFamily="49" charset="0"/>
              <a:buChar char="o"/>
            </a:pPr>
            <a:r>
              <a:rPr lang="fi-FI" sz="1400" dirty="0"/>
              <a:t>kouluissa ja muissa oppilaitoksissa</a:t>
            </a:r>
          </a:p>
          <a:p>
            <a:pPr marL="285750" indent="-285750">
              <a:buFont typeface="Courier New" panose="02070309020205020404" pitchFamily="49" charset="0"/>
              <a:buChar char="o"/>
            </a:pPr>
            <a:r>
              <a:rPr lang="fi-FI" sz="1400" dirty="0"/>
              <a:t>julkishallinnossa</a:t>
            </a:r>
          </a:p>
          <a:p>
            <a:pPr marL="285750" indent="-285750">
              <a:buFont typeface="Courier New" panose="02070309020205020404" pitchFamily="49" charset="0"/>
              <a:buChar char="o"/>
            </a:pPr>
            <a:r>
              <a:rPr lang="fi-FI" sz="1400" dirty="0"/>
              <a:t>tutkimuslaitoksissa</a:t>
            </a:r>
          </a:p>
          <a:p>
            <a:pPr marL="285750" indent="-285750">
              <a:buFont typeface="Courier New" panose="02070309020205020404" pitchFamily="49" charset="0"/>
              <a:buChar char="o"/>
            </a:pPr>
            <a:r>
              <a:rPr lang="fi-FI" sz="1400" dirty="0"/>
              <a:t>järjestöissä</a:t>
            </a:r>
          </a:p>
          <a:p>
            <a:pPr marL="285750" indent="-285750">
              <a:buFont typeface="Courier New" panose="02070309020205020404" pitchFamily="49" charset="0"/>
              <a:buChar char="o"/>
            </a:pPr>
            <a:r>
              <a:rPr lang="fi-FI" sz="1400" dirty="0"/>
              <a:t>yrityksissä</a:t>
            </a:r>
          </a:p>
        </p:txBody>
      </p:sp>
      <p:pic>
        <p:nvPicPr>
          <p:cNvPr id="2051" name="Picture 3" descr="C:\Users\Seppo\AppData\Local\Microsoft\Windows\Temporary Internet Files\Content.IE5\A958S57K\MP90043879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4193" y="4725300"/>
            <a:ext cx="1380937" cy="207140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rot="5400000">
            <a:off x="9612514" y="3877190"/>
            <a:ext cx="3737177" cy="276999"/>
          </a:xfrm>
          <a:prstGeom prst="rect">
            <a:avLst/>
          </a:prstGeom>
        </p:spPr>
        <p:txBody>
          <a:bodyPr wrap="none">
            <a:spAutoFit/>
          </a:bodyPr>
          <a:lstStyle/>
          <a:p>
            <a:r>
              <a:rPr lang="fi-FI" sz="1200" u="sng" dirty="0">
                <a:hlinkClick r:id="rId14"/>
              </a:rPr>
              <a:t>https://www.youtube.com/watch?v=OPKImL8IVxI</a:t>
            </a:r>
            <a:r>
              <a:rPr lang="fi-FI" sz="1200" dirty="0"/>
              <a:t> </a:t>
            </a:r>
          </a:p>
        </p:txBody>
      </p:sp>
    </p:spTree>
    <p:extLst>
      <p:ext uri="{BB962C8B-B14F-4D97-AF65-F5344CB8AC3E}">
        <p14:creationId xmlns:p14="http://schemas.microsoft.com/office/powerpoint/2010/main" val="104168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063519"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Kauppatieteet</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WWW.KAUPPATIETEET.FI</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5" tooltip="Katso lisää"/>
          </p:cNvPr>
          <p:cNvSpPr/>
          <p:nvPr/>
        </p:nvSpPr>
        <p:spPr bwMode="auto">
          <a:xfrm>
            <a:off x="1559496" y="2093492"/>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6" tooltip="Katso lisää"/>
          </p:cNvPr>
          <p:cNvSpPr/>
          <p:nvPr/>
        </p:nvSpPr>
        <p:spPr bwMode="auto">
          <a:xfrm>
            <a:off x="1559496" y="2420889"/>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7" tooltip="Katso lisää"/>
          </p:cNvPr>
          <p:cNvSpPr/>
          <p:nvPr/>
        </p:nvSpPr>
        <p:spPr bwMode="auto">
          <a:xfrm>
            <a:off x="1559496" y="2732346"/>
            <a:ext cx="1368152" cy="408623"/>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8" tooltip="Katso lisää"/>
          </p:cNvPr>
          <p:cNvSpPr/>
          <p:nvPr/>
        </p:nvSpPr>
        <p:spPr bwMode="auto">
          <a:xfrm>
            <a:off x="1559496" y="3212977"/>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9" tooltip="Katso lisää"/>
          </p:cNvPr>
          <p:cNvSpPr/>
          <p:nvPr/>
        </p:nvSpPr>
        <p:spPr bwMode="auto">
          <a:xfrm>
            <a:off x="1559496" y="4061456"/>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a:hlinkClick r:id="rId10" tooltip="Katso lisää"/>
          </p:cNvPr>
          <p:cNvSpPr/>
          <p:nvPr/>
        </p:nvSpPr>
        <p:spPr bwMode="auto">
          <a:xfrm>
            <a:off x="1559496" y="5013177"/>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11" tooltip="Katso lisää"/>
          </p:cNvPr>
          <p:cNvSpPr/>
          <p:nvPr/>
        </p:nvSpPr>
        <p:spPr bwMode="auto">
          <a:xfrm>
            <a:off x="1559496" y="534198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12" tooltip="Katso lisää"/>
          </p:cNvPr>
          <p:cNvSpPr/>
          <p:nvPr/>
        </p:nvSpPr>
        <p:spPr bwMode="auto">
          <a:xfrm>
            <a:off x="1559496" y="4388853"/>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221186"/>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Kauppa- </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r>
                <a:rPr lang="fi-FI" sz="1400" dirty="0">
                  <a:latin typeface="Arial Rounded MT Bold" panose="020F0704030504030204" pitchFamily="34" charset="0"/>
                </a:rPr>
                <a:t>Kauppa-</a:t>
              </a:r>
            </a:p>
            <a:p>
              <a:pPr algn="ctr"/>
              <a:r>
                <a:rPr lang="fi-FI" sz="1400" dirty="0">
                  <a:latin typeface="Arial Rounded MT Bold" panose="020F0704030504030204" pitchFamily="34" charset="0"/>
                </a:rPr>
                <a:t>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Kauppatieteiden</a:t>
              </a:r>
            </a:p>
            <a:p>
              <a:pPr algn="ctr"/>
              <a:r>
                <a:rPr lang="fi-FI" sz="1400" dirty="0">
                  <a:solidFill>
                    <a:schemeClr val="bg1"/>
                  </a:solidFill>
                  <a:latin typeface="Arial Rounded MT Bold" panose="020F0704030504030204" pitchFamily="34" charset="0"/>
                </a:rPr>
                <a:t>lisensiaatti (KTL)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Kauppatieteiden </a:t>
              </a:r>
            </a:p>
            <a:p>
              <a:pPr algn="ctr"/>
              <a:r>
                <a:rPr lang="fi-FI" sz="1400" dirty="0">
                  <a:solidFill>
                    <a:schemeClr val="bg1"/>
                  </a:solidFill>
                  <a:latin typeface="Arial Rounded MT Bold" panose="020F0704030504030204" pitchFamily="34" charset="0"/>
                </a:rPr>
                <a:t>tohtori (KTT)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400" dirty="0"/>
              <a:t>Kauppatieteellisen alan opiskelija perehtyy muun muassa taloushallintoon, markkinointiin sekä johtamiseen. Koulutuksessa korostuvat myös yrittäjyys ja kansainvälisyys. Tutkinto antaa valmiudet yritystalouden analysointiin ja siihen liittyvään päätöksentekoon.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4927337"/>
            <a:ext cx="4668303" cy="1384995"/>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yritysten ja järjestöjen erilaiset johto- ja asiantuntijatehtävät</a:t>
            </a:r>
          </a:p>
          <a:p>
            <a:pPr marL="285750" indent="-285750">
              <a:buFont typeface="Courier New" panose="02070309020205020404" pitchFamily="49" charset="0"/>
              <a:buChar char="o"/>
            </a:pPr>
            <a:r>
              <a:rPr lang="fi-FI" sz="1400" dirty="0"/>
              <a:t>tieteellinen tutkimustyö</a:t>
            </a:r>
          </a:p>
          <a:p>
            <a:pPr marL="285750" indent="-285750">
              <a:buFont typeface="Courier New" panose="02070309020205020404" pitchFamily="49" charset="0"/>
              <a:buChar char="o"/>
            </a:pPr>
            <a:r>
              <a:rPr lang="fi-FI" sz="1400" dirty="0"/>
              <a:t>kuntien ja valtion taloushallinnon johtotehtävät</a:t>
            </a:r>
          </a:p>
          <a:p>
            <a:pPr marL="285750" indent="-285750">
              <a:buFont typeface="Courier New" panose="02070309020205020404" pitchFamily="49" charset="0"/>
              <a:buChar char="o"/>
            </a:pPr>
            <a:r>
              <a:rPr lang="fi-FI" sz="1400" dirty="0"/>
              <a:t>yrittäjyys</a:t>
            </a:r>
          </a:p>
        </p:txBody>
      </p:sp>
      <p:pic>
        <p:nvPicPr>
          <p:cNvPr id="3074" name="Picture 2" descr="C:\Users\Seppo\AppData\Local\Microsoft\Windows\Temporary Internet Files\Content.IE5\AL57D4PG\MP90043374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2224" y="4581439"/>
            <a:ext cx="2256472" cy="156824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4" tooltip="Katso"/>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Kuvataide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3" tooltip="Katso lisää"/>
          </p:cNvPr>
          <p:cNvSpPr/>
          <p:nvPr/>
        </p:nvSpPr>
        <p:spPr bwMode="auto">
          <a:xfrm>
            <a:off x="1559496" y="5661249"/>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6927983" cy="2143919"/>
            <a:chOff x="1582753" y="4327339"/>
            <a:chExt cx="692798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1720293"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379249"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869079"/>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KuK</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210 op!</a:t>
              </a:r>
            </a:p>
          </p:txBody>
        </p:sp>
        <p:sp>
          <p:nvSpPr>
            <p:cNvPr id="81" name="Tekstiruutu 80"/>
            <p:cNvSpPr txBox="1"/>
            <p:nvPr/>
          </p:nvSpPr>
          <p:spPr>
            <a:xfrm>
              <a:off x="4214307" y="4940506"/>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Kuvataiteen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KuM</a:t>
              </a:r>
              <a:r>
                <a:rPr lang="fi-FI" sz="1400" dirty="0">
                  <a:latin typeface="Arial Rounded MT Bold" panose="020F0704030504030204" pitchFamily="34" charset="0"/>
                </a:rPr>
                <a:t>)</a:t>
              </a:r>
            </a:p>
          </p:txBody>
        </p:sp>
        <p:sp>
          <p:nvSpPr>
            <p:cNvPr id="82" name="Tekstiruutu 81"/>
            <p:cNvSpPr txBox="1"/>
            <p:nvPr/>
          </p:nvSpPr>
          <p:spPr>
            <a:xfrm>
              <a:off x="6602972" y="4671058"/>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Kuvataiteen </a:t>
              </a:r>
            </a:p>
            <a:p>
              <a:pPr algn="ctr"/>
              <a:r>
                <a:rPr lang="fi-FI" sz="1400" dirty="0">
                  <a:solidFill>
                    <a:schemeClr val="tx1">
                      <a:lumMod val="50000"/>
                    </a:schemeClr>
                  </a:solidFill>
                  <a:latin typeface="Arial Rounded MT Bold" panose="020F0704030504030204" pitchFamily="34" charset="0"/>
                </a:rPr>
                <a:t>tohtori </a:t>
              </a:r>
            </a:p>
            <a:p>
              <a:pPr algn="ctr"/>
              <a:r>
                <a:rPr lang="fi-FI" sz="1400" dirty="0">
                  <a:solidFill>
                    <a:schemeClr val="tx1">
                      <a:lumMod val="50000"/>
                    </a:schemeClr>
                  </a:solidFill>
                  <a:latin typeface="Arial Rounded MT Bold" panose="020F0704030504030204" pitchFamily="34" charset="0"/>
                </a:rPr>
                <a:t>(</a:t>
              </a:r>
              <a:r>
                <a:rPr lang="fi-FI" sz="1400" dirty="0" err="1">
                  <a:solidFill>
                    <a:schemeClr val="tx1">
                      <a:lumMod val="50000"/>
                    </a:schemeClr>
                  </a:solidFill>
                  <a:latin typeface="Arial Rounded MT Bold" panose="020F0704030504030204" pitchFamily="34" charset="0"/>
                </a:rPr>
                <a:t>KuT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53092" y="6194259"/>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5"/>
            <a:ext cx="662473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Kuvataiteiden opintoihin sisältyy sekä teoreettisia että taiteellisia opintoja. Kuvataidealalla vaaditaan taiteellista ja visuaalista lahjakkuutta, erilaisten materiaalien ja tekniikoiden hallintaa sekä kädentaitoja. Jo opintojen aikana jokainen kuvataiteilija kehittää omat yksilölliset työskentelymenetelmänsä, aihemaailmansa ja näkemyksensä.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11896" y="5085185"/>
            <a:ext cx="4180249" cy="1384995"/>
          </a:xfrm>
          <a:prstGeom prst="rect">
            <a:avLst/>
          </a:prstGeom>
        </p:spPr>
        <p:txBody>
          <a:bodyPr wrap="square">
            <a:spAutoFit/>
          </a:bodyPr>
          <a:lstStyle/>
          <a:p>
            <a:r>
              <a:rPr lang="fi-FI" sz="1400" u="sng" dirty="0"/>
              <a:t>Alan ammattiryhmiä:</a:t>
            </a:r>
          </a:p>
          <a:p>
            <a:pPr marL="285750" indent="-285750">
              <a:buFont typeface="Courier New" panose="02070309020205020404" pitchFamily="49" charset="0"/>
              <a:buChar char="o"/>
            </a:pPr>
            <a:r>
              <a:rPr lang="fi-FI" sz="1400" dirty="0"/>
              <a:t>taidemaalarit</a:t>
            </a:r>
          </a:p>
          <a:p>
            <a:pPr marL="285750" indent="-285750">
              <a:buFont typeface="Courier New" panose="02070309020205020404" pitchFamily="49" charset="0"/>
              <a:buChar char="o"/>
            </a:pPr>
            <a:r>
              <a:rPr lang="fi-FI" sz="1400" dirty="0"/>
              <a:t>kuvanveistäjät</a:t>
            </a:r>
          </a:p>
          <a:p>
            <a:pPr marL="285750" indent="-285750">
              <a:buFont typeface="Courier New" panose="02070309020205020404" pitchFamily="49" charset="0"/>
              <a:buChar char="o"/>
            </a:pPr>
            <a:r>
              <a:rPr lang="fi-FI" sz="1400" dirty="0"/>
              <a:t>taidegraafikot</a:t>
            </a:r>
          </a:p>
          <a:p>
            <a:pPr marL="285750" indent="-285750">
              <a:buFont typeface="Courier New" panose="02070309020205020404" pitchFamily="49" charset="0"/>
              <a:buChar char="o"/>
            </a:pPr>
            <a:r>
              <a:rPr lang="fi-FI" sz="1400" dirty="0"/>
              <a:t>valokuvataiteilijat</a:t>
            </a:r>
          </a:p>
          <a:p>
            <a:pPr marL="285750" indent="-285750">
              <a:buFont typeface="Courier New" panose="02070309020205020404" pitchFamily="49" charset="0"/>
              <a:buChar char="o"/>
            </a:pPr>
            <a:r>
              <a:rPr lang="fi-FI" sz="1400" dirty="0"/>
              <a:t>media-, performanssi- ja videotaiteilijat</a:t>
            </a:r>
          </a:p>
        </p:txBody>
      </p:sp>
      <p:pic>
        <p:nvPicPr>
          <p:cNvPr id="1026" name="Picture 2" descr="C:\Users\Seppo\AppData\Local\Microsoft\Windows\Temporary Internet Files\Content.IE5\T4XDFJCG\MP900426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648" y="4852268"/>
            <a:ext cx="1780099" cy="17800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Liikuntatiede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3" tooltip="Katso lisää"/>
          </p:cNvPr>
          <p:cNvSpPr/>
          <p:nvPr/>
        </p:nvSpPr>
        <p:spPr bwMode="auto">
          <a:xfrm>
            <a:off x="1559496" y="2420889"/>
            <a:ext cx="1368152" cy="255389"/>
          </a:xfrm>
          <a:prstGeom prst="roundRect">
            <a:avLst/>
          </a:prstGeom>
          <a:solidFill>
            <a:srgbClr val="0070C0"/>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509218"/>
            <a:ext cx="7289521" cy="2143919"/>
            <a:chOff x="1582753" y="4327339"/>
            <a:chExt cx="7289521"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84051"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LitK</a:t>
              </a:r>
              <a:r>
                <a:rPr lang="fi-FI" sz="1400" dirty="0">
                  <a:latin typeface="Arial Rounded MT Bold" panose="020F0704030504030204" pitchFamily="34" charset="0"/>
                </a:rPr>
                <a:t>)</a:t>
              </a:r>
            </a:p>
          </p:txBody>
        </p:sp>
        <p:sp>
          <p:nvSpPr>
            <p:cNvPr id="81" name="Tekstiruutu 80"/>
            <p:cNvSpPr txBox="1"/>
            <p:nvPr/>
          </p:nvSpPr>
          <p:spPr>
            <a:xfrm>
              <a:off x="4142299" y="4959090"/>
              <a:ext cx="1941869" cy="738664"/>
            </a:xfrm>
            <a:prstGeom prst="rect">
              <a:avLst/>
            </a:prstGeom>
            <a:noFill/>
          </p:spPr>
          <p:txBody>
            <a:bodyPr wrap="square" rtlCol="0">
              <a:spAutoFit/>
            </a:bodyPr>
            <a:lstStyle/>
            <a:p>
              <a:pPr algn="ctr"/>
              <a:r>
                <a:rPr lang="fi-FI" sz="1400" dirty="0">
                  <a:latin typeface="Arial Rounded MT Bold" panose="020F0704030504030204" pitchFamily="34" charset="0"/>
                </a:rPr>
                <a:t>Liikuntatieteiden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LitM</a:t>
              </a:r>
              <a:r>
                <a:rPr lang="fi-FI" sz="1400" dirty="0">
                  <a:latin typeface="Arial Rounded MT Bold" panose="020F0704030504030204" pitchFamily="34" charset="0"/>
                </a:rPr>
                <a:t>)</a:t>
              </a:r>
            </a:p>
          </p:txBody>
        </p:sp>
        <p:sp>
          <p:nvSpPr>
            <p:cNvPr id="82" name="Tekstiruutu 81"/>
            <p:cNvSpPr txBox="1"/>
            <p:nvPr/>
          </p:nvSpPr>
          <p:spPr>
            <a:xfrm>
              <a:off x="6891004" y="4367344"/>
              <a:ext cx="1785452"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LitL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Liikuntatieteiden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a:t>
              </a:r>
              <a:r>
                <a:rPr lang="fi-FI" sz="1400" dirty="0" err="1">
                  <a:solidFill>
                    <a:schemeClr val="bg1"/>
                  </a:solidFill>
                  <a:latin typeface="Arial Rounded MT Bold" panose="020F0704030504030204" pitchFamily="34" charset="0"/>
                </a:rPr>
                <a:t>LitT</a:t>
              </a:r>
              <a:r>
                <a:rPr lang="fi-FI" sz="1400" dirty="0">
                  <a:solidFill>
                    <a:schemeClr val="bg1"/>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0" cy="1169551"/>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Liikuntatieteellisen koulutusalan keskeiset tehtävät ovat liikuntakulttuuriin liittyvä koulutus ja tutkimus sekä niiden kehittäminen yhteiskunnan eri alojen tarpeisiin. Kiinnostuksen kohteita ovat esimerkiksi liikunnan ja terveyden välinen suhde ja siihen vaikuttavat tekijät yhteiskuntatieteiden, käyttäytymistieteiden ja lääketieteen näkökulmasta.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013176"/>
            <a:ext cx="4369949" cy="1600438"/>
          </a:xfrm>
          <a:prstGeom prst="rect">
            <a:avLst/>
          </a:prstGeom>
        </p:spPr>
        <p:txBody>
          <a:bodyPr wrap="square">
            <a:spAutoFit/>
          </a:bodyPr>
          <a:lstStyle/>
          <a:p>
            <a:r>
              <a:rPr lang="fi-FI" sz="1400" u="sng" dirty="0"/>
              <a:t>Työpaikkoja mm.</a:t>
            </a:r>
          </a:p>
          <a:p>
            <a:pPr marL="285750" indent="-285750">
              <a:buFont typeface="Courier New" panose="02070309020205020404" pitchFamily="49" charset="0"/>
              <a:buChar char="o"/>
            </a:pPr>
            <a:r>
              <a:rPr lang="fi-FI" sz="1400" dirty="0"/>
              <a:t>opetustehtävissä oppilaitoksissa</a:t>
            </a:r>
          </a:p>
          <a:p>
            <a:pPr marL="285750" indent="-285750">
              <a:buFont typeface="Courier New" panose="02070309020205020404" pitchFamily="49" charset="0"/>
              <a:buChar char="o"/>
            </a:pPr>
            <a:r>
              <a:rPr lang="fi-FI" sz="1400" dirty="0"/>
              <a:t>urheilujärjestöissä</a:t>
            </a:r>
          </a:p>
          <a:p>
            <a:pPr marL="285750" indent="-285750">
              <a:buFont typeface="Courier New" panose="02070309020205020404" pitchFamily="49" charset="0"/>
              <a:buChar char="o"/>
            </a:pPr>
            <a:r>
              <a:rPr lang="fi-FI" sz="1400" dirty="0"/>
              <a:t>kuntien ja valtion liikuntahallinnon johtotehtävissä</a:t>
            </a:r>
          </a:p>
          <a:p>
            <a:pPr marL="285750" indent="-285750">
              <a:buFont typeface="Courier New" panose="02070309020205020404" pitchFamily="49" charset="0"/>
              <a:buChar char="o"/>
            </a:pPr>
            <a:r>
              <a:rPr lang="fi-FI" sz="1400" dirty="0"/>
              <a:t>vapaa-ajan, kuntoutuksen, testauksen ja matkailun suunnittelu- ja johtotehtävissä</a:t>
            </a:r>
          </a:p>
        </p:txBody>
      </p:sp>
      <p:pic>
        <p:nvPicPr>
          <p:cNvPr id="2053" name="Picture 5" descr="C:\Users\Seppo\AppData\Local\Microsoft\Windows\Temporary Internet Files\Content.IE5\AL57D4PG\MP9004224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4153" y="4835000"/>
            <a:ext cx="1810789" cy="18143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Luonnontieteet</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8" tooltip="Katso lisää"/>
          </p:cNvPr>
          <p:cNvSpPr/>
          <p:nvPr/>
        </p:nvSpPr>
        <p:spPr bwMode="auto">
          <a:xfrm>
            <a:off x="1559496" y="5990055"/>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9" tooltip="Katso lisää"/>
          </p:cNvPr>
          <p:cNvSpPr/>
          <p:nvPr/>
        </p:nvSpPr>
        <p:spPr bwMode="auto">
          <a:xfrm>
            <a:off x="1559496" y="4388853"/>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037493" cy="2143919"/>
            <a:chOff x="1582753" y="4327339"/>
            <a:chExt cx="703749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032023"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Luonnontieteiden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(LuK)</a:t>
              </a:r>
            </a:p>
          </p:txBody>
        </p:sp>
        <p:sp>
          <p:nvSpPr>
            <p:cNvPr id="81" name="Tekstiruutu 80"/>
            <p:cNvSpPr txBox="1"/>
            <p:nvPr/>
          </p:nvSpPr>
          <p:spPr>
            <a:xfrm>
              <a:off x="4139952" y="4956827"/>
              <a:ext cx="1661679" cy="738664"/>
            </a:xfrm>
            <a:prstGeom prst="rect">
              <a:avLst/>
            </a:prstGeom>
            <a:noFill/>
          </p:spPr>
          <p:txBody>
            <a:bodyPr wrap="square" rtlCol="0">
              <a:spAutoFit/>
            </a:bodyPr>
            <a:lstStyle/>
            <a:p>
              <a:pPr algn="ctr"/>
              <a:r>
                <a:rPr lang="fi-FI" sz="1400" dirty="0">
                  <a:latin typeface="Arial Rounded MT Bold" panose="020F0704030504030204" pitchFamily="34" charset="0"/>
                </a:rPr>
                <a:t>Filosofian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(FM)</a:t>
              </a:r>
            </a:p>
          </p:txBody>
        </p:sp>
        <p:sp>
          <p:nvSpPr>
            <p:cNvPr id="82" name="Tekstiruutu 81"/>
            <p:cNvSpPr txBox="1"/>
            <p:nvPr/>
          </p:nvSpPr>
          <p:spPr>
            <a:xfrm>
              <a:off x="6602972" y="4383026"/>
              <a:ext cx="2017274"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lisensiaatti (FL)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Filosofian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(FT)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954107"/>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Luonnontieteellisen alan koulutus antaa pohjan tutkimus- ja tuotekehitystehtäviin teollisuudessa, yrityksissä ja tutkimuslaitoksissa. Se antaa valmiudet toimia myös opettajana joko perusopetuksessa, lukioissa, ammattikorkeakouluissa, yliopistoissa ja yrityksissä.</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2" y="4581128"/>
            <a:ext cx="5004682" cy="1938992"/>
          </a:xfrm>
          <a:prstGeom prst="rect">
            <a:avLst/>
          </a:prstGeom>
        </p:spPr>
        <p:txBody>
          <a:bodyPr wrap="square">
            <a:spAutoFit/>
          </a:bodyPr>
          <a:lstStyle/>
          <a:p>
            <a:r>
              <a:rPr lang="fi-FI" sz="1200" u="sng" dirty="0"/>
              <a:t>Koulutusalaan kuuluvat</a:t>
            </a:r>
          </a:p>
          <a:p>
            <a:pPr marL="285750" indent="-285750">
              <a:buFont typeface="Courier New" panose="02070309020205020404" pitchFamily="49" charset="0"/>
              <a:buChar char="o"/>
            </a:pPr>
            <a:r>
              <a:rPr lang="fi-FI" sz="1200" dirty="0"/>
              <a:t>bio- ja ympäristötieteet, kuten ekologia, eläintiede, hydrobiologia jne.</a:t>
            </a:r>
          </a:p>
          <a:p>
            <a:pPr marL="285750" indent="-285750">
              <a:buFont typeface="Courier New" panose="02070309020205020404" pitchFamily="49" charset="0"/>
              <a:buChar char="o"/>
            </a:pPr>
            <a:r>
              <a:rPr lang="fi-FI" sz="1200" dirty="0"/>
              <a:t>fysikaaliset tieteet, kuten fysiikka, meteorologia, tähtitiede jne.</a:t>
            </a:r>
          </a:p>
          <a:p>
            <a:pPr marL="285750" indent="-285750">
              <a:buFont typeface="Courier New" panose="02070309020205020404" pitchFamily="49" charset="0"/>
              <a:buChar char="o"/>
            </a:pPr>
            <a:r>
              <a:rPr lang="fi-FI" sz="1200" dirty="0"/>
              <a:t>geologia</a:t>
            </a:r>
          </a:p>
          <a:p>
            <a:pPr marL="285750" indent="-285750">
              <a:buFont typeface="Courier New" panose="02070309020205020404" pitchFamily="49" charset="0"/>
              <a:buChar char="o"/>
            </a:pPr>
            <a:r>
              <a:rPr lang="fi-FI" sz="1200" dirty="0"/>
              <a:t>kemia</a:t>
            </a:r>
          </a:p>
          <a:p>
            <a:pPr marL="285750" indent="-285750">
              <a:buFont typeface="Courier New" panose="02070309020205020404" pitchFamily="49" charset="0"/>
              <a:buChar char="o"/>
            </a:pPr>
            <a:r>
              <a:rPr lang="fi-FI" sz="1200" dirty="0"/>
              <a:t>maantiede</a:t>
            </a:r>
          </a:p>
          <a:p>
            <a:pPr marL="285750" indent="-285750">
              <a:buFont typeface="Courier New" panose="02070309020205020404" pitchFamily="49" charset="0"/>
              <a:buChar char="o"/>
            </a:pPr>
            <a:r>
              <a:rPr lang="fi-FI" sz="1200" dirty="0"/>
              <a:t>matemaattiset aineet</a:t>
            </a:r>
          </a:p>
          <a:p>
            <a:pPr marL="285750" indent="-285750">
              <a:buFont typeface="Courier New" panose="02070309020205020404" pitchFamily="49" charset="0"/>
              <a:buChar char="o"/>
            </a:pPr>
            <a:r>
              <a:rPr lang="fi-FI" sz="1200" dirty="0"/>
              <a:t>tietojenkäsittelytiede ja tietotekniikka</a:t>
            </a:r>
          </a:p>
          <a:p>
            <a:pPr marL="285750" indent="-285750">
              <a:buFont typeface="Courier New" panose="02070309020205020404" pitchFamily="49" charset="0"/>
              <a:buChar char="o"/>
            </a:pPr>
            <a:r>
              <a:rPr lang="fi-FI" sz="1200" dirty="0"/>
              <a:t>informaatiotutkimus ja interaktiivinen media</a:t>
            </a:r>
          </a:p>
        </p:txBody>
      </p:sp>
      <p:pic>
        <p:nvPicPr>
          <p:cNvPr id="2050" name="Picture 2" descr="C:\Users\Seppo\AppData\Local\Microsoft\Windows\Temporary Internet Files\Content.IE5\B92V58KE\MP90039009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79189" y="4502934"/>
            <a:ext cx="2228829" cy="15903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6328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Lääketiede</a:t>
            </a:r>
            <a:r>
              <a:rPr lang="fi-FI" sz="2800" b="1" dirty="0">
                <a:solidFill>
                  <a:schemeClr val="tx1"/>
                </a:solidFill>
                <a:latin typeface="Arial Rounded MT Bold" panose="020F0704030504030204" pitchFamily="34" charset="0"/>
              </a:rPr>
              <a:t>                </a:t>
            </a:r>
            <a:r>
              <a:rPr lang="fi-FI" sz="1600" b="1" dirty="0">
                <a:solidFill>
                  <a:schemeClr val="tx1"/>
                </a:solidFill>
                <a:latin typeface="Arial Rounded MT Bold" panose="020F0704030504030204" pitchFamily="34" charset="0"/>
              </a:rPr>
              <a:t>www.laaketieteelliset.fi</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250770" y="2680712"/>
            <a:ext cx="6989409" cy="2260456"/>
            <a:chOff x="1726769" y="4240419"/>
            <a:chExt cx="6989409"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240419"/>
              <a:ext cx="2127955"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869079"/>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Lääketieteen</a:t>
              </a:r>
            </a:p>
            <a:p>
              <a:pPr algn="ctr"/>
              <a:r>
                <a:rPr lang="fi-FI" sz="1400" dirty="0">
                  <a:latin typeface="Arial Rounded MT Bold" panose="020F0704030504030204" pitchFamily="34" charset="0"/>
                </a:rPr>
                <a:t>lisensiaatti</a:t>
              </a:r>
            </a:p>
            <a:p>
              <a:pPr algn="ctr"/>
              <a:r>
                <a:rPr lang="fi-FI" sz="1400" dirty="0">
                  <a:latin typeface="Arial Rounded MT Bold" panose="020F0704030504030204" pitchFamily="34" charset="0"/>
                </a:rPr>
                <a:t>(LL)</a:t>
              </a:r>
            </a:p>
            <a:p>
              <a:pPr algn="ctr"/>
              <a:r>
                <a:rPr lang="fi-FI" sz="1400" dirty="0">
                  <a:solidFill>
                    <a:srgbClr val="C00000"/>
                  </a:solidFill>
                  <a:latin typeface="Arial Rounded MT Bold" panose="020F0704030504030204" pitchFamily="34" charset="0"/>
                </a:rPr>
                <a:t>360 op!  </a:t>
              </a:r>
            </a:p>
          </p:txBody>
        </p:sp>
        <p:sp>
          <p:nvSpPr>
            <p:cNvPr id="82" name="Tekstiruutu 81"/>
            <p:cNvSpPr txBox="1"/>
            <p:nvPr/>
          </p:nvSpPr>
          <p:spPr>
            <a:xfrm>
              <a:off x="6818996" y="4510199"/>
              <a:ext cx="1785452" cy="1384995"/>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Lääketieteen</a:t>
              </a:r>
            </a:p>
            <a:p>
              <a:pPr algn="ctr"/>
              <a:r>
                <a:rPr lang="fi-FI" sz="1400" dirty="0">
                  <a:solidFill>
                    <a:schemeClr val="bg1"/>
                  </a:solidFill>
                  <a:latin typeface="Arial Rounded MT Bold" panose="020F0704030504030204" pitchFamily="34" charset="0"/>
                </a:rPr>
                <a:t>tohtori (LT)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Erikoislääkärin</a:t>
              </a:r>
            </a:p>
            <a:p>
              <a:pPr algn="ctr"/>
              <a:r>
                <a:rPr lang="fi-FI" sz="1400" dirty="0">
                  <a:solidFill>
                    <a:schemeClr val="bg1"/>
                  </a:solidFill>
                  <a:latin typeface="Arial Rounded MT Bold" panose="020F0704030504030204" pitchFamily="34" charset="0"/>
                </a:rPr>
                <a:t> tutkinto</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Ei alempaa korkeakoulututkintoa</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472821" cy="1384995"/>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Lääkäri määrittää potilaiden sairauksia tutkimusten ja haastattelujen perusteella ja päättää hoitotoimenpiteistä. Lääkärin työ on myös sairauksien ennaltaehkäisemistä. Hän tekee usein terveystarkastuksia, osallistuu terveysneuvontaan ja -kasvatukseen sekä valvoo työpaikkojen työolosuhteita. Lisäksi lääkärillä voi olla hallinnollisia tehtäviä kuten laitoksen tai osaston johtaminen.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21436" y="5068923"/>
            <a:ext cx="4314725" cy="1169551"/>
          </a:xfrm>
          <a:prstGeom prst="rect">
            <a:avLst/>
          </a:prstGeom>
        </p:spPr>
        <p:txBody>
          <a:bodyPr wrap="square">
            <a:spAutoFit/>
          </a:bodyPr>
          <a:lstStyle/>
          <a:p>
            <a:r>
              <a:rPr lang="fi-FI" sz="1400" u="sng" dirty="0"/>
              <a:t>Lääkäreiden työpaikkoja ovat:</a:t>
            </a:r>
          </a:p>
          <a:p>
            <a:pPr marL="285750" indent="-285750">
              <a:buFont typeface="Courier New" panose="02070309020205020404" pitchFamily="49" charset="0"/>
              <a:buChar char="o"/>
            </a:pPr>
            <a:r>
              <a:rPr lang="fi-FI" sz="1400" dirty="0"/>
              <a:t>sairaalat</a:t>
            </a:r>
          </a:p>
          <a:p>
            <a:pPr marL="285750" indent="-285750">
              <a:buFont typeface="Courier New" panose="02070309020205020404" pitchFamily="49" charset="0"/>
              <a:buChar char="o"/>
            </a:pPr>
            <a:r>
              <a:rPr lang="fi-FI" sz="1400" dirty="0"/>
              <a:t>terveyskeskukset</a:t>
            </a:r>
          </a:p>
          <a:p>
            <a:pPr marL="285750" indent="-285750">
              <a:buFont typeface="Courier New" panose="02070309020205020404" pitchFamily="49" charset="0"/>
              <a:buChar char="o"/>
            </a:pPr>
            <a:r>
              <a:rPr lang="fi-FI" sz="1400" dirty="0"/>
              <a:t>työterveydenhuolto</a:t>
            </a:r>
          </a:p>
          <a:p>
            <a:pPr marL="285750" indent="-285750">
              <a:buFont typeface="Courier New" panose="02070309020205020404" pitchFamily="49" charset="0"/>
              <a:buChar char="o"/>
            </a:pPr>
            <a:r>
              <a:rPr lang="fi-FI" sz="1400" dirty="0"/>
              <a:t>yksityiset lääkäriasemat</a:t>
            </a:r>
          </a:p>
        </p:txBody>
      </p:sp>
      <p:pic>
        <p:nvPicPr>
          <p:cNvPr id="3075" name="Picture 3" descr="C:\Users\Seppo\AppData\Local\Microsoft\Windows\Temporary Internet Files\Content.IE5\B92V58KE\MP9004486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6080" y="5163264"/>
            <a:ext cx="2381474" cy="158764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51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3624649" y="205946"/>
            <a:ext cx="4794148" cy="6652236"/>
          </a:xfrm>
          <a:prstGeom prst="rect">
            <a:avLst/>
          </a:prstGeom>
        </p:spPr>
      </p:pic>
    </p:spTree>
    <p:extLst>
      <p:ext uri="{BB962C8B-B14F-4D97-AF65-F5344CB8AC3E}">
        <p14:creationId xmlns:p14="http://schemas.microsoft.com/office/powerpoint/2010/main" val="47800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Maatalous-</a:t>
            </a:r>
            <a:r>
              <a:rPr lang="fi-FI" sz="2800" b="1" dirty="0">
                <a:solidFill>
                  <a:schemeClr val="tx1"/>
                </a:solidFill>
                <a:latin typeface="Arial Rounded MT Bold" panose="020F0704030504030204" pitchFamily="34" charset="0"/>
              </a:rPr>
              <a:t> ja metsätiede</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034746" y="2638132"/>
            <a:ext cx="7577553" cy="2375044"/>
            <a:chOff x="1798777" y="4096214"/>
            <a:chExt cx="7577553" cy="2375044"/>
          </a:xfrm>
        </p:grpSpPr>
        <p:cxnSp>
          <p:nvCxnSpPr>
            <p:cNvPr id="74" name="Suora yhdysviiva 73"/>
            <p:cNvCxnSpPr/>
            <p:nvPr/>
          </p:nvCxnSpPr>
          <p:spPr bwMode="auto">
            <a:xfrm>
              <a:off x="1800607" y="5230467"/>
              <a:ext cx="6227777" cy="27688"/>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6300192" y="4255331"/>
              <a:ext cx="3076138" cy="186692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2072101" y="4312888"/>
              <a:ext cx="1543411" cy="187220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77838" y="4280880"/>
              <a:ext cx="1513484" cy="189917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598528"/>
              <a:ext cx="187220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Elintarviketieteiden</a:t>
              </a:r>
            </a:p>
            <a:p>
              <a:pPr algn="ctr"/>
              <a:r>
                <a:rPr lang="fi-FI" sz="1400" dirty="0">
                  <a:latin typeface="Arial Rounded MT Bold" panose="020F0704030504030204" pitchFamily="34" charset="0"/>
                </a:rPr>
                <a:t> kandidaatti (ETK)</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a:t>
              </a:r>
            </a:p>
            <a:p>
              <a:pPr algn="ctr"/>
              <a:r>
                <a:rPr lang="fi-FI" sz="1400" dirty="0">
                  <a:latin typeface="Arial Rounded MT Bold" panose="020F0704030504030204" pitchFamily="34" charset="0"/>
                </a:rPr>
                <a:t> metsätieteiden</a:t>
              </a:r>
            </a:p>
            <a:p>
              <a:pPr algn="ctr"/>
              <a:r>
                <a:rPr lang="fi-FI" sz="1400" dirty="0">
                  <a:latin typeface="Arial Rounded MT Bold" panose="020F0704030504030204" pitchFamily="34" charset="0"/>
                </a:rPr>
                <a:t>kandidaatti (MMK)</a:t>
              </a:r>
            </a:p>
          </p:txBody>
        </p:sp>
        <p:sp>
          <p:nvSpPr>
            <p:cNvPr id="81" name="Tekstiruutu 80"/>
            <p:cNvSpPr txBox="1"/>
            <p:nvPr/>
          </p:nvSpPr>
          <p:spPr>
            <a:xfrm>
              <a:off x="4142299" y="4615371"/>
              <a:ext cx="1941869" cy="1384995"/>
            </a:xfrm>
            <a:prstGeom prst="rect">
              <a:avLst/>
            </a:prstGeom>
            <a:noFill/>
          </p:spPr>
          <p:txBody>
            <a:bodyPr wrap="square" rtlCol="0">
              <a:spAutoFit/>
            </a:bodyPr>
            <a:lstStyle/>
            <a:p>
              <a:pPr algn="ctr"/>
              <a:r>
                <a:rPr lang="fi-FI" sz="1400" dirty="0">
                  <a:latin typeface="Arial Rounded MT Bold" panose="020F0704030504030204" pitchFamily="34" charset="0"/>
                </a:rPr>
                <a:t>Elintarviketieteiden </a:t>
              </a:r>
            </a:p>
            <a:p>
              <a:pPr algn="ctr"/>
              <a:r>
                <a:rPr lang="fi-FI" sz="1400" dirty="0">
                  <a:latin typeface="Arial Rounded MT Bold" panose="020F0704030504030204" pitchFamily="34" charset="0"/>
                </a:rPr>
                <a:t>maisteri (ETM)</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Maatalous- ja metsätieteiden</a:t>
              </a:r>
            </a:p>
            <a:p>
              <a:pPr algn="ctr"/>
              <a:r>
                <a:rPr lang="fi-FI" sz="1400" dirty="0">
                  <a:latin typeface="Arial Rounded MT Bold" panose="020F0704030504030204" pitchFamily="34" charset="0"/>
                </a:rPr>
                <a:t> maisteri (MMM)</a:t>
              </a:r>
            </a:p>
          </p:txBody>
        </p:sp>
        <p:sp>
          <p:nvSpPr>
            <p:cNvPr id="82" name="Tekstiruutu 81"/>
            <p:cNvSpPr txBox="1"/>
            <p:nvPr/>
          </p:nvSpPr>
          <p:spPr>
            <a:xfrm>
              <a:off x="6300192" y="4096214"/>
              <a:ext cx="3024336" cy="203132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a:t>
              </a:r>
            </a:p>
            <a:p>
              <a:pPr algn="ctr"/>
              <a:r>
                <a:rPr lang="fi-FI" sz="1400" dirty="0">
                  <a:solidFill>
                    <a:schemeClr val="bg1"/>
                  </a:solidFill>
                  <a:latin typeface="Arial Rounded MT Bold" panose="020F0704030504030204" pitchFamily="34" charset="0"/>
                </a:rPr>
                <a:t>lisensiaatti (ETL)</a:t>
              </a:r>
            </a:p>
            <a:p>
              <a:pPr algn="ctr"/>
              <a:r>
                <a:rPr lang="fi-FI" sz="1400" dirty="0">
                  <a:solidFill>
                    <a:schemeClr val="bg1"/>
                  </a:solidFill>
                  <a:latin typeface="Arial Rounded MT Bold" panose="020F0704030504030204" pitchFamily="34" charset="0"/>
                </a:rPr>
                <a:t>Maatalous- ja metsätieteiden lisensiaatti (MML)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Elintarviketieteiden tohtori (ETT)</a:t>
              </a:r>
            </a:p>
            <a:p>
              <a:pPr algn="ctr"/>
              <a:r>
                <a:rPr lang="fi-FI" sz="1400" dirty="0">
                  <a:solidFill>
                    <a:schemeClr val="bg1"/>
                  </a:solidFill>
                  <a:latin typeface="Arial Rounded MT Bold" panose="020F0704030504030204" pitchFamily="34" charset="0"/>
                </a:rPr>
                <a:t>Maatalous- ja metsätieteiden</a:t>
              </a:r>
            </a:p>
            <a:p>
              <a:pPr algn="ctr"/>
              <a:r>
                <a:rPr lang="fi-FI" sz="1400" dirty="0">
                  <a:solidFill>
                    <a:schemeClr val="bg1"/>
                  </a:solidFill>
                  <a:latin typeface="Arial Rounded MT Bold" panose="020F0704030504030204" pitchFamily="34" charset="0"/>
                </a:rPr>
                <a:t>tohtori (MMT)</a:t>
              </a:r>
            </a:p>
          </p:txBody>
        </p:sp>
        <p:sp>
          <p:nvSpPr>
            <p:cNvPr id="6" name="Tekstiruutu 5"/>
            <p:cNvSpPr txBox="1"/>
            <p:nvPr/>
          </p:nvSpPr>
          <p:spPr>
            <a:xfrm>
              <a:off x="1798777" y="6194259"/>
              <a:ext cx="2197159"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8" y="1124745"/>
            <a:ext cx="6691159" cy="1169551"/>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Koulutusalalla voi opiskella soveltavasti ja monitieteisesti maatalous-, metsä-, ympäristö-, elintarvike-, ravitsemus- ja taloustieteitä sekä biotekniikkaa.</a:t>
            </a:r>
          </a:p>
          <a:p>
            <a:r>
              <a:rPr lang="fi-FI" sz="1400" dirty="0"/>
              <a:t>Opinnoissa  perehdytään  ajankohtaisiin maailman laajuisiin haasteisiin kuten ilmastonmuutoksen hillintään, ruokaturvaan, luonnonvarojen kestävään käyttöön ja uusiin energiaratkaisuihin eri näkökulmat huomioiden.</a:t>
            </a:r>
          </a:p>
        </p:txBody>
      </p:sp>
      <p:sp>
        <p:nvSpPr>
          <p:cNvPr id="37" name="Suorakulmio 36"/>
          <p:cNvSpPr/>
          <p:nvPr/>
        </p:nvSpPr>
        <p:spPr>
          <a:xfrm>
            <a:off x="3071664" y="5140930"/>
            <a:ext cx="4763768"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tuotekehityksen ja markkinoinnin tehtävät elintarvike-, metsä- ja kemianteollisuudessa</a:t>
            </a:r>
          </a:p>
          <a:p>
            <a:pPr marL="285750" indent="-285750">
              <a:buFont typeface="Courier New" panose="02070309020205020404" pitchFamily="49" charset="0"/>
              <a:buChar char="o"/>
            </a:pPr>
            <a:r>
              <a:rPr lang="fi-FI" sz="1400" dirty="0"/>
              <a:t>neuvonnan ja kaupanalan asiantuntijat pankeissa, vakuutuslaitoksissa ja järjestöissä</a:t>
            </a:r>
          </a:p>
          <a:p>
            <a:pPr marL="285750" indent="-285750">
              <a:buFont typeface="Courier New" panose="02070309020205020404" pitchFamily="49" charset="0"/>
              <a:buChar char="o"/>
            </a:pPr>
            <a:r>
              <a:rPr lang="fi-FI" sz="1400" dirty="0"/>
              <a:t>tutkijoina ja opettajina</a:t>
            </a:r>
          </a:p>
          <a:p>
            <a:pPr marL="285750" indent="-285750">
              <a:buFont typeface="Courier New" panose="02070309020205020404" pitchFamily="49" charset="0"/>
              <a:buChar char="o"/>
            </a:pPr>
            <a:r>
              <a:rPr lang="fi-FI" sz="1400" dirty="0"/>
              <a:t>vaativat suunnittelu- ja hallintotehtävät</a:t>
            </a:r>
          </a:p>
        </p:txBody>
      </p:sp>
      <p:pic>
        <p:nvPicPr>
          <p:cNvPr id="1028" name="Picture 4" descr="C:\Users\Seppo\AppData\Local\Microsoft\Windows\Temporary Internet Files\Content.IE5\ON8CZGQ7\MP9004425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961" y="5149384"/>
            <a:ext cx="1182976" cy="1591985"/>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673635" y="3877190"/>
            <a:ext cx="3891065" cy="276999"/>
          </a:xfrm>
          <a:prstGeom prst="rect">
            <a:avLst/>
          </a:prstGeom>
        </p:spPr>
        <p:txBody>
          <a:bodyPr wrap="none">
            <a:spAutoFit/>
          </a:bodyPr>
          <a:lstStyle/>
          <a:p>
            <a:r>
              <a:rPr lang="fi-FI" sz="1200" u="sng" dirty="0">
                <a:hlinkClick r:id="rId8"/>
              </a:rPr>
              <a:t>https://www.youtube.com/watch?v=diRgVDg5WGk</a:t>
            </a:r>
            <a:r>
              <a:rPr lang="fi-FI" sz="1200" dirty="0"/>
              <a:t> </a:t>
            </a:r>
          </a:p>
        </p:txBody>
      </p:sp>
    </p:spTree>
    <p:extLst>
      <p:ext uri="{BB962C8B-B14F-4D97-AF65-F5344CB8AC3E}">
        <p14:creationId xmlns:p14="http://schemas.microsoft.com/office/powerpoint/2010/main" val="27386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Musiikki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6" tooltip="Katso lisää"/>
          </p:cNvPr>
          <p:cNvSpPr/>
          <p:nvPr/>
        </p:nvSpPr>
        <p:spPr bwMode="auto">
          <a:xfrm>
            <a:off x="1559496" y="5661249"/>
            <a:ext cx="1368152" cy="272415"/>
          </a:xfrm>
          <a:prstGeom prst="roundRect">
            <a:avLst/>
          </a:prstGeom>
          <a:solidFill>
            <a:srgbClr val="FFCC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60848"/>
            <a:ext cx="7237719" cy="2304256"/>
            <a:chOff x="1582753" y="4327339"/>
            <a:chExt cx="7237719" cy="2304256"/>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32249"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176564"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885400"/>
              <a:ext cx="1656184"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884819"/>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Musiikin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MuM</a:t>
              </a:r>
              <a:r>
                <a:rPr lang="fi-FI" sz="1400" dirty="0">
                  <a:latin typeface="Arial Rounded MT Bold" panose="020F0704030504030204" pitchFamily="34" charset="0"/>
                </a:rPr>
                <a:t>)</a:t>
              </a:r>
            </a:p>
          </p:txBody>
        </p:sp>
        <p:sp>
          <p:nvSpPr>
            <p:cNvPr id="82" name="Tekstiruutu 81"/>
            <p:cNvSpPr txBox="1"/>
            <p:nvPr/>
          </p:nvSpPr>
          <p:spPr>
            <a:xfrm>
              <a:off x="6804248" y="4615371"/>
              <a:ext cx="1785452" cy="1384995"/>
            </a:xfrm>
            <a:prstGeom prst="rect">
              <a:avLst/>
            </a:prstGeom>
            <a:noFill/>
          </p:spPr>
          <p:txBody>
            <a:bodyPr wrap="square" rtlCol="0">
              <a:spAutoFit/>
            </a:bodyPr>
            <a:lstStyle/>
            <a:p>
              <a:pPr algn="ctr"/>
              <a:r>
                <a:rPr lang="fi-FI" sz="1400" dirty="0">
                  <a:solidFill>
                    <a:schemeClr val="tx1">
                      <a:lumMod val="50000"/>
                    </a:schemeClr>
                  </a:solidFill>
                  <a:latin typeface="Arial Rounded MT Bold" panose="020F0704030504030204" pitchFamily="34" charset="0"/>
                </a:rPr>
                <a:t>Musiikin lisensiaatti (</a:t>
              </a:r>
              <a:r>
                <a:rPr lang="fi-FI" sz="1400" dirty="0" err="1">
                  <a:solidFill>
                    <a:schemeClr val="tx1">
                      <a:lumMod val="50000"/>
                    </a:schemeClr>
                  </a:solidFill>
                  <a:latin typeface="Arial Rounded MT Bold" panose="020F0704030504030204" pitchFamily="34" charset="0"/>
                </a:rPr>
                <a:t>MuL</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Musiikin </a:t>
              </a:r>
            </a:p>
            <a:p>
              <a:pPr algn="ctr"/>
              <a:r>
                <a:rPr lang="fi-FI" sz="1400" dirty="0">
                  <a:solidFill>
                    <a:schemeClr val="tx1">
                      <a:lumMod val="50000"/>
                    </a:schemeClr>
                  </a:solidFill>
                  <a:latin typeface="Arial Rounded MT Bold" panose="020F0704030504030204" pitchFamily="34" charset="0"/>
                </a:rPr>
                <a:t>tohtori (</a:t>
              </a:r>
              <a:r>
                <a:rPr lang="fi-FI" sz="1400" dirty="0" err="1">
                  <a:solidFill>
                    <a:schemeClr val="tx1">
                      <a:lumMod val="50000"/>
                    </a:schemeClr>
                  </a:solidFill>
                  <a:latin typeface="Arial Rounded MT Bold" panose="020F0704030504030204" pitchFamily="34" charset="0"/>
                </a:rPr>
                <a:t>MuT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354596"/>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354596"/>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6354596"/>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287689" y="1124744"/>
            <a:ext cx="6289848" cy="738664"/>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Musiikin korkeakouluopetuksen ja -tutkimuksen yleisenä tehtävänä on suomalaisen musiikkikulttuurin kehittäminen ja kulttuuriperinteen vaaliminen.</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43673" y="5212938"/>
            <a:ext cx="4668303" cy="1600438"/>
          </a:xfrm>
          <a:prstGeom prst="rect">
            <a:avLst/>
          </a:prstGeom>
        </p:spPr>
        <p:txBody>
          <a:bodyPr wrap="square">
            <a:spAutoFit/>
          </a:bodyPr>
          <a:lstStyle/>
          <a:p>
            <a:r>
              <a:rPr lang="fi-FI" sz="1400" u="sng" dirty="0"/>
              <a:t>Alalta valmistuneet työskentelevät:</a:t>
            </a:r>
          </a:p>
          <a:p>
            <a:pPr marL="285750" indent="-285750">
              <a:buFont typeface="Courier New" panose="02070309020205020404" pitchFamily="49" charset="0"/>
              <a:buChar char="o"/>
            </a:pPr>
            <a:r>
              <a:rPr lang="fi-FI" sz="1400" dirty="0"/>
              <a:t>muusikoina</a:t>
            </a:r>
          </a:p>
          <a:p>
            <a:pPr marL="285750" indent="-285750">
              <a:buFont typeface="Courier New" panose="02070309020205020404" pitchFamily="49" charset="0"/>
              <a:buChar char="o"/>
            </a:pPr>
            <a:r>
              <a:rPr lang="fi-FI" sz="1400" dirty="0"/>
              <a:t>orkesterin- tai kuoronjohtajina</a:t>
            </a:r>
          </a:p>
          <a:p>
            <a:pPr marL="285750" indent="-285750">
              <a:buFont typeface="Courier New" panose="02070309020205020404" pitchFamily="49" charset="0"/>
              <a:buChar char="o"/>
            </a:pPr>
            <a:r>
              <a:rPr lang="fi-FI" sz="1400" dirty="0"/>
              <a:t>säveltäjinä</a:t>
            </a:r>
          </a:p>
          <a:p>
            <a:pPr marL="285750" indent="-285750">
              <a:buFont typeface="Courier New" panose="02070309020205020404" pitchFamily="49" charset="0"/>
              <a:buChar char="o"/>
            </a:pPr>
            <a:r>
              <a:rPr lang="fi-FI" sz="1400" dirty="0"/>
              <a:t>opettajina</a:t>
            </a:r>
          </a:p>
          <a:p>
            <a:pPr marL="285750" indent="-285750">
              <a:buFont typeface="Courier New" panose="02070309020205020404" pitchFamily="49" charset="0"/>
              <a:buChar char="o"/>
            </a:pPr>
            <a:r>
              <a:rPr lang="fi-FI" sz="1400" dirty="0"/>
              <a:t>hallinnollisissa asiantuntijatehtävissä</a:t>
            </a:r>
          </a:p>
          <a:p>
            <a:pPr marL="285750" indent="-285750">
              <a:buFont typeface="Courier New" panose="02070309020205020404" pitchFamily="49" charset="0"/>
              <a:buChar char="o"/>
            </a:pPr>
            <a:r>
              <a:rPr lang="fi-FI" sz="1400" dirty="0"/>
              <a:t>tutkijoina</a:t>
            </a:r>
          </a:p>
        </p:txBody>
      </p:sp>
      <p:pic>
        <p:nvPicPr>
          <p:cNvPr id="2050" name="Picture 2" descr="C:\Users\Seppo\AppData\Local\Microsoft\Windows\Temporary Internet Files\Content.IE5\TEB1URFU\MP9004000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1408" y="4526939"/>
            <a:ext cx="2435073" cy="16227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39" name="Suorakulmio 38"/>
          <p:cNvSpPr/>
          <p:nvPr/>
        </p:nvSpPr>
        <p:spPr>
          <a:xfrm>
            <a:off x="3129102" y="4525060"/>
            <a:ext cx="4492406" cy="64633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200" dirty="0"/>
              <a:t>Musiikkitiedettä voi opiskella Oulun, Jyväskylän, Turun ja Helsingin yliopistoissa filosofian ja kasvatustieteen maisterin tutkinnoissa.</a:t>
            </a:r>
            <a:endParaRPr lang="fi-FI" sz="1200" dirty="0">
              <a:latin typeface="Arial Rounded MT Bold" panose="020F0704030504030204" pitchFamily="34" charset="0"/>
            </a:endParaRPr>
          </a:p>
        </p:txBody>
      </p:sp>
    </p:spTree>
    <p:extLst>
      <p:ext uri="{BB962C8B-B14F-4D97-AF65-F5344CB8AC3E}">
        <p14:creationId xmlns:p14="http://schemas.microsoft.com/office/powerpoint/2010/main" val="2596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6023992" y="4365105"/>
            <a:ext cx="2016224" cy="2031325"/>
          </a:xfrm>
          <a:prstGeom prst="rect">
            <a:avLst/>
          </a:prstGeom>
          <a:ln>
            <a:solidFill>
              <a:srgbClr val="0066FF"/>
            </a:solidFill>
          </a:ln>
          <a:effectLst>
            <a:glow rad="101600">
              <a:srgbClr val="00B0F0">
                <a:alpha val="60000"/>
              </a:srgbClr>
            </a:glow>
          </a:effectLst>
        </p:spPr>
        <p:txBody>
          <a:bodyPr wrap="square">
            <a:spAutoFit/>
          </a:bodyPr>
          <a:lstStyle/>
          <a:p>
            <a:r>
              <a:rPr lang="fi-FI" sz="1400" u="sng" dirty="0"/>
              <a:t>Juristien ammatteja:</a:t>
            </a:r>
          </a:p>
          <a:p>
            <a:pPr marL="285750" indent="-285750">
              <a:buFont typeface="Courier New" panose="02070309020205020404" pitchFamily="49" charset="0"/>
              <a:buChar char="o"/>
            </a:pPr>
            <a:r>
              <a:rPr lang="fi-FI" sz="1400" dirty="0"/>
              <a:t>asianajaja</a:t>
            </a:r>
          </a:p>
          <a:p>
            <a:pPr marL="285750" indent="-285750">
              <a:buFont typeface="Courier New" panose="02070309020205020404" pitchFamily="49" charset="0"/>
              <a:buChar char="o"/>
            </a:pPr>
            <a:r>
              <a:rPr lang="fi-FI" sz="1400" dirty="0"/>
              <a:t>nimismies</a:t>
            </a:r>
          </a:p>
          <a:p>
            <a:pPr marL="285750" indent="-285750">
              <a:buFont typeface="Courier New" panose="02070309020205020404" pitchFamily="49" charset="0"/>
              <a:buChar char="o"/>
            </a:pPr>
            <a:r>
              <a:rPr lang="fi-FI" sz="1400" dirty="0"/>
              <a:t>tuomari</a:t>
            </a:r>
          </a:p>
          <a:p>
            <a:pPr marL="285750" indent="-285750">
              <a:buFont typeface="Courier New" panose="02070309020205020404" pitchFamily="49" charset="0"/>
              <a:buChar char="o"/>
            </a:pPr>
            <a:r>
              <a:rPr lang="fi-FI" sz="1400" dirty="0"/>
              <a:t>henkikirjoittaja</a:t>
            </a:r>
          </a:p>
          <a:p>
            <a:pPr marL="285750" indent="-285750">
              <a:buFont typeface="Courier New" panose="02070309020205020404" pitchFamily="49" charset="0"/>
              <a:buChar char="o"/>
            </a:pPr>
            <a:r>
              <a:rPr lang="fi-FI" sz="1400" dirty="0"/>
              <a:t>verojohtaja</a:t>
            </a:r>
          </a:p>
          <a:p>
            <a:pPr marL="285750" indent="-285750">
              <a:buFont typeface="Courier New" panose="02070309020205020404" pitchFamily="49" charset="0"/>
              <a:buChar char="o"/>
            </a:pPr>
            <a:r>
              <a:rPr lang="fi-FI" sz="1400" dirty="0"/>
              <a:t>kuntien ja valtion hallinnon ammatit</a:t>
            </a:r>
          </a:p>
          <a:p>
            <a:endParaRPr lang="fi-FI" sz="1400" dirty="0"/>
          </a:p>
        </p:txBody>
      </p:sp>
      <p:sp>
        <p:nvSpPr>
          <p:cNvPr id="37" name="Suorakulmio 36"/>
          <p:cNvSpPr/>
          <p:nvPr/>
        </p:nvSpPr>
        <p:spPr>
          <a:xfrm>
            <a:off x="3089261" y="4350004"/>
            <a:ext cx="2790715" cy="2031325"/>
          </a:xfrm>
          <a:prstGeom prst="rect">
            <a:avLst/>
          </a:prstGeom>
          <a:ln>
            <a:solidFill>
              <a:srgbClr val="0066FF"/>
            </a:solidFill>
          </a:ln>
          <a:effectLst>
            <a:glow rad="101600">
              <a:schemeClr val="accent5">
                <a:lumMod val="75000"/>
                <a:alpha val="60000"/>
              </a:schemeClr>
            </a:glow>
          </a:effectLst>
        </p:spPr>
        <p:txBody>
          <a:bodyPr wrap="square">
            <a:spAutoFit/>
          </a:bodyPr>
          <a:lstStyle/>
          <a:p>
            <a:r>
              <a:rPr lang="fi-FI" sz="1400" u="sng" dirty="0"/>
              <a:t>Oikeusnotaarit työskentelevät:</a:t>
            </a:r>
          </a:p>
          <a:p>
            <a:pPr marL="285750" indent="-285750">
              <a:buFont typeface="Courier New" panose="02070309020205020404" pitchFamily="49" charset="0"/>
              <a:buChar char="o"/>
            </a:pPr>
            <a:r>
              <a:rPr lang="fi-FI" sz="1400" dirty="0"/>
              <a:t>oikeusaputoimistoissa ja poliisihallinnossa</a:t>
            </a:r>
          </a:p>
          <a:p>
            <a:pPr marL="285750" indent="-285750">
              <a:buFont typeface="Courier New" panose="02070309020205020404" pitchFamily="49" charset="0"/>
              <a:buChar char="o"/>
            </a:pPr>
            <a:r>
              <a:rPr lang="fi-FI" sz="1400" dirty="0"/>
              <a:t>vakuutusyhtiöissä, pankeissa ja järjestöissä</a:t>
            </a:r>
          </a:p>
          <a:p>
            <a:pPr marL="285750" indent="-285750">
              <a:buFont typeface="Courier New" panose="02070309020205020404" pitchFamily="49" charset="0"/>
              <a:buChar char="o"/>
            </a:pPr>
            <a:r>
              <a:rPr lang="fi-FI" sz="1400" dirty="0"/>
              <a:t>asianajaja- tai lakiasiaintoimistoissa</a:t>
            </a:r>
          </a:p>
          <a:p>
            <a:pPr marL="285750" indent="-285750">
              <a:buFont typeface="Courier New" panose="02070309020205020404" pitchFamily="49" charset="0"/>
              <a:buChar char="o"/>
            </a:pPr>
            <a:r>
              <a:rPr lang="fi-FI" sz="1400" dirty="0"/>
              <a:t> hallinto- ja asiantuntijatehtävissä</a:t>
            </a:r>
          </a:p>
        </p:txBody>
      </p:sp>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Oikeustiede</a:t>
            </a:r>
          </a:p>
        </p:txBody>
      </p:sp>
      <p:sp>
        <p:nvSpPr>
          <p:cNvPr id="3" name="Pyöristetty suorakulmio 2">
            <a:hlinkClick r:id="rId3" tooltip="Katso lisää"/>
          </p:cNvPr>
          <p:cNvSpPr/>
          <p:nvPr/>
        </p:nvSpPr>
        <p:spPr bwMode="auto">
          <a:xfrm>
            <a:off x="1559496" y="106976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5" tooltip="Katso lisää"/>
          </p:cNvPr>
          <p:cNvSpPr/>
          <p:nvPr/>
        </p:nvSpPr>
        <p:spPr bwMode="auto">
          <a:xfrm>
            <a:off x="1559496" y="4061456"/>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6" tooltip="Katso lisää"/>
          </p:cNvPr>
          <p:cNvSpPr/>
          <p:nvPr/>
        </p:nvSpPr>
        <p:spPr bwMode="auto">
          <a:xfrm>
            <a:off x="1559496" y="5990055"/>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7" tooltip="Katso lisää"/>
          </p:cNvPr>
          <p:cNvSpPr/>
          <p:nvPr/>
        </p:nvSpPr>
        <p:spPr bwMode="auto">
          <a:xfrm>
            <a:off x="1559496" y="4388853"/>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132857"/>
            <a:ext cx="7525751" cy="2237985"/>
            <a:chOff x="1582753" y="4106027"/>
            <a:chExt cx="7525751" cy="2237985"/>
          </a:xfrm>
        </p:grpSpPr>
        <p:cxnSp>
          <p:nvCxnSpPr>
            <p:cNvPr id="74" name="Suora yhdysviiva 73"/>
            <p:cNvCxnSpPr/>
            <p:nvPr/>
          </p:nvCxnSpPr>
          <p:spPr bwMode="auto">
            <a:xfrm>
              <a:off x="1820845" y="5258155"/>
              <a:ext cx="6098612" cy="0"/>
            </a:xfrm>
            <a:prstGeom prst="line">
              <a:avLst/>
            </a:prstGeom>
            <a:noFill/>
            <a:ln w="76200" cap="flat" cmpd="sng" algn="ctr">
              <a:solidFill>
                <a:srgbClr val="00B0F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964061" y="4521296"/>
              <a:ext cx="2072435"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112179">
              <a:off x="1993798" y="4532282"/>
              <a:ext cx="1543411" cy="1567606"/>
            </a:xfrm>
            <a:prstGeom prst="teardrop">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12179">
              <a:off x="4523265" y="4482153"/>
              <a:ext cx="1596299" cy="1579439"/>
            </a:xfrm>
            <a:prstGeom prst="teardrop">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64998"/>
              <a:ext cx="1728192" cy="523220"/>
            </a:xfrm>
            <a:prstGeom prst="rect">
              <a:avLst/>
            </a:prstGeom>
            <a:noFill/>
          </p:spPr>
          <p:txBody>
            <a:bodyPr wrap="square" rtlCol="0">
              <a:spAutoFit/>
            </a:bodyPr>
            <a:lstStyle/>
            <a:p>
              <a:pPr algn="ctr">
                <a:buNone/>
              </a:pPr>
              <a:r>
                <a:rPr lang="fi-FI" sz="1400" dirty="0">
                  <a:latin typeface="Arial Rounded MT Bold" panose="020F0704030504030204" pitchFamily="34" charset="0"/>
                </a:rPr>
                <a:t>Oikeusnotaari</a:t>
              </a:r>
            </a:p>
            <a:p>
              <a:pPr algn="ctr">
                <a:buNone/>
              </a:pPr>
              <a:r>
                <a:rPr lang="fi-FI" sz="1400" dirty="0">
                  <a:latin typeface="Arial Rounded MT Bold" panose="020F0704030504030204" pitchFamily="34" charset="0"/>
                </a:rPr>
                <a:t>(ON)</a:t>
              </a:r>
            </a:p>
          </p:txBody>
        </p:sp>
        <p:sp>
          <p:nvSpPr>
            <p:cNvPr id="81" name="Tekstiruutu 80"/>
            <p:cNvSpPr txBox="1"/>
            <p:nvPr/>
          </p:nvSpPr>
          <p:spPr>
            <a:xfrm>
              <a:off x="4572000" y="5029284"/>
              <a:ext cx="1584176" cy="738664"/>
            </a:xfrm>
            <a:prstGeom prst="rect">
              <a:avLst/>
            </a:prstGeom>
            <a:noFill/>
          </p:spPr>
          <p:txBody>
            <a:bodyPr wrap="square" rtlCol="0">
              <a:spAutoFit/>
            </a:bodyPr>
            <a:lstStyle/>
            <a:p>
              <a:pPr algn="ctr"/>
              <a:r>
                <a:rPr lang="fi-FI" sz="1400" dirty="0">
                  <a:latin typeface="Arial Rounded MT Bold" panose="020F0704030504030204" pitchFamily="34" charset="0"/>
                </a:rPr>
                <a:t>Oikeustieteen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(OM)</a:t>
              </a:r>
            </a:p>
          </p:txBody>
        </p:sp>
        <p:sp>
          <p:nvSpPr>
            <p:cNvPr id="82" name="Tekstiruutu 81"/>
            <p:cNvSpPr txBox="1"/>
            <p:nvPr/>
          </p:nvSpPr>
          <p:spPr>
            <a:xfrm>
              <a:off x="6995297" y="4511360"/>
              <a:ext cx="2113207" cy="1815882"/>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lisensiaatti (OL)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Oikeustieteen</a:t>
              </a:r>
            </a:p>
            <a:p>
              <a:pPr algn="ctr"/>
              <a:r>
                <a:rPr lang="fi-FI" sz="1400" dirty="0">
                  <a:solidFill>
                    <a:schemeClr val="bg1"/>
                  </a:solidFill>
                  <a:latin typeface="Arial Rounded MT Bold" panose="020F0704030504030204" pitchFamily="34" charset="0"/>
                </a:rPr>
                <a:t>tohtori</a:t>
              </a:r>
            </a:p>
            <a:p>
              <a:pPr algn="ctr"/>
              <a:r>
                <a:rPr lang="fi-FI" sz="1400" dirty="0">
                  <a:solidFill>
                    <a:schemeClr val="bg1"/>
                  </a:solidFill>
                  <a:latin typeface="Arial Rounded MT Bold" panose="020F0704030504030204" pitchFamily="34" charset="0"/>
                </a:rPr>
                <a:t>(OT)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4106027"/>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211960" y="4106027"/>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285140" y="4106027"/>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65282" y="1178168"/>
            <a:ext cx="6431581" cy="738664"/>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Oikeustieteen alalla opiskelijat perehtyvät Suomen ja EU:n oikeudelliseen järjestelmään, julkisoikeudellisiin ja yksityisoikeudellisiin oikeudenaloihin sekä oikeuden yleistieteisiin.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pic>
        <p:nvPicPr>
          <p:cNvPr id="3075" name="Picture 3" descr="C:\Users\Seppo\AppData\Local\Microsoft\Windows\Temporary Internet Files\Content.IE5\RUPZYY7G\MP90038534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0256" y="4282064"/>
            <a:ext cx="1396606" cy="1955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Psykologia</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4"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73290"/>
            <a:ext cx="7077905" cy="2147798"/>
            <a:chOff x="1582753" y="4323460"/>
            <a:chExt cx="7077905" cy="2147798"/>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323460"/>
              <a:ext cx="2072435" cy="166580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4902540"/>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PsK</a:t>
              </a:r>
              <a:r>
                <a:rPr lang="fi-FI" sz="1400" dirty="0">
                  <a:latin typeface="Arial Rounded MT Bold" panose="020F0704030504030204" pitchFamily="34" charset="0"/>
                </a:rPr>
                <a:t>)</a:t>
              </a:r>
            </a:p>
          </p:txBody>
        </p:sp>
        <p:sp>
          <p:nvSpPr>
            <p:cNvPr id="81" name="Tekstiruutu 80"/>
            <p:cNvSpPr txBox="1"/>
            <p:nvPr/>
          </p:nvSpPr>
          <p:spPr>
            <a:xfrm>
              <a:off x="4067944" y="4915825"/>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Psykologian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PsM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150 op!  </a:t>
              </a:r>
            </a:p>
          </p:txBody>
        </p:sp>
        <p:sp>
          <p:nvSpPr>
            <p:cNvPr id="82" name="Tekstiruutu 81"/>
            <p:cNvSpPr txBox="1"/>
            <p:nvPr/>
          </p:nvSpPr>
          <p:spPr>
            <a:xfrm>
              <a:off x="6746988" y="4538075"/>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PsL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Psykologian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PsT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06161"/>
            <a:ext cx="6586866" cy="954107"/>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latin typeface="Arial Rounded MT Bold" panose="020F0704030504030204" pitchFamily="34" charset="0"/>
              </a:rPr>
              <a:t>Psykologia tutkii ihmisen käyttäytymistä ja sen lainalaisuuksia. Psykologinen tutkimus yhdistyy muun muassa lääke- ja luonnontieteellisiin aloihin, humanistisiin tieteisiin sekä kasvatuksen ja yhteiskunnan tutkimukseen.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347896" y="4638036"/>
            <a:ext cx="5256584" cy="2031325"/>
          </a:xfrm>
          <a:prstGeom prst="rect">
            <a:avLst/>
          </a:prstGeom>
        </p:spPr>
        <p:txBody>
          <a:bodyPr wrap="square">
            <a:spAutoFit/>
          </a:bodyPr>
          <a:lstStyle/>
          <a:p>
            <a:r>
              <a:rPr lang="fi-FI" sz="1400" u="sng" dirty="0">
                <a:latin typeface="Arial Rounded MT Bold" panose="020F0704030504030204" pitchFamily="34" charset="0"/>
              </a:rPr>
              <a:t>Psykologeja toimii muun muassa:</a:t>
            </a:r>
          </a:p>
          <a:p>
            <a:pPr marL="285750" indent="-285750">
              <a:buFont typeface="Courier New" panose="02070309020205020404" pitchFamily="49" charset="0"/>
              <a:buChar char="o"/>
            </a:pPr>
            <a:r>
              <a:rPr lang="fi-FI" sz="1400" dirty="0">
                <a:latin typeface="Arial Rounded MT Bold" panose="020F0704030504030204" pitchFamily="34" charset="0"/>
              </a:rPr>
              <a:t>psykiatrisissa sairaaloissa</a:t>
            </a:r>
          </a:p>
          <a:p>
            <a:pPr marL="285750" indent="-285750">
              <a:buFont typeface="Courier New" panose="02070309020205020404" pitchFamily="49" charset="0"/>
              <a:buChar char="o"/>
            </a:pPr>
            <a:r>
              <a:rPr lang="fi-FI" sz="1400" dirty="0">
                <a:latin typeface="Arial Rounded MT Bold" panose="020F0704030504030204" pitchFamily="34" charset="0"/>
              </a:rPr>
              <a:t>psykiatrian poliklinikoilla tai mielenterveystoimistoissa</a:t>
            </a:r>
          </a:p>
          <a:p>
            <a:pPr marL="285750" indent="-285750">
              <a:buFont typeface="Courier New" panose="02070309020205020404" pitchFamily="49" charset="0"/>
              <a:buChar char="o"/>
            </a:pPr>
            <a:r>
              <a:rPr lang="fi-FI" sz="1400" dirty="0">
                <a:latin typeface="Arial Rounded MT Bold" panose="020F0704030504030204" pitchFamily="34" charset="0"/>
              </a:rPr>
              <a:t>kouluissa koulupsykologeina</a:t>
            </a:r>
          </a:p>
          <a:p>
            <a:pPr marL="285750" indent="-285750">
              <a:buFont typeface="Courier New" panose="02070309020205020404" pitchFamily="49" charset="0"/>
              <a:buChar char="o"/>
            </a:pPr>
            <a:r>
              <a:rPr lang="fi-FI" sz="1400" dirty="0">
                <a:latin typeface="Arial Rounded MT Bold" panose="020F0704030504030204" pitchFamily="34" charset="0"/>
              </a:rPr>
              <a:t>korkeakouluissa tutkijoina tai opintopsykologeina</a:t>
            </a:r>
          </a:p>
          <a:p>
            <a:pPr marL="285750" indent="-285750">
              <a:buFont typeface="Courier New" panose="02070309020205020404" pitchFamily="49" charset="0"/>
              <a:buChar char="o"/>
            </a:pPr>
            <a:r>
              <a:rPr lang="fi-FI" sz="1400" dirty="0">
                <a:latin typeface="Arial Rounded MT Bold" panose="020F0704030504030204" pitchFamily="34" charset="0"/>
              </a:rPr>
              <a:t>perheneuvoloissa</a:t>
            </a:r>
          </a:p>
          <a:p>
            <a:pPr marL="285750" indent="-285750">
              <a:buFont typeface="Courier New" panose="02070309020205020404" pitchFamily="49" charset="0"/>
              <a:buChar char="o"/>
            </a:pPr>
            <a:r>
              <a:rPr lang="fi-FI" sz="1400" dirty="0">
                <a:latin typeface="Arial Rounded MT Bold" panose="020F0704030504030204" pitchFamily="34" charset="0"/>
              </a:rPr>
              <a:t>työvoimatoimistoissa</a:t>
            </a:r>
          </a:p>
          <a:p>
            <a:pPr marL="285750" indent="-285750">
              <a:buFont typeface="Courier New" panose="02070309020205020404" pitchFamily="49" charset="0"/>
              <a:buChar char="o"/>
            </a:pPr>
            <a:r>
              <a:rPr lang="fi-FI" sz="1400" dirty="0">
                <a:latin typeface="Arial Rounded MT Bold" panose="020F0704030504030204" pitchFamily="34" charset="0"/>
              </a:rPr>
              <a:t>yrityksissä mm. kehittäjinä, konsultteina tai henkilöstöhallinnossa</a:t>
            </a:r>
          </a:p>
        </p:txBody>
      </p:sp>
      <p:pic>
        <p:nvPicPr>
          <p:cNvPr id="1026" name="Picture 2" descr="C:\Users\Seppo\AppData\Local\Microsoft\Windows\Temporary Internet Files\Content.IE5\A958S57K\MP90043111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9140" y="4485686"/>
            <a:ext cx="1646660" cy="164666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ppo\AppData\Local\Microsoft\Windows\Temporary Internet Files\Content.IE5\X26473Q0\MP900423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01" y="4872327"/>
            <a:ext cx="1440160" cy="183530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Sotilasala</a:t>
            </a:r>
          </a:p>
        </p:txBody>
      </p:sp>
      <p:sp>
        <p:nvSpPr>
          <p:cNvPr id="3" name="Pyöristetty suorakulmio 2"/>
          <p:cNvSpPr/>
          <p:nvPr/>
        </p:nvSpPr>
        <p:spPr bwMode="auto">
          <a:xfrm>
            <a:off x="1559496" y="105273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5638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008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7646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03863"/>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15320"/>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19595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5599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a:t>
            </a:r>
          </a:p>
        </p:txBody>
      </p:sp>
      <p:sp>
        <p:nvSpPr>
          <p:cNvPr id="66" name="Pyöristetty suorakulmio 65"/>
          <p:cNvSpPr/>
          <p:nvPr/>
        </p:nvSpPr>
        <p:spPr bwMode="auto">
          <a:xfrm>
            <a:off x="1559496" y="38610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7240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0120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2047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4928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18844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3" y="2924944"/>
            <a:ext cx="7133426" cy="1872208"/>
            <a:chOff x="1582753" y="4599050"/>
            <a:chExt cx="7133426" cy="1872208"/>
          </a:xfrm>
        </p:grpSpPr>
        <p:cxnSp>
          <p:nvCxnSpPr>
            <p:cNvPr id="74" name="Suora yhdysviiva 73"/>
            <p:cNvCxnSpPr/>
            <p:nvPr/>
          </p:nvCxnSpPr>
          <p:spPr bwMode="auto">
            <a:xfrm>
              <a:off x="1820845" y="5319130"/>
              <a:ext cx="6098612" cy="0"/>
            </a:xfrm>
            <a:prstGeom prst="line">
              <a:avLst/>
            </a:prstGeom>
            <a:noFill/>
            <a:ln w="76200" cap="flat" cmpd="sng" algn="ctr">
              <a:solidFill>
                <a:srgbClr val="008080"/>
              </a:solidFill>
              <a:prstDash val="solid"/>
              <a:round/>
              <a:headEnd type="none" w="med" len="med"/>
              <a:tailEnd type="none" w="med" len="med"/>
            </a:ln>
            <a:effectLst>
              <a:glow rad="228600">
                <a:srgbClr val="00CC99">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2" y="4798747"/>
              <a:ext cx="2415987" cy="1088063"/>
            </a:xfrm>
            <a:prstGeom prst="flowChartOnlineStorage">
              <a:avLst/>
            </a:prstGeom>
            <a:solidFill>
              <a:srgbClr val="008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798752"/>
              <a:ext cx="2197159" cy="1088060"/>
            </a:xfrm>
            <a:prstGeom prst="flowChartOnlineStorage">
              <a:avLst/>
            </a:prstGeom>
            <a:solidFill>
              <a:srgbClr val="00CC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12531" y="4798749"/>
              <a:ext cx="2315652" cy="1088061"/>
            </a:xfrm>
            <a:prstGeom prst="flowChartOnlineStorage">
              <a:avLst/>
            </a:prstGeom>
            <a:solidFill>
              <a:srgbClr val="33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941087"/>
              <a:ext cx="187220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(SK)</a:t>
              </a:r>
            </a:p>
            <a:p>
              <a:pPr algn="ctr"/>
              <a:r>
                <a:rPr lang="fi-FI" sz="1400" dirty="0">
                  <a:solidFill>
                    <a:srgbClr val="FF0000"/>
                  </a:solidFill>
                  <a:latin typeface="Arial Rounded MT Bold" panose="020F0704030504030204" pitchFamily="34" charset="0"/>
                </a:rPr>
                <a:t>210 op!</a:t>
              </a:r>
            </a:p>
          </p:txBody>
        </p:sp>
        <p:sp>
          <p:nvSpPr>
            <p:cNvPr id="81" name="Tekstiruutu 80"/>
            <p:cNvSpPr txBox="1"/>
            <p:nvPr/>
          </p:nvSpPr>
          <p:spPr>
            <a:xfrm>
              <a:off x="4142299" y="4959090"/>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Sotatieteiden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(SM)</a:t>
              </a:r>
            </a:p>
            <a:p>
              <a:pPr algn="ctr"/>
              <a:endParaRPr lang="fi-FI" sz="1400" dirty="0">
                <a:latin typeface="Arial Rounded MT Bold" panose="020F0704030504030204" pitchFamily="34" charset="0"/>
              </a:endParaRP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Yleisesikunta-</a:t>
              </a:r>
            </a:p>
            <a:p>
              <a:pPr algn="ctr"/>
              <a:r>
                <a:rPr lang="fi-FI" sz="1400" dirty="0">
                  <a:solidFill>
                    <a:schemeClr val="bg1"/>
                  </a:solidFill>
                  <a:latin typeface="Arial Rounded MT Bold" panose="020F0704030504030204" pitchFamily="34" charset="0"/>
                </a:rPr>
                <a:t>upseerin tutkinto</a:t>
              </a:r>
            </a:p>
            <a:p>
              <a:pPr algn="ctr"/>
              <a:r>
                <a:rPr lang="fi-FI" sz="1400" dirty="0">
                  <a:solidFill>
                    <a:schemeClr val="bg1"/>
                  </a:solidFill>
                  <a:latin typeface="Arial Rounded MT Bold" panose="020F0704030504030204" pitchFamily="34" charset="0"/>
                </a:rPr>
                <a:t>Sotatieteiden</a:t>
              </a:r>
            </a:p>
            <a:p>
              <a:pPr algn="ctr"/>
              <a:r>
                <a:rPr lang="fi-FI" sz="1400" dirty="0">
                  <a:solidFill>
                    <a:schemeClr val="bg1"/>
                  </a:solidFill>
                  <a:latin typeface="Arial Rounded MT Bold" panose="020F0704030504030204" pitchFamily="34" charset="0"/>
                </a:rPr>
                <a:t>tohtori (ST)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00CC99"/>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3399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48264" y="6111218"/>
              <a:ext cx="1391316" cy="276999"/>
            </a:xfrm>
            <a:prstGeom prst="rect">
              <a:avLst/>
            </a:prstGeom>
            <a:solidFill>
              <a:srgbClr val="00808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216784"/>
            <a:ext cx="6968978" cy="1600438"/>
          </a:xfrm>
          <a:prstGeom prst="rect">
            <a:avLst/>
          </a:prstGeom>
          <a:solidFill>
            <a:schemeClr val="bg2">
              <a:lumMod val="20000"/>
              <a:lumOff val="80000"/>
            </a:schemeClr>
          </a:solidFill>
          <a:ln>
            <a:solidFill>
              <a:srgbClr val="008080"/>
            </a:solidFill>
          </a:ln>
          <a:effectLst>
            <a:glow rad="139700">
              <a:srgbClr val="00CC99">
                <a:alpha val="40000"/>
              </a:srgbClr>
            </a:glow>
          </a:effectLst>
        </p:spPr>
        <p:txBody>
          <a:bodyPr wrap="square">
            <a:spAutoFit/>
          </a:bodyPr>
          <a:lstStyle/>
          <a:p>
            <a:r>
              <a:rPr lang="fi-FI" sz="1400" dirty="0"/>
              <a:t>Sotilasalaa opiskelevat perehtyvät maanpuolustukseen, turvallisuuspolitiikkaan sekä ihmisten johtamiseen. Alaa luonnehtii jatkuva valmistautuminen kriisien ja turvallisuusuhkien varalta. Sotilasalalla seurataan myös turvallisuus- ja puolustuspoliittisen ympäristön muutoksia ja teknistä kehitystä.</a:t>
            </a:r>
          </a:p>
          <a:p>
            <a:r>
              <a:rPr lang="fi-FI" sz="1400" dirty="0"/>
              <a:t>Maanpuolustuskorkeakouluun hyväksytyt sitoutuvat työskentelemään valmistuttuaan puolustusvoimissa tai Rajavartiolaitoksessa opintojen kestoa vastaavan ajan.</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251559" y="5136585"/>
            <a:ext cx="4369949" cy="1169551"/>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Upseerit työskentelevät johdon, suunnittelun, kansainvälisen toiminnan, toimintavalmiuden ja huollon tehtävissä. Tehtäviä on maa-, meri- tai ilmavoimissa sekä kotimaassa että ulkomailla.</a:t>
            </a:r>
          </a:p>
        </p:txBody>
      </p:sp>
      <p:sp>
        <p:nvSpPr>
          <p:cNvPr id="67" name="Pyöristetty suorakulmio 66">
            <a:hlinkClick r:id="rId4" tooltip="Katso lisää"/>
          </p:cNvPr>
          <p:cNvSpPr/>
          <p:nvPr/>
        </p:nvSpPr>
        <p:spPr bwMode="auto">
          <a:xfrm>
            <a:off x="1559496" y="4493503"/>
            <a:ext cx="1368152" cy="442674"/>
          </a:xfrm>
          <a:prstGeom prst="roundRect">
            <a:avLst/>
          </a:prstGeom>
          <a:solidFill>
            <a:srgbClr val="00CC99"/>
          </a:solidFill>
          <a:ln w="9525" cap="flat" cmpd="sng" algn="ctr">
            <a:noFill/>
            <a:prstDash val="solid"/>
            <a:round/>
            <a:headEnd type="none" w="med" len="med"/>
            <a:tailEnd type="none" w="med" len="med"/>
          </a:ln>
          <a:effectLst>
            <a:glow rad="101600">
              <a:srgbClr val="00CC99">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Maanpuolustus-korkeakoulu</a:t>
            </a:r>
          </a:p>
        </p:txBody>
      </p:sp>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672" y="6283623"/>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Taideteollisuus</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3" tooltip="Katso lisää"/>
          </p:cNvPr>
          <p:cNvSpPr/>
          <p:nvPr/>
        </p:nvSpPr>
        <p:spPr bwMode="auto">
          <a:xfrm>
            <a:off x="1559496" y="534198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8" y="3089316"/>
            <a:ext cx="7151014" cy="1635828"/>
            <a:chOff x="1403648" y="4708184"/>
            <a:chExt cx="7151014" cy="1635828"/>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588224" y="4831395"/>
              <a:ext cx="1941064" cy="946730"/>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8" y="4759387"/>
              <a:ext cx="2133561" cy="946731"/>
            </a:xfrm>
            <a:prstGeom prst="flowChartOnlineStorage">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5937" y="4831395"/>
              <a:ext cx="2295997" cy="953878"/>
            </a:xfrm>
            <a:prstGeom prst="flowChartOnlineStorag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TaK</a:t>
              </a:r>
              <a:r>
                <a:rPr lang="fi-FI" sz="1400" dirty="0">
                  <a:latin typeface="Arial Rounded MT Bold" panose="020F0704030504030204" pitchFamily="34" charset="0"/>
                </a:rPr>
                <a:t>)</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494497" y="495727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Taiteen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TaM</a:t>
              </a:r>
              <a:r>
                <a:rPr lang="fi-FI" sz="1400" dirty="0">
                  <a:latin typeface="Arial Rounded MT Bold" panose="020F0704030504030204" pitchFamily="34" charset="0"/>
                </a:rPr>
                <a:t>)</a:t>
              </a:r>
            </a:p>
          </p:txBody>
        </p:sp>
        <p:sp>
          <p:nvSpPr>
            <p:cNvPr id="82" name="Tekstiruutu 81"/>
            <p:cNvSpPr txBox="1"/>
            <p:nvPr/>
          </p:nvSpPr>
          <p:spPr>
            <a:xfrm>
              <a:off x="6769210" y="4708184"/>
              <a:ext cx="1785452" cy="1169551"/>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tx1">
                      <a:lumMod val="50000"/>
                    </a:schemeClr>
                  </a:solidFill>
                  <a:latin typeface="Arial Rounded MT Bold" panose="020F0704030504030204" pitchFamily="34" charset="0"/>
                </a:rPr>
                <a:t>Taiteen</a:t>
              </a:r>
            </a:p>
            <a:p>
              <a:pPr algn="ctr"/>
              <a:r>
                <a:rPr lang="fi-FI" sz="1400" dirty="0">
                  <a:solidFill>
                    <a:schemeClr val="tx1">
                      <a:lumMod val="50000"/>
                    </a:schemeClr>
                  </a:solidFill>
                  <a:latin typeface="Arial Rounded MT Bold" panose="020F0704030504030204" pitchFamily="34" charset="0"/>
                </a:rPr>
                <a:t>tohtori</a:t>
              </a:r>
            </a:p>
            <a:p>
              <a:pPr algn="ctr"/>
              <a:r>
                <a:rPr lang="fi-FI" sz="1400" dirty="0">
                  <a:solidFill>
                    <a:schemeClr val="tx1">
                      <a:lumMod val="50000"/>
                    </a:schemeClr>
                  </a:solidFill>
                  <a:latin typeface="Arial Rounded MT Bold" panose="020F0704030504030204" pitchFamily="34" charset="0"/>
                </a:rPr>
                <a:t> (</a:t>
              </a:r>
              <a:r>
                <a:rPr lang="fi-FI" sz="1400" dirty="0" err="1">
                  <a:solidFill>
                    <a:schemeClr val="tx1">
                      <a:lumMod val="50000"/>
                    </a:schemeClr>
                  </a:solidFill>
                  <a:latin typeface="Arial Rounded MT Bold" panose="020F0704030504030204" pitchFamily="34" charset="0"/>
                </a:rPr>
                <a:t>TaT</a:t>
              </a:r>
              <a:r>
                <a:rPr lang="fi-FI" sz="1400" dirty="0">
                  <a:solidFill>
                    <a:schemeClr val="tx1">
                      <a:lumMod val="50000"/>
                    </a:schemeClr>
                  </a:solidFill>
                  <a:latin typeface="Arial Rounded MT Bold" panose="020F0704030504030204" pitchFamily="34" charset="0"/>
                </a:rPr>
                <a: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5911515"/>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5911515"/>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97108" y="5911515"/>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tx1">
                      <a:lumMod val="50000"/>
                    </a:schemeClr>
                  </a:solidFill>
                </a:rPr>
                <a:t>Jatkotutkinnot</a:t>
              </a:r>
            </a:p>
          </p:txBody>
        </p:sp>
      </p:grpSp>
      <p:sp>
        <p:nvSpPr>
          <p:cNvPr id="7" name="Suorakulmio 6"/>
          <p:cNvSpPr/>
          <p:nvPr/>
        </p:nvSpPr>
        <p:spPr>
          <a:xfrm>
            <a:off x="3106754" y="1124744"/>
            <a:ext cx="6805671" cy="1600438"/>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Alalla keskitytään palveluiden, sisältöjen, tuotteiden ja visuaalisten ratkaisuiden tuottamiseen. Taide ja muotoilu yhdessä eri tieteiden kanssa luovat vahvan pohjan uusiutuvalle suunnittelulle, toteutuksille, tutkimukselle ja yritystoiminnalle eri ympäristöissä.</a:t>
            </a:r>
          </a:p>
          <a:p>
            <a:r>
              <a:rPr lang="fi-FI" sz="1400" dirty="0"/>
              <a:t>Alalla voi perehtyä mm. graafisen suunnitteluun, teolliseen muotoiluun, uuteen mediaan, kuvataideopetukseen, tekstiilitaiteeseen ja muotisuunnitteluun sekä elokuva- ja lavastustaiteeseen.</a:t>
            </a:r>
          </a:p>
        </p:txBody>
      </p:sp>
      <p:sp>
        <p:nvSpPr>
          <p:cNvPr id="37" name="Suorakulmio 36"/>
          <p:cNvSpPr/>
          <p:nvPr/>
        </p:nvSpPr>
        <p:spPr>
          <a:xfrm>
            <a:off x="3143673" y="4797152"/>
            <a:ext cx="4668303" cy="1938992"/>
          </a:xfrm>
          <a:prstGeom prst="rect">
            <a:avLst/>
          </a:prstGeom>
        </p:spPr>
        <p:txBody>
          <a:bodyPr wrap="square">
            <a:spAutoFit/>
          </a:bodyPr>
          <a:lstStyle/>
          <a:p>
            <a:r>
              <a:rPr lang="fi-FI" sz="1200" u="sng" dirty="0"/>
              <a:t>Alan ammatteja</a:t>
            </a:r>
          </a:p>
          <a:p>
            <a:pPr marL="285750" indent="-285750">
              <a:buFont typeface="Courier New" panose="02070309020205020404" pitchFamily="49" charset="0"/>
              <a:buChar char="o"/>
            </a:pPr>
            <a:r>
              <a:rPr lang="fi-FI" sz="1200" dirty="0"/>
              <a:t>teollinen muotoilija</a:t>
            </a:r>
          </a:p>
          <a:p>
            <a:pPr marL="285750" indent="-285750">
              <a:buFont typeface="Courier New" panose="02070309020205020404" pitchFamily="49" charset="0"/>
              <a:buChar char="o"/>
            </a:pPr>
            <a:r>
              <a:rPr lang="fi-FI" sz="1200" dirty="0"/>
              <a:t>sisustusarkkitehti ja huonekalusuunnittelija</a:t>
            </a:r>
          </a:p>
          <a:p>
            <a:pPr marL="285750" indent="-285750">
              <a:buFont typeface="Courier New" panose="02070309020205020404" pitchFamily="49" charset="0"/>
              <a:buChar char="o"/>
            </a:pPr>
            <a:r>
              <a:rPr lang="fi-FI" sz="1200" dirty="0"/>
              <a:t>vaatetussuunnittelija</a:t>
            </a:r>
          </a:p>
          <a:p>
            <a:pPr marL="285750" indent="-285750">
              <a:buFont typeface="Courier New" panose="02070309020205020404" pitchFamily="49" charset="0"/>
              <a:buChar char="o"/>
            </a:pPr>
            <a:r>
              <a:rPr lang="fi-FI" sz="1200" dirty="0"/>
              <a:t>puvustus- ja lavastussuunnittelija</a:t>
            </a:r>
          </a:p>
          <a:p>
            <a:pPr marL="285750" indent="-285750">
              <a:buFont typeface="Courier New" panose="02070309020205020404" pitchFamily="49" charset="0"/>
              <a:buChar char="o"/>
            </a:pPr>
            <a:r>
              <a:rPr lang="fi-FI" sz="1200" dirty="0"/>
              <a:t>elokuva- ja valokuvataiteen ammattilainen</a:t>
            </a:r>
          </a:p>
          <a:p>
            <a:pPr marL="285750" indent="-285750">
              <a:buFont typeface="Courier New" panose="02070309020205020404" pitchFamily="49" charset="0"/>
              <a:buChar char="o"/>
            </a:pPr>
            <a:r>
              <a:rPr lang="fi-FI" sz="1200" dirty="0"/>
              <a:t>viestinnän ja uusmedian ammattilainen</a:t>
            </a:r>
          </a:p>
          <a:p>
            <a:pPr marL="285750" indent="-285750">
              <a:buFont typeface="Courier New" panose="02070309020205020404" pitchFamily="49" charset="0"/>
              <a:buChar char="o"/>
            </a:pPr>
            <a:r>
              <a:rPr lang="fi-FI" sz="1200" dirty="0"/>
              <a:t>taiteen opettaja</a:t>
            </a:r>
          </a:p>
          <a:p>
            <a:pPr marL="285750" indent="-285750">
              <a:buFont typeface="Courier New" panose="02070309020205020404" pitchFamily="49" charset="0"/>
              <a:buChar char="o"/>
            </a:pPr>
            <a:r>
              <a:rPr lang="fi-FI" sz="1200" dirty="0"/>
              <a:t>taidekäsityön mestari</a:t>
            </a:r>
          </a:p>
          <a:p>
            <a:pPr marL="285750" indent="-285750">
              <a:buFont typeface="Courier New" panose="02070309020205020404" pitchFamily="49" charset="0"/>
              <a:buChar char="o"/>
            </a:pPr>
            <a:r>
              <a:rPr lang="fi-FI" sz="1200" dirty="0"/>
              <a:t>taideteollisuuden tutkija</a:t>
            </a:r>
          </a:p>
        </p:txBody>
      </p:sp>
      <p:pic>
        <p:nvPicPr>
          <p:cNvPr id="2" name="Picture 2" descr="C:\Users\Seppo\AppData\Local\Microsoft\Windows\Temporary Internet Files\Content.IE5\XJ0Z5WL0\MP900341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3642" y="4820763"/>
            <a:ext cx="1374933" cy="19269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5" tooltip="Katso lisää"/>
          </p:cNvPr>
          <p:cNvSpPr/>
          <p:nvPr/>
        </p:nvSpPr>
        <p:spPr bwMode="auto">
          <a:xfrm>
            <a:off x="1559496" y="1069763"/>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rot="5400000">
            <a:off x="9562610" y="3712829"/>
            <a:ext cx="4011996" cy="369332"/>
          </a:xfrm>
          <a:prstGeom prst="rect">
            <a:avLst/>
          </a:prstGeom>
        </p:spPr>
        <p:txBody>
          <a:bodyPr wrap="none">
            <a:spAutoFit/>
          </a:bodyPr>
          <a:lstStyle/>
          <a:p>
            <a:r>
              <a:rPr lang="fi-FI" sz="1200" u="sng" dirty="0">
                <a:hlinkClick r:id="rId8"/>
              </a:rPr>
              <a:t>https</a:t>
            </a:r>
            <a:r>
              <a:rPr lang="fi-FI" u="sng" dirty="0">
                <a:hlinkClick r:id="rId8"/>
              </a:rPr>
              <a:t>://</a:t>
            </a:r>
            <a:r>
              <a:rPr lang="fi-FI" sz="1200" u="sng" dirty="0">
                <a:hlinkClick r:id="rId8"/>
              </a:rPr>
              <a:t>www.youtube.com/watch?v=beaThGLNoQM</a:t>
            </a:r>
            <a:r>
              <a:rPr lang="fi-FI" dirty="0"/>
              <a:t> </a:t>
            </a:r>
          </a:p>
        </p:txBody>
      </p:sp>
    </p:spTree>
    <p:extLst>
      <p:ext uri="{BB962C8B-B14F-4D97-AF65-F5344CB8AC3E}">
        <p14:creationId xmlns:p14="http://schemas.microsoft.com/office/powerpoint/2010/main" val="42894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Teatteri</a:t>
            </a:r>
            <a:r>
              <a:rPr lang="fi-FI" sz="2800" b="1" dirty="0">
                <a:solidFill>
                  <a:schemeClr val="tx1"/>
                </a:solidFill>
                <a:latin typeface="Arial Rounded MT Bold" panose="020F0704030504030204" pitchFamily="34" charset="0"/>
              </a:rPr>
              <a:t> ja tanssi</a:t>
            </a:r>
          </a:p>
        </p:txBody>
      </p:sp>
      <p:sp>
        <p:nvSpPr>
          <p:cNvPr id="56" name="Pyöristetty suorakulmio 55"/>
          <p:cNvSpPr/>
          <p:nvPr/>
        </p:nvSpPr>
        <p:spPr bwMode="auto">
          <a:xfrm>
            <a:off x="1559496" y="137341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3" tooltip="Katso lisää"/>
          </p:cNvPr>
          <p:cNvSpPr/>
          <p:nvPr/>
        </p:nvSpPr>
        <p:spPr bwMode="auto">
          <a:xfrm>
            <a:off x="1559496" y="3212977"/>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a:hlinkClick r:id="rId4" tooltip="Katso lisää"/>
          </p:cNvPr>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a:hlinkClick r:id="rId5" tooltip="Katso lisää"/>
          </p:cNvPr>
          <p:cNvSpPr/>
          <p:nvPr/>
        </p:nvSpPr>
        <p:spPr bwMode="auto">
          <a:xfrm>
            <a:off x="1559496" y="5661249"/>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p:cNvSpPr/>
          <p:nvPr/>
        </p:nvSpPr>
        <p:spPr bwMode="auto">
          <a:xfrm>
            <a:off x="1559496" y="438885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27646" y="2405206"/>
            <a:ext cx="7632848" cy="2247930"/>
            <a:chOff x="1403646" y="4528130"/>
            <a:chExt cx="7632848" cy="2247930"/>
          </a:xfrm>
        </p:grpSpPr>
        <p:cxnSp>
          <p:nvCxnSpPr>
            <p:cNvPr id="74" name="Suora yhdysviiva 73"/>
            <p:cNvCxnSpPr/>
            <p:nvPr/>
          </p:nvCxnSpPr>
          <p:spPr bwMode="auto">
            <a:xfrm>
              <a:off x="1820845" y="5479916"/>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075910" y="4687827"/>
              <a:ext cx="2960584" cy="1560747"/>
            </a:xfrm>
            <a:prstGeom prst="flowChartOnlineStorage">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6" y="4759385"/>
              <a:ext cx="2133561" cy="1489192"/>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779913" y="4831394"/>
              <a:ext cx="2295997" cy="1417183"/>
            </a:xfrm>
            <a:prstGeom prst="flowChartOnlineStorage">
              <a:avLst/>
            </a:prstGeom>
            <a:solidFill>
              <a:srgbClr val="CC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 kandidaatti (</a:t>
              </a:r>
              <a:r>
                <a:rPr lang="fi-FI" sz="1400" dirty="0" err="1">
                  <a:latin typeface="Arial Rounded MT Bold" panose="020F0704030504030204" pitchFamily="34" charset="0"/>
                </a:rPr>
                <a:t>TeK</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 kandidaatti</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283968" y="4957276"/>
              <a:ext cx="1517663" cy="1169551"/>
            </a:xfrm>
            <a:prstGeom prst="rect">
              <a:avLst/>
            </a:prstGeom>
            <a:noFill/>
          </p:spPr>
          <p:txBody>
            <a:bodyPr wrap="square" rtlCol="0">
              <a:spAutoFit/>
            </a:bodyPr>
            <a:lstStyle/>
            <a:p>
              <a:pPr algn="ctr"/>
              <a:r>
                <a:rPr lang="fi-FI" sz="1400" dirty="0">
                  <a:latin typeface="Arial Rounded MT Bold" panose="020F0704030504030204" pitchFamily="34" charset="0"/>
                </a:rPr>
                <a:t>Teatteritaiteen</a:t>
              </a:r>
            </a:p>
            <a:p>
              <a:pPr algn="ctr"/>
              <a:r>
                <a:rPr lang="fi-FI" sz="1400" dirty="0">
                  <a:latin typeface="Arial Rounded MT Bold" panose="020F0704030504030204" pitchFamily="34" charset="0"/>
                </a:rPr>
                <a:t>maisteri (</a:t>
              </a:r>
              <a:r>
                <a:rPr lang="fi-FI" sz="1400" dirty="0" err="1">
                  <a:latin typeface="Arial Rounded MT Bold" panose="020F0704030504030204" pitchFamily="34" charset="0"/>
                </a:rPr>
                <a:t>TeM</a:t>
              </a:r>
              <a:r>
                <a:rPr lang="fi-FI" sz="1400" dirty="0">
                  <a:latin typeface="Arial Rounded MT Bold" panose="020F0704030504030204" pitchFamily="34" charset="0"/>
                </a:rPr>
                <a:t>)</a:t>
              </a:r>
            </a:p>
            <a:p>
              <a:pPr algn="ctr"/>
              <a:endParaRPr lang="fi-FI" sz="1400" dirty="0">
                <a:latin typeface="Arial Rounded MT Bold" panose="020F0704030504030204" pitchFamily="34" charset="0"/>
              </a:endParaRPr>
            </a:p>
            <a:p>
              <a:pPr algn="ctr"/>
              <a:r>
                <a:rPr lang="fi-FI" sz="1400" dirty="0">
                  <a:latin typeface="Arial Rounded MT Bold" panose="020F0704030504030204" pitchFamily="34" charset="0"/>
                </a:rPr>
                <a:t>Tanssitaiteen</a:t>
              </a:r>
            </a:p>
            <a:p>
              <a:pPr algn="ctr"/>
              <a:r>
                <a:rPr lang="fi-FI" sz="1400" dirty="0">
                  <a:latin typeface="Arial Rounded MT Bold" panose="020F0704030504030204" pitchFamily="34" charset="0"/>
                </a:rPr>
                <a:t>maisteri</a:t>
              </a:r>
            </a:p>
          </p:txBody>
        </p:sp>
        <p:sp>
          <p:nvSpPr>
            <p:cNvPr id="82" name="Tekstiruutu 81"/>
            <p:cNvSpPr txBox="1"/>
            <p:nvPr/>
          </p:nvSpPr>
          <p:spPr>
            <a:xfrm>
              <a:off x="6588224" y="4528130"/>
              <a:ext cx="2376264"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lisensiaatti (</a:t>
              </a:r>
              <a:r>
                <a:rPr lang="fi-FI" sz="1400" dirty="0" err="1">
                  <a:solidFill>
                    <a:schemeClr val="bg1"/>
                  </a:solidFill>
                  <a:latin typeface="Arial Rounded MT Bold" panose="020F0704030504030204" pitchFamily="34" charset="0"/>
                </a:rPr>
                <a:t>TeL</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lisensiaatti</a:t>
              </a:r>
            </a:p>
            <a:p>
              <a:pPr algn="ctr"/>
              <a:r>
                <a:rPr lang="fi-FI" sz="1400" dirty="0">
                  <a:solidFill>
                    <a:schemeClr val="bg1"/>
                  </a:solidFill>
                  <a:latin typeface="Arial Rounded MT Bold" panose="020F0704030504030204" pitchFamily="34" charset="0"/>
                </a:rPr>
                <a:t>Teatteritaiteen</a:t>
              </a:r>
            </a:p>
            <a:p>
              <a:pPr algn="ctr"/>
              <a:r>
                <a:rPr lang="fi-FI" sz="1400" dirty="0">
                  <a:solidFill>
                    <a:schemeClr val="bg1"/>
                  </a:solidFill>
                  <a:latin typeface="Arial Rounded MT Bold" panose="020F0704030504030204" pitchFamily="34" charset="0"/>
                </a:rPr>
                <a:t>tohtori (</a:t>
              </a:r>
              <a:r>
                <a:rPr lang="fi-FI" sz="1400" dirty="0" err="1">
                  <a:solidFill>
                    <a:schemeClr val="bg1"/>
                  </a:solidFill>
                  <a:latin typeface="Arial Rounded MT Bold" panose="020F0704030504030204" pitchFamily="34" charset="0"/>
                </a:rPr>
                <a:t>TeT</a:t>
              </a:r>
              <a:r>
                <a:rPr lang="fi-FI" sz="1400" dirty="0">
                  <a:solidFill>
                    <a:schemeClr val="bg1"/>
                  </a:solidFill>
                  <a:latin typeface="Arial Rounded MT Bold" panose="020F0704030504030204" pitchFamily="34" charset="0"/>
                </a:rPr>
                <a:t>)</a:t>
              </a:r>
            </a:p>
            <a:p>
              <a:pPr algn="ctr"/>
              <a:r>
                <a:rPr lang="fi-FI" sz="1400" dirty="0">
                  <a:solidFill>
                    <a:schemeClr val="bg1"/>
                  </a:solidFill>
                  <a:latin typeface="Arial Rounded MT Bold" panose="020F0704030504030204" pitchFamily="34" charset="0"/>
                </a:rPr>
                <a:t>Tanssitaiteen tohtori</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47664" y="6499061"/>
              <a:ext cx="2269167"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499061"/>
              <a:ext cx="2232248" cy="276999"/>
            </a:xfrm>
            <a:prstGeom prst="rect">
              <a:avLst/>
            </a:prstGeom>
            <a:solidFill>
              <a:srgbClr val="CC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069116" y="6499061"/>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06754" y="1124745"/>
            <a:ext cx="665375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Teatteri- ja tanssialan opinnot koostuvat luentojen ohella taiteellisista töistä, työpajoista ja harjoitustöistä. Lisäksi teatteri- ja tanssitaiteen opetuksessa korostuu jokaisen opiskelijan oma taiteellinen ominaislaatu. Näyttelijäopiskelijat suorittavat tavallisesti harjoittelun suomalaisissa ammattiteattereissa.</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044659" y="4941168"/>
            <a:ext cx="4104456" cy="1600438"/>
          </a:xfrm>
          <a:prstGeom prst="rect">
            <a:avLst/>
          </a:prstGeom>
        </p:spPr>
        <p:txBody>
          <a:bodyPr wrap="square">
            <a:spAutoFit/>
          </a:bodyPr>
          <a:lstStyle/>
          <a:p>
            <a:r>
              <a:rPr lang="fi-FI" sz="1400" u="sng" dirty="0"/>
              <a:t>Alan ammatteja ja tehtäviä:</a:t>
            </a:r>
          </a:p>
          <a:p>
            <a:pPr marL="285750" indent="-285750">
              <a:buFont typeface="Courier New" panose="02070309020205020404" pitchFamily="49" charset="0"/>
              <a:buChar char="o"/>
            </a:pPr>
            <a:r>
              <a:rPr lang="fi-FI" sz="1400" dirty="0"/>
              <a:t>näyttelijä, ohjaaja ja tanssija, koreografi</a:t>
            </a:r>
          </a:p>
          <a:p>
            <a:pPr marL="285750" indent="-285750">
              <a:buFont typeface="Courier New" panose="02070309020205020404" pitchFamily="49" charset="0"/>
              <a:buChar char="o"/>
            </a:pPr>
            <a:r>
              <a:rPr lang="fi-FI" sz="1400" dirty="0"/>
              <a:t>audiovisuaalisesta alan opetus</a:t>
            </a:r>
          </a:p>
          <a:p>
            <a:pPr marL="285750" indent="-285750">
              <a:buFont typeface="Courier New" panose="02070309020205020404" pitchFamily="49" charset="0"/>
              <a:buChar char="o"/>
            </a:pPr>
            <a:r>
              <a:rPr lang="fi-FI" sz="1400" dirty="0"/>
              <a:t>valo- ja äänisuunnittelu näyttämötaiteen alueella</a:t>
            </a:r>
          </a:p>
          <a:p>
            <a:pPr marL="285750" indent="-285750">
              <a:buFont typeface="Courier New" panose="02070309020205020404" pitchFamily="49" charset="0"/>
              <a:buChar char="o"/>
            </a:pPr>
            <a:r>
              <a:rPr lang="fi-FI" sz="1400" dirty="0"/>
              <a:t>televisio- ja radiotoiminta</a:t>
            </a:r>
          </a:p>
          <a:p>
            <a:pPr marL="285750" indent="-285750">
              <a:buFont typeface="Courier New" panose="02070309020205020404" pitchFamily="49" charset="0"/>
              <a:buChar char="o"/>
            </a:pPr>
            <a:r>
              <a:rPr lang="fi-FI" sz="1400" dirty="0"/>
              <a:t>elokuvatuotanto</a:t>
            </a:r>
          </a:p>
        </p:txBody>
      </p:sp>
      <p:sp>
        <p:nvSpPr>
          <p:cNvPr id="3" name="Pyöristetty suorakulmio 2">
            <a:hlinkClick r:id="rId6" tooltip="Katso lisää"/>
          </p:cNvPr>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pic>
        <p:nvPicPr>
          <p:cNvPr id="3074" name="Picture 2" descr="C:\Users\Seppo\AppData\Local\Microsoft\Windows\Temporary Internet Files\Content.IE5\XJ0Z5WL0\MP9003415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2105" y="4993310"/>
            <a:ext cx="2306017" cy="164543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830741"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Tekniset</a:t>
            </a:r>
            <a:r>
              <a:rPr lang="fi-FI" sz="2800" b="1" dirty="0">
                <a:solidFill>
                  <a:schemeClr val="tx1"/>
                </a:solidFill>
                <a:latin typeface="Arial Rounded MT Bold" panose="020F0704030504030204" pitchFamily="34" charset="0"/>
              </a:rPr>
              <a:t> tieteet               </a:t>
            </a:r>
            <a:r>
              <a:rPr lang="fi-FI" sz="1600" b="1" dirty="0">
                <a:solidFill>
                  <a:schemeClr val="tx1"/>
                </a:solidFill>
                <a:latin typeface="Arial Rounded MT Bold" panose="020F0704030504030204" pitchFamily="34" charset="0"/>
              </a:rPr>
              <a:t>www.dia.fi</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4" tooltip="Katso lisää"/>
          </p:cNvPr>
          <p:cNvSpPr/>
          <p:nvPr/>
        </p:nvSpPr>
        <p:spPr bwMode="auto">
          <a:xfrm>
            <a:off x="1559496" y="1717835"/>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p:cNvSpPr/>
          <p:nvPr/>
        </p:nvSpPr>
        <p:spPr bwMode="auto">
          <a:xfrm>
            <a:off x="1559496" y="2093492"/>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a:hlinkClick r:id="rId5" tooltip="Katso lisää"/>
          </p:cNvPr>
          <p:cNvSpPr/>
          <p:nvPr/>
        </p:nvSpPr>
        <p:spPr bwMode="auto">
          <a:xfrm>
            <a:off x="1559496" y="2732346"/>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8" name="Pyöristetty suorakulmio 67"/>
          <p:cNvSpPr/>
          <p:nvPr/>
        </p:nvSpPr>
        <p:spPr bwMode="auto">
          <a:xfrm>
            <a:off x="1559496" y="495458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70" name="Pyöristetty suorakulmio 69"/>
          <p:cNvSpPr/>
          <p:nvPr/>
        </p:nvSpPr>
        <p:spPr bwMode="auto">
          <a:xfrm>
            <a:off x="1559496" y="56026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3145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grpSp>
        <p:nvGrpSpPr>
          <p:cNvPr id="4" name="Ryhmä 3"/>
          <p:cNvGrpSpPr/>
          <p:nvPr/>
        </p:nvGrpSpPr>
        <p:grpSpPr>
          <a:xfrm>
            <a:off x="3175958" y="2636912"/>
            <a:ext cx="7240520" cy="1872208"/>
            <a:chOff x="1475657" y="4599050"/>
            <a:chExt cx="7240520" cy="1872208"/>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0" y="4798745"/>
              <a:ext cx="2415987"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872208" cy="738664"/>
            </a:xfrm>
            <a:prstGeom prst="rect">
              <a:avLst/>
            </a:prstGeom>
            <a:noFill/>
          </p:spPr>
          <p:txBody>
            <a:bodyPr wrap="square" rtlCol="0">
              <a:spAutoFit/>
            </a:bodyPr>
            <a:lstStyle/>
            <a:p>
              <a:pPr algn="ctr">
                <a:buNone/>
              </a:pPr>
              <a:r>
                <a:rPr lang="fi-FI" sz="1400" dirty="0">
                  <a:latin typeface="Arial Rounded MT Bold" panose="020F0704030504030204" pitchFamily="34" charset="0"/>
                </a:rPr>
                <a:t>Tekniikan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TkK</a:t>
              </a:r>
              <a:r>
                <a:rPr lang="fi-FI" sz="1400" dirty="0">
                  <a:latin typeface="Arial Rounded MT Bold" panose="020F0704030504030204" pitchFamily="34" charset="0"/>
                </a:rPr>
                <a:t>)</a:t>
              </a:r>
            </a:p>
          </p:txBody>
        </p:sp>
        <p:sp>
          <p:nvSpPr>
            <p:cNvPr id="81" name="Tekstiruutu 80"/>
            <p:cNvSpPr txBox="1"/>
            <p:nvPr/>
          </p:nvSpPr>
          <p:spPr>
            <a:xfrm>
              <a:off x="4142299" y="4959090"/>
              <a:ext cx="2157893" cy="738664"/>
            </a:xfrm>
            <a:prstGeom prst="rect">
              <a:avLst/>
            </a:prstGeom>
            <a:noFill/>
          </p:spPr>
          <p:txBody>
            <a:bodyPr wrap="square" rtlCol="0">
              <a:spAutoFit/>
            </a:bodyPr>
            <a:lstStyle/>
            <a:p>
              <a:pPr algn="ctr"/>
              <a:r>
                <a:rPr lang="fi-FI" sz="1400" dirty="0">
                  <a:latin typeface="Arial Rounded MT Bold" panose="020F0704030504030204" pitchFamily="34" charset="0"/>
                </a:rPr>
                <a:t>Diplomi-insinööri (DI)</a:t>
              </a:r>
            </a:p>
            <a:p>
              <a:pPr algn="ctr"/>
              <a:r>
                <a:rPr lang="fi-FI" sz="1400" dirty="0">
                  <a:latin typeface="Arial Rounded MT Bold" panose="020F0704030504030204" pitchFamily="34" charset="0"/>
                </a:rPr>
                <a:t>Arkkitehti</a:t>
              </a:r>
            </a:p>
            <a:p>
              <a:pPr algn="ctr"/>
              <a:r>
                <a:rPr lang="fi-FI" sz="1400" dirty="0">
                  <a:latin typeface="Arial Rounded MT Bold" panose="020F0704030504030204" pitchFamily="34" charset="0"/>
                </a:rPr>
                <a:t>Maisema-arkkitehti</a:t>
              </a: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endParaRPr lang="fi-FI" sz="1400" dirty="0">
                <a:solidFill>
                  <a:schemeClr val="tx1">
                    <a:lumMod val="50000"/>
                  </a:schemeClr>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Tekniikan </a:t>
              </a:r>
            </a:p>
            <a:p>
              <a:pPr algn="ctr"/>
              <a:r>
                <a:rPr lang="fi-FI" sz="1400" dirty="0">
                  <a:solidFill>
                    <a:schemeClr val="bg1"/>
                  </a:solidFill>
                  <a:latin typeface="Arial Rounded MT Bold" panose="020F0704030504030204" pitchFamily="34" charset="0"/>
                </a:rPr>
                <a:t>lisensiaatti (TL)</a:t>
              </a:r>
            </a:p>
            <a:p>
              <a:pPr algn="ctr"/>
              <a:r>
                <a:rPr lang="fi-FI" sz="1400" dirty="0">
                  <a:solidFill>
                    <a:schemeClr val="bg1"/>
                  </a:solidFill>
                  <a:latin typeface="Arial Rounded MT Bold" panose="020F0704030504030204" pitchFamily="34" charset="0"/>
                </a:rPr>
                <a:t>Tekniikan</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194259"/>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15979" y="6194259"/>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384995"/>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400" dirty="0"/>
              <a:t>Teknisistä tieteistä valmistuu asiantuntijoita kaikille tekniikan aloille ja ympäristön suunnitteluun. Teknisiin tieteisiin kuuluu tieteellistä laskentaa ja luonnontieteellistä perustutkimusta, tekniskaupallisia tieteitä kuten tuotantotaloutta, tiedonhallintaa ja logistiikkaa, soveltavia tieteitä kuten arkkitehtuuria, automaatiotekniikkaa, sähkötekniikkaa ja konetekniikkaa sekä lääketieteellistä ja biotekniikkaa.</a:t>
            </a:r>
          </a:p>
        </p:txBody>
      </p:sp>
      <p:sp>
        <p:nvSpPr>
          <p:cNvPr id="37" name="Suorakulmio 36"/>
          <p:cNvSpPr/>
          <p:nvPr/>
        </p:nvSpPr>
        <p:spPr>
          <a:xfrm>
            <a:off x="3251559" y="4832792"/>
            <a:ext cx="4369949" cy="1815882"/>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opetustehtävät tekniikan alan oppilaitoksissa </a:t>
            </a:r>
          </a:p>
          <a:p>
            <a:pPr marL="285750" indent="-285750">
              <a:buFont typeface="Courier New" panose="02070309020205020404" pitchFamily="49" charset="0"/>
              <a:buChar char="o"/>
            </a:pPr>
            <a:r>
              <a:rPr lang="fi-FI" sz="1400" dirty="0"/>
              <a:t>tutkijoina korkeakouluissa ja tutkimuslaitoksissa</a:t>
            </a:r>
          </a:p>
          <a:p>
            <a:pPr marL="285750" indent="-285750">
              <a:buFont typeface="Courier New" panose="02070309020205020404" pitchFamily="49" charset="0"/>
              <a:buChar char="o"/>
            </a:pPr>
            <a:r>
              <a:rPr lang="fi-FI" sz="1400" dirty="0"/>
              <a:t>valtion ja kuntien tekniset tehtävät</a:t>
            </a:r>
          </a:p>
          <a:p>
            <a:pPr marL="285750" indent="-285750">
              <a:buFont typeface="Courier New" panose="02070309020205020404" pitchFamily="49" charset="0"/>
              <a:buChar char="o"/>
            </a:pPr>
            <a:r>
              <a:rPr lang="fi-FI" sz="1400" dirty="0"/>
              <a:t>asiantuntija- ja johtotehtävät tuotannossa, tuotekehityksessä, suunnittelussa ja markkinoinnissa</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pic>
        <p:nvPicPr>
          <p:cNvPr id="2" name="Picture 2" descr="C:\Users\Seppo\AppData\Local\Microsoft\Windows\Temporary Internet Files\Content.IE5\L8GZ7YE3\MP90043929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8525" y="4811386"/>
            <a:ext cx="1985959" cy="1329883"/>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2" name="Pyöristetty suorakulmio 71">
            <a:hlinkClick r:id="rId8" tooltip="Katso lisää"/>
          </p:cNvPr>
          <p:cNvSpPr/>
          <p:nvPr/>
        </p:nvSpPr>
        <p:spPr bwMode="auto">
          <a:xfrm>
            <a:off x="1559496" y="4388853"/>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sp>
        <p:nvSpPr>
          <p:cNvPr id="69" name="Pyöristetty suorakulmio 68">
            <a:hlinkClick r:id="rId9" tooltip="Katso lisää"/>
          </p:cNvPr>
          <p:cNvSpPr/>
          <p:nvPr/>
        </p:nvSpPr>
        <p:spPr bwMode="auto">
          <a:xfrm>
            <a:off x="1559496" y="5283386"/>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65" name="Pyöristetty suorakulmio 64">
            <a:hlinkClick r:id="rId10" tooltip="Katso lisää"/>
          </p:cNvPr>
          <p:cNvSpPr/>
          <p:nvPr/>
        </p:nvSpPr>
        <p:spPr bwMode="auto">
          <a:xfrm>
            <a:off x="1559496" y="3573016"/>
            <a:ext cx="1368152" cy="442674"/>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3672" y="6265800"/>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5" name="Suorakulmio 4"/>
          <p:cNvSpPr/>
          <p:nvPr/>
        </p:nvSpPr>
        <p:spPr>
          <a:xfrm>
            <a:off x="7367146" y="6371675"/>
            <a:ext cx="3682675" cy="276999"/>
          </a:xfrm>
          <a:prstGeom prst="rect">
            <a:avLst/>
          </a:prstGeom>
        </p:spPr>
        <p:txBody>
          <a:bodyPr wrap="none">
            <a:spAutoFit/>
          </a:bodyPr>
          <a:lstStyle/>
          <a:p>
            <a:r>
              <a:rPr lang="fi-FI" sz="1200" u="sng" dirty="0">
                <a:hlinkClick r:id="rId13"/>
              </a:rPr>
              <a:t>https://www.youtube.com/watch?v=LhzZX5Jl5pA</a:t>
            </a:r>
            <a:r>
              <a:rPr lang="fi-FI" sz="1200" dirty="0"/>
              <a:t> </a:t>
            </a:r>
          </a:p>
        </p:txBody>
      </p:sp>
    </p:spTree>
    <p:extLst>
      <p:ext uri="{BB962C8B-B14F-4D97-AF65-F5344CB8AC3E}">
        <p14:creationId xmlns:p14="http://schemas.microsoft.com/office/powerpoint/2010/main" val="27942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Teologia</a:t>
            </a:r>
          </a:p>
        </p:txBody>
      </p:sp>
      <p:sp>
        <p:nvSpPr>
          <p:cNvPr id="3" name="Pyöristetty suorakulmio 2"/>
          <p:cNvSpPr/>
          <p:nvPr/>
        </p:nvSpPr>
        <p:spPr bwMode="auto">
          <a:xfrm>
            <a:off x="1559496" y="106976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3" tooltip="Katso lisää"/>
          </p:cNvPr>
          <p:cNvSpPr/>
          <p:nvPr/>
        </p:nvSpPr>
        <p:spPr bwMode="auto">
          <a:xfrm>
            <a:off x="1559496" y="2093492"/>
            <a:ext cx="1368152" cy="255389"/>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p:cNvSpPr/>
          <p:nvPr/>
        </p:nvSpPr>
        <p:spPr bwMode="auto">
          <a:xfrm>
            <a:off x="1559496" y="2420889"/>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p:cNvSpPr/>
          <p:nvPr/>
        </p:nvSpPr>
        <p:spPr bwMode="auto">
          <a:xfrm>
            <a:off x="1559496" y="3212977"/>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p:cNvSpPr/>
          <p:nvPr/>
        </p:nvSpPr>
        <p:spPr bwMode="auto">
          <a:xfrm>
            <a:off x="1559496" y="406145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4" tooltip="Katso lisää"/>
          </p:cNvPr>
          <p:cNvSpPr/>
          <p:nvPr/>
        </p:nvSpPr>
        <p:spPr bwMode="auto">
          <a:xfrm>
            <a:off x="1559496" y="5990055"/>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5" tooltip="Katso lisää"/>
          </p:cNvPr>
          <p:cNvSpPr/>
          <p:nvPr/>
        </p:nvSpPr>
        <p:spPr bwMode="auto">
          <a:xfrm>
            <a:off x="1559496" y="4388853"/>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6" y="2692150"/>
            <a:ext cx="7272808" cy="1744962"/>
            <a:chOff x="1475656" y="4599050"/>
            <a:chExt cx="7272808" cy="1744962"/>
          </a:xfrm>
        </p:grpSpPr>
        <p:cxnSp>
          <p:nvCxnSpPr>
            <p:cNvPr id="74" name="Suora yhdysviiva 73"/>
            <p:cNvCxnSpPr/>
            <p:nvPr/>
          </p:nvCxnSpPr>
          <p:spPr bwMode="auto">
            <a:xfrm>
              <a:off x="1820845" y="5258155"/>
              <a:ext cx="6098612" cy="0"/>
            </a:xfrm>
            <a:prstGeom prst="line">
              <a:avLst/>
            </a:prstGeom>
            <a:noFill/>
            <a:ln w="76200" cap="flat" cmpd="sng" algn="ctr">
              <a:solidFill>
                <a:srgbClr val="9900FF"/>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428411" y="4671058"/>
              <a:ext cx="2320053" cy="1200710"/>
            </a:xfrm>
            <a:prstGeom prst="flowChartOnlineStorage">
              <a:avLst/>
            </a:prstGeom>
            <a:solidFill>
              <a:srgbClr val="99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671058"/>
              <a:ext cx="1954456" cy="1200710"/>
            </a:xfrm>
            <a:prstGeom prst="flowChartOnlineStorag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0731" y="4689575"/>
              <a:ext cx="2021429" cy="1209774"/>
            </a:xfrm>
            <a:prstGeom prst="flowChartOnlineStorage">
              <a:avLst/>
            </a:prstGeom>
            <a:solidFill>
              <a:srgbClr val="CC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941087"/>
              <a:ext cx="1584176" cy="954107"/>
            </a:xfrm>
            <a:prstGeom prst="rect">
              <a:avLst/>
            </a:prstGeom>
            <a:noFill/>
          </p:spPr>
          <p:txBody>
            <a:bodyPr wrap="square" rtlCol="0">
              <a:spAutoFit/>
            </a:bodyPr>
            <a:lstStyle/>
            <a:p>
              <a:pPr algn="ctr">
                <a:buNone/>
              </a:pP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(TK)</a:t>
              </a:r>
            </a:p>
            <a:p>
              <a:pPr algn="ct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350481" y="4940506"/>
              <a:ext cx="1517663" cy="738664"/>
            </a:xfrm>
            <a:prstGeom prst="rect">
              <a:avLst/>
            </a:prstGeom>
            <a:noFill/>
          </p:spPr>
          <p:txBody>
            <a:bodyPr wrap="square" rtlCol="0">
              <a:spAutoFit/>
            </a:bodyPr>
            <a:lstStyle/>
            <a:p>
              <a:pPr algn="ctr"/>
              <a:r>
                <a:rPr lang="fi-FI" sz="1400" dirty="0">
                  <a:latin typeface="Arial Rounded MT Bold" panose="020F0704030504030204" pitchFamily="34" charset="0"/>
                </a:rPr>
                <a:t>Teologian</a:t>
              </a:r>
            </a:p>
            <a:p>
              <a:pPr algn="ctr"/>
              <a:r>
                <a:rPr lang="fi-FI" sz="1400" dirty="0">
                  <a:latin typeface="Arial Rounded MT Bold" panose="020F0704030504030204" pitchFamily="34" charset="0"/>
                </a:rPr>
                <a:t>maisteri</a:t>
              </a:r>
            </a:p>
            <a:p>
              <a:pPr algn="ctr"/>
              <a:r>
                <a:rPr lang="fi-FI" sz="1400" dirty="0">
                  <a:latin typeface="Arial Rounded MT Bold" panose="020F0704030504030204" pitchFamily="34" charset="0"/>
                </a:rPr>
                <a:t>(TM)</a:t>
              </a:r>
            </a:p>
          </p:txBody>
        </p:sp>
        <p:sp>
          <p:nvSpPr>
            <p:cNvPr id="82" name="Tekstiruutu 81"/>
            <p:cNvSpPr txBox="1"/>
            <p:nvPr/>
          </p:nvSpPr>
          <p:spPr>
            <a:xfrm>
              <a:off x="6716441" y="4599050"/>
              <a:ext cx="2032023" cy="1384995"/>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Teologian</a:t>
              </a:r>
            </a:p>
            <a:p>
              <a:pPr algn="ctr"/>
              <a:r>
                <a:rPr lang="fi-FI" sz="1400" dirty="0">
                  <a:solidFill>
                    <a:schemeClr val="bg1"/>
                  </a:solidFill>
                  <a:latin typeface="Arial Rounded MT Bold" panose="020F0704030504030204" pitchFamily="34" charset="0"/>
                </a:rPr>
                <a:t> lisensiaatti (TL)</a:t>
              </a:r>
            </a:p>
            <a:p>
              <a:pPr algn="ctr"/>
              <a:r>
                <a:rPr lang="fi-FI" sz="1400" dirty="0">
                  <a:solidFill>
                    <a:schemeClr val="bg1"/>
                  </a:solidFill>
                  <a:latin typeface="Arial Rounded MT Bold" panose="020F0704030504030204" pitchFamily="34" charset="0"/>
                </a:rPr>
                <a:t>Teologian </a:t>
              </a:r>
            </a:p>
            <a:p>
              <a:pPr algn="ctr"/>
              <a:r>
                <a:rPr lang="fi-FI" sz="1400" dirty="0">
                  <a:solidFill>
                    <a:schemeClr val="bg1"/>
                  </a:solidFill>
                  <a:latin typeface="Arial Rounded MT Bold" panose="020F0704030504030204" pitchFamily="34" charset="0"/>
                </a:rPr>
                <a:t>tohtori (TT)</a:t>
              </a:r>
            </a:p>
            <a:p>
              <a:pPr algn="ct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475656" y="6039210"/>
              <a:ext cx="2269167"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067944" y="6039210"/>
              <a:ext cx="2232248" cy="276999"/>
            </a:xfrm>
            <a:prstGeom prst="rect">
              <a:avLst/>
            </a:prstGeom>
            <a:solidFill>
              <a:srgbClr val="CC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925100" y="6039210"/>
              <a:ext cx="1391316" cy="276999"/>
            </a:xfrm>
            <a:prstGeom prst="rect">
              <a:avLst/>
            </a:prstGeom>
            <a:solidFill>
              <a:srgbClr val="9900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287689" y="1124745"/>
            <a:ext cx="6552728" cy="1169551"/>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Teologia tieteenä selittää ihmisten uskonnolliseen ajatteluun ja toimintaan sekä maailmankatsomukseen liittyviä ilmiöitä erityisesti kristinuskon piirissä. Tutkimuksessa se käyttää humanististen ja yhteiskuntatieteiden menetelmiä.</a:t>
            </a:r>
          </a:p>
          <a:p>
            <a:r>
              <a:rPr lang="fi-FI" sz="1400" dirty="0"/>
              <a:t>Suuri osa teologeista työskentelee pappina tai uskonnonopettajana. Papin virassa toimiakseen teologin on saatava pappisvihkimys.</a:t>
            </a: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06754" y="4821664"/>
            <a:ext cx="4348635" cy="1600438"/>
          </a:xfrm>
          <a:prstGeom prst="rect">
            <a:avLst/>
          </a:prstGeom>
        </p:spPr>
        <p:txBody>
          <a:bodyPr wrap="square">
            <a:spAutoFit/>
          </a:bodyPr>
          <a:lstStyle/>
          <a:p>
            <a:r>
              <a:rPr lang="fi-FI" sz="1400" u="sng" dirty="0"/>
              <a:t>Työtehtäviä:</a:t>
            </a:r>
          </a:p>
          <a:p>
            <a:pPr marL="285750" indent="-285750">
              <a:buFont typeface="Courier New" panose="02070309020205020404" pitchFamily="49" charset="0"/>
              <a:buChar char="o"/>
            </a:pPr>
            <a:r>
              <a:rPr lang="fi-FI" sz="1400" dirty="0"/>
              <a:t>kirkollisten toimitusten hoito </a:t>
            </a:r>
          </a:p>
          <a:p>
            <a:pPr marL="285750" indent="-285750">
              <a:buFont typeface="Courier New" panose="02070309020205020404" pitchFamily="49" charset="0"/>
              <a:buChar char="o"/>
            </a:pPr>
            <a:r>
              <a:rPr lang="fi-FI" sz="1400" dirty="0"/>
              <a:t>perheneuvonta tai lähetystyö</a:t>
            </a:r>
          </a:p>
          <a:p>
            <a:pPr marL="285750" indent="-285750">
              <a:buFont typeface="Courier New" panose="02070309020205020404" pitchFamily="49" charset="0"/>
              <a:buChar char="o"/>
            </a:pPr>
            <a:r>
              <a:rPr lang="fi-FI" sz="1400" dirty="0"/>
              <a:t>asiantuntijuus uskontojen ja kulttuurien tuntemusta vaativissa tehtävissä </a:t>
            </a:r>
          </a:p>
          <a:p>
            <a:pPr marL="285750" indent="-285750">
              <a:buFont typeface="Courier New" panose="02070309020205020404" pitchFamily="49" charset="0"/>
              <a:buChar char="o"/>
            </a:pPr>
            <a:r>
              <a:rPr lang="fi-FI" sz="1400" dirty="0"/>
              <a:t>työ tiedotusvälineissä, kehitysyhteistyössä ja kotimaisissa ja kansainvälisissä järjestöissä</a:t>
            </a:r>
          </a:p>
        </p:txBody>
      </p:sp>
      <p:pic>
        <p:nvPicPr>
          <p:cNvPr id="2050" name="Picture 2" descr="C:\Users\Seppo\AppData\Local\Microsoft\Windows\Temporary Internet Files\Content.IE5\XJ0Z5WL0\MP9001778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9290" y="4533734"/>
            <a:ext cx="2339345" cy="1559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6140673"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ct val="50000"/>
              </a:spcBef>
            </a:pPr>
            <a:r>
              <a:rPr lang="fi-FI" sz="2800" b="1" dirty="0">
                <a:solidFill>
                  <a:schemeClr val="tx1"/>
                </a:solidFill>
                <a:latin typeface="+mn-lt"/>
              </a:rPr>
              <a:t>Terveystieteet</a:t>
            </a:r>
          </a:p>
        </p:txBody>
      </p:sp>
      <p:sp>
        <p:nvSpPr>
          <p:cNvPr id="3" name="Pyöristetty suorakulmio 2"/>
          <p:cNvSpPr/>
          <p:nvPr/>
        </p:nvSpPr>
        <p:spPr bwMode="auto">
          <a:xfrm>
            <a:off x="1559496" y="106976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56" name="Pyöristetty suorakulmio 55">
            <a:hlinkClick r:id="rId3" tooltip="Katso lisää"/>
          </p:cNvPr>
          <p:cNvSpPr/>
          <p:nvPr/>
        </p:nvSpPr>
        <p:spPr bwMode="auto">
          <a:xfrm>
            <a:off x="1559496" y="137341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p:cNvSpPr/>
          <p:nvPr/>
        </p:nvSpPr>
        <p:spPr bwMode="auto">
          <a:xfrm>
            <a:off x="1559496" y="171783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2" name="Pyöristetty suorakulmio 61">
            <a:hlinkClick r:id="rId5" tooltip="Katso lisää"/>
          </p:cNvPr>
          <p:cNvSpPr/>
          <p:nvPr/>
        </p:nvSpPr>
        <p:spPr bwMode="auto">
          <a:xfrm>
            <a:off x="1559496" y="2420889"/>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sp>
        <p:nvSpPr>
          <p:cNvPr id="63" name="Pyöristetty suorakulmio 62"/>
          <p:cNvSpPr/>
          <p:nvPr/>
        </p:nvSpPr>
        <p:spPr bwMode="auto">
          <a:xfrm>
            <a:off x="1559496" y="2732346"/>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6" tooltip="Katso lisää"/>
          </p:cNvPr>
          <p:cNvSpPr/>
          <p:nvPr/>
        </p:nvSpPr>
        <p:spPr bwMode="auto">
          <a:xfrm>
            <a:off x="1559496" y="3212977"/>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7" tooltip="Katso lisää"/>
          </p:cNvPr>
          <p:cNvSpPr/>
          <p:nvPr/>
        </p:nvSpPr>
        <p:spPr bwMode="auto">
          <a:xfrm>
            <a:off x="1559496" y="4061456"/>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p:cNvSpPr/>
          <p:nvPr/>
        </p:nvSpPr>
        <p:spPr bwMode="auto">
          <a:xfrm>
            <a:off x="1559496" y="599005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3106754" y="2093493"/>
            <a:ext cx="7317625" cy="2044555"/>
            <a:chOff x="1582753" y="4426703"/>
            <a:chExt cx="7317625" cy="2044555"/>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3"/>
              <a:ext cx="2312155" cy="162354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23547"/>
              <a:ext cx="1872208" cy="738664"/>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kandidaatti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TtK</a:t>
              </a:r>
              <a:r>
                <a:rPr lang="fi-FI" sz="1400" dirty="0">
                  <a:latin typeface="Arial Rounded MT Bold" panose="020F0704030504030204" pitchFamily="34" charset="0"/>
                </a:rPr>
                <a:t>)</a:t>
              </a:r>
            </a:p>
          </p:txBody>
        </p:sp>
        <p:sp>
          <p:nvSpPr>
            <p:cNvPr id="81" name="Tekstiruutu 80"/>
            <p:cNvSpPr txBox="1"/>
            <p:nvPr/>
          </p:nvSpPr>
          <p:spPr>
            <a:xfrm>
              <a:off x="4067944" y="5024128"/>
              <a:ext cx="1941869" cy="954107"/>
            </a:xfrm>
            <a:prstGeom prst="rect">
              <a:avLst/>
            </a:prstGeom>
            <a:noFill/>
          </p:spPr>
          <p:txBody>
            <a:bodyPr wrap="square" rtlCol="0">
              <a:spAutoFit/>
            </a:bodyPr>
            <a:lstStyle/>
            <a:p>
              <a:pPr algn="ctr"/>
              <a:r>
                <a:rPr lang="fi-FI" sz="1400" dirty="0">
                  <a:latin typeface="Arial Rounded MT Bold" panose="020F0704030504030204" pitchFamily="34" charset="0"/>
                </a:rPr>
                <a:t>Terveystieteiden</a:t>
              </a:r>
            </a:p>
            <a:p>
              <a:pPr algn="ctr"/>
              <a:r>
                <a:rPr lang="fi-FI" sz="1400" dirty="0">
                  <a:latin typeface="Arial Rounded MT Bold" panose="020F0704030504030204" pitchFamily="34" charset="0"/>
                </a:rPr>
                <a:t> maisteri </a:t>
              </a:r>
            </a:p>
            <a:p>
              <a:pPr algn="ctr"/>
              <a:r>
                <a:rPr lang="fi-FI" sz="1400" dirty="0">
                  <a:latin typeface="Arial Rounded MT Bold" panose="020F0704030504030204" pitchFamily="34" charset="0"/>
                </a:rPr>
                <a:t>(</a:t>
              </a:r>
              <a:r>
                <a:rPr lang="fi-FI" sz="1400" dirty="0" err="1">
                  <a:latin typeface="Arial Rounded MT Bold" panose="020F0704030504030204" pitchFamily="34" charset="0"/>
                </a:rPr>
                <a:t>TtM</a:t>
              </a:r>
              <a:r>
                <a:rPr lang="fi-FI" sz="1400" dirty="0">
                  <a:latin typeface="Arial Rounded MT Bold" panose="020F0704030504030204" pitchFamily="34" charset="0"/>
                </a:rPr>
                <a:t>)</a:t>
              </a:r>
            </a:p>
            <a:p>
              <a:pPr algn="ctr"/>
              <a:r>
                <a:rPr lang="fi-FI" sz="1400" dirty="0">
                  <a:solidFill>
                    <a:srgbClr val="C00000"/>
                  </a:solidFill>
                  <a:latin typeface="Arial Rounded MT Bold" panose="020F0704030504030204" pitchFamily="34" charset="0"/>
                </a:rPr>
                <a:t> </a:t>
              </a:r>
            </a:p>
          </p:txBody>
        </p:sp>
        <p:sp>
          <p:nvSpPr>
            <p:cNvPr id="82" name="Tekstiruutu 81"/>
            <p:cNvSpPr txBox="1"/>
            <p:nvPr/>
          </p:nvSpPr>
          <p:spPr>
            <a:xfrm>
              <a:off x="6891004" y="4736676"/>
              <a:ext cx="1785452" cy="1169551"/>
            </a:xfrm>
            <a:prstGeom prst="rect">
              <a:avLst/>
            </a:prstGeom>
            <a:noFill/>
          </p:spPr>
          <p:txBody>
            <a:bodyPr wrap="square" rtlCol="0">
              <a:spAutoFit/>
            </a:bodyPr>
            <a:lstStyle/>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lisensiaatti (</a:t>
              </a:r>
              <a:r>
                <a:rPr lang="fi-FI" sz="1400" dirty="0" err="1">
                  <a:solidFill>
                    <a:schemeClr val="bg1"/>
                  </a:solidFill>
                  <a:latin typeface="Arial Rounded MT Bold" panose="020F0704030504030204" pitchFamily="34" charset="0"/>
                </a:rPr>
                <a:t>TtL</a:t>
              </a:r>
              <a:r>
                <a:rPr lang="fi-FI" sz="1400" dirty="0">
                  <a:solidFill>
                    <a:schemeClr val="bg1"/>
                  </a:solidFill>
                  <a:latin typeface="Arial Rounded MT Bold" panose="020F0704030504030204" pitchFamily="34" charset="0"/>
                </a:rPr>
                <a:t>)</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Terveystieteiden</a:t>
              </a:r>
            </a:p>
            <a:p>
              <a:pPr algn="ctr"/>
              <a:r>
                <a:rPr lang="fi-FI" sz="1400" dirty="0">
                  <a:solidFill>
                    <a:schemeClr val="bg1"/>
                  </a:solidFill>
                  <a:latin typeface="Arial Rounded MT Bold" panose="020F0704030504030204" pitchFamily="34" charset="0"/>
                </a:rPr>
                <a:t> tohtori (</a:t>
              </a:r>
              <a:r>
                <a:rPr lang="fi-FI" sz="1400" dirty="0" err="1">
                  <a:solidFill>
                    <a:schemeClr val="bg1"/>
                  </a:solidFill>
                  <a:latin typeface="Arial Rounded MT Bold" panose="020F0704030504030204" pitchFamily="34" charset="0"/>
                </a:rPr>
                <a:t>TtT</a:t>
              </a:r>
              <a:r>
                <a:rPr lang="fi-FI" sz="1400" dirty="0">
                  <a:solidFill>
                    <a:schemeClr val="bg1"/>
                  </a:solidFill>
                  <a:latin typeface="Arial Rounded MT Bold" panose="020F0704030504030204" pitchFamily="34" charset="0"/>
                </a:rPr>
                <a:t>)</a:t>
              </a: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4139952"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391982" y="1131328"/>
            <a:ext cx="6232411" cy="738664"/>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t>Terveystieteiden koulutusalalla tarkastellaan yksilöiden ja yhteisöjen terveyteen liittyviä kysymyksiä. Niihin kuuluvat hoitaminen, kasvatus, hallinto, talous ja politiikka sekä ravitsemus ja liikunta.</a:t>
            </a:r>
            <a:endParaRPr lang="fi-FI" sz="1400" dirty="0">
              <a:latin typeface="Arial Rounded MT Bold" panose="020F0704030504030204" pitchFamily="34" charset="0"/>
            </a:endParaRPr>
          </a:p>
        </p:txBody>
      </p:sp>
      <p:grpSp>
        <p:nvGrpSpPr>
          <p:cNvPr id="85" name="Ryhmä 84"/>
          <p:cNvGrpSpPr/>
          <p:nvPr/>
        </p:nvGrpSpPr>
        <p:grpSpPr>
          <a:xfrm>
            <a:off x="9408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52322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52322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400" fontAlgn="base">
                <a:spcBef>
                  <a:spcPct val="0"/>
                </a:spcBef>
                <a:spcAft>
                  <a:spcPct val="0"/>
                </a:spcAft>
                <a:buFont typeface="Wingdings" pitchFamily="2" charset="2"/>
                <a:buChar char="§"/>
              </a:pPr>
              <a:endParaRPr lang="fi-FI" sz="2800" dirty="0">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a:latin typeface="+mj-lt"/>
                </a:rPr>
                <a:t>Koulutusalat</a:t>
              </a:r>
            </a:p>
          </p:txBody>
        </p:sp>
      </p:grpSp>
      <p:sp>
        <p:nvSpPr>
          <p:cNvPr id="37" name="Suorakulmio 36"/>
          <p:cNvSpPr/>
          <p:nvPr/>
        </p:nvSpPr>
        <p:spPr>
          <a:xfrm>
            <a:off x="3162581" y="4860449"/>
            <a:ext cx="3672408" cy="1169551"/>
          </a:xfrm>
          <a:prstGeom prst="rect">
            <a:avLst/>
          </a:prstGeom>
        </p:spPr>
        <p:txBody>
          <a:bodyPr wrap="square">
            <a:spAutoFit/>
          </a:bodyPr>
          <a:lstStyle/>
          <a:p>
            <a:r>
              <a:rPr lang="fi-FI" sz="1400" u="sng" dirty="0"/>
              <a:t>Alan työtehtäviä:</a:t>
            </a:r>
          </a:p>
          <a:p>
            <a:pPr marL="285750" indent="-285750">
              <a:buFont typeface="Courier New" panose="02070309020205020404" pitchFamily="49" charset="0"/>
              <a:buChar char="o"/>
            </a:pPr>
            <a:r>
              <a:rPr lang="fi-FI" sz="1400" dirty="0"/>
              <a:t>työnjohtotehtävät</a:t>
            </a:r>
          </a:p>
          <a:p>
            <a:pPr marL="285750" indent="-285750">
              <a:buFont typeface="Courier New" panose="02070309020205020404" pitchFamily="49" charset="0"/>
              <a:buChar char="o"/>
            </a:pPr>
            <a:r>
              <a:rPr lang="fi-FI" sz="1400" dirty="0"/>
              <a:t>asiantuntija tutkimus-, hallinto- ja suunnittelutehtävissä </a:t>
            </a:r>
          </a:p>
          <a:p>
            <a:pPr marL="285750" indent="-285750">
              <a:buFont typeface="Courier New" panose="02070309020205020404" pitchFamily="49" charset="0"/>
              <a:buChar char="o"/>
            </a:pPr>
            <a:r>
              <a:rPr lang="fi-FI" sz="1400" dirty="0"/>
              <a:t>terveystieteiden opettaja</a:t>
            </a:r>
            <a:endParaRPr lang="fi-FI" sz="1400" dirty="0">
              <a:latin typeface="Arial Rounded MT Bold" panose="020F0704030504030204" pitchFamily="34" charset="0"/>
            </a:endParaRPr>
          </a:p>
        </p:txBody>
      </p:sp>
      <p:pic>
        <p:nvPicPr>
          <p:cNvPr id="3074" name="Picture 2" descr="C:\Users\Seppo\AppData\Local\Microsoft\Windows\Temporary Internet Files\Content.IE5\11CNSP66\MP90044873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2064" y="4581129"/>
            <a:ext cx="2684596" cy="19934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1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 on yliopistossa</a:t>
            </a:r>
          </a:p>
        </p:txBody>
      </p:sp>
      <p:sp>
        <p:nvSpPr>
          <p:cNvPr id="3" name="Sisällön paikkamerkki 2"/>
          <p:cNvSpPr>
            <a:spLocks noGrp="1"/>
          </p:cNvSpPr>
          <p:nvPr>
            <p:ph idx="1"/>
          </p:nvPr>
        </p:nvSpPr>
        <p:spPr/>
        <p:txBody>
          <a:bodyPr/>
          <a:lstStyle/>
          <a:p>
            <a:r>
              <a:rPr lang="fi-FI" dirty="0"/>
              <a:t>Mitä olet kuullut?</a:t>
            </a:r>
          </a:p>
          <a:p>
            <a:r>
              <a:rPr lang="fi-FI" dirty="0"/>
              <a:t>Mitä luulet?</a:t>
            </a:r>
          </a:p>
          <a:p>
            <a:r>
              <a:rPr lang="fi-FI" dirty="0"/>
              <a:t>Keskustelu</a:t>
            </a:r>
          </a:p>
          <a:p>
            <a:endParaRPr lang="fi-FI" dirty="0"/>
          </a:p>
          <a:p>
            <a:r>
              <a:rPr lang="fi-FI" dirty="0"/>
              <a:t>YLIOPISTOILLA kolme tehtävää:</a:t>
            </a:r>
          </a:p>
          <a:p>
            <a:pPr lvl="1"/>
            <a:r>
              <a:rPr lang="fi-FI" dirty="0"/>
              <a:t>Tutkimus</a:t>
            </a:r>
          </a:p>
          <a:p>
            <a:pPr lvl="1"/>
            <a:r>
              <a:rPr lang="fi-FI" dirty="0"/>
              <a:t>Opetus</a:t>
            </a:r>
          </a:p>
          <a:p>
            <a:pPr lvl="1"/>
            <a:r>
              <a:rPr lang="fi-FI" dirty="0"/>
              <a:t>Yhteiskunnallinen vaikuttaminen</a:t>
            </a:r>
          </a:p>
          <a:p>
            <a:pPr lvl="1"/>
            <a:endParaRPr lang="fi-FI" dirty="0"/>
          </a:p>
          <a:p>
            <a:pPr marL="274320" lvl="1" indent="0">
              <a:buNone/>
            </a:pPr>
            <a:endParaRPr lang="fi-FI" dirty="0"/>
          </a:p>
          <a:p>
            <a:pPr marL="274320" lvl="1" indent="0">
              <a:buNone/>
            </a:pPr>
            <a:endParaRPr lang="fi-FI" dirty="0"/>
          </a:p>
          <a:p>
            <a:pPr marL="274320" lvl="1" indent="0">
              <a:buNone/>
            </a:pPr>
            <a:endParaRPr lang="fi-FI" dirty="0"/>
          </a:p>
        </p:txBody>
      </p:sp>
      <p:pic>
        <p:nvPicPr>
          <p:cNvPr id="4" name="Kuva 3"/>
          <p:cNvPicPr>
            <a:picLocks noChangeAspect="1"/>
          </p:cNvPicPr>
          <p:nvPr/>
        </p:nvPicPr>
        <p:blipFill>
          <a:blip r:embed="rId2"/>
          <a:stretch>
            <a:fillRect/>
          </a:stretch>
        </p:blipFill>
        <p:spPr>
          <a:xfrm>
            <a:off x="6218795" y="1913238"/>
            <a:ext cx="5010150" cy="3657600"/>
          </a:xfrm>
          <a:prstGeom prst="rect">
            <a:avLst/>
          </a:prstGeom>
        </p:spPr>
      </p:pic>
    </p:spTree>
    <p:extLst>
      <p:ext uri="{BB962C8B-B14F-4D97-AF65-F5344CB8AC3E}">
        <p14:creationId xmlns:p14="http://schemas.microsoft.com/office/powerpoint/2010/main" val="2726153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idx="4294967295"/>
          </p:nvPr>
        </p:nvSpPr>
        <p:spPr bwMode="auto">
          <a:xfrm>
            <a:off x="2776898" y="115888"/>
            <a:ext cx="7475360" cy="5768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0000"/>
          </a:bodyPr>
          <a:lstStyle/>
          <a:p>
            <a:pPr>
              <a:spcBef>
                <a:spcPct val="50000"/>
              </a:spcBef>
            </a:pPr>
            <a:r>
              <a:rPr lang="fi-FI" sz="2800" b="1" dirty="0">
                <a:solidFill>
                  <a:schemeClr val="tx1"/>
                </a:solidFill>
                <a:latin typeface="+mn-lt"/>
              </a:rPr>
              <a:t>Yhteiskuntatieteet</a:t>
            </a:r>
            <a:r>
              <a:rPr lang="fi-FI" sz="2800" b="1" dirty="0">
                <a:solidFill>
                  <a:schemeClr val="tx1"/>
                </a:solidFill>
                <a:latin typeface="Arial Rounded MT Bold" panose="020F0704030504030204" pitchFamily="34" charset="0"/>
              </a:rPr>
              <a:t>        </a:t>
            </a:r>
            <a:r>
              <a:rPr lang="fi-FI" sz="1800" b="1" dirty="0">
                <a:solidFill>
                  <a:schemeClr val="tx1"/>
                </a:solidFill>
                <a:latin typeface="Arial Rounded MT Bold" panose="020F0704030504030204" pitchFamily="34" charset="0"/>
              </a:rPr>
              <a:t>www.hallintotieteet.fi</a:t>
            </a:r>
            <a:br>
              <a:rPr lang="fi-FI" sz="1800" b="1" dirty="0">
                <a:solidFill>
                  <a:schemeClr val="tx1"/>
                </a:solidFill>
                <a:latin typeface="Arial Rounded MT Bold" panose="020F0704030504030204" pitchFamily="34" charset="0"/>
              </a:rPr>
            </a:br>
            <a:endParaRPr lang="fi-FI" sz="1800" b="1" dirty="0">
              <a:solidFill>
                <a:schemeClr val="tx1"/>
              </a:solidFill>
              <a:latin typeface="Arial Rounded MT Bold" panose="020F0704030504030204" pitchFamily="34" charset="0"/>
            </a:endParaRPr>
          </a:p>
        </p:txBody>
      </p:sp>
      <p:sp>
        <p:nvSpPr>
          <p:cNvPr id="56" name="Pyöristetty suorakulmio 55"/>
          <p:cNvSpPr/>
          <p:nvPr/>
        </p:nvSpPr>
        <p:spPr bwMode="auto">
          <a:xfrm>
            <a:off x="1559496" y="137341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Oulun yliopisto</a:t>
            </a:r>
          </a:p>
        </p:txBody>
      </p:sp>
      <p:sp>
        <p:nvSpPr>
          <p:cNvPr id="60" name="Pyöristetty suorakulmio 59">
            <a:hlinkClick r:id="rId3" tooltip="Katso lisää"/>
          </p:cNvPr>
          <p:cNvSpPr/>
          <p:nvPr/>
        </p:nvSpPr>
        <p:spPr bwMode="auto">
          <a:xfrm>
            <a:off x="1559496" y="171783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Vaasan yliopisto</a:t>
            </a:r>
          </a:p>
        </p:txBody>
      </p:sp>
      <p:sp>
        <p:nvSpPr>
          <p:cNvPr id="61" name="Pyöristetty suorakulmio 60">
            <a:hlinkClick r:id="rId4" tooltip="Katso lisää"/>
          </p:cNvPr>
          <p:cNvSpPr/>
          <p:nvPr/>
        </p:nvSpPr>
        <p:spPr bwMode="auto">
          <a:xfrm>
            <a:off x="1559496" y="2093492"/>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Itä-Suomen yliopisto</a:t>
            </a:r>
          </a:p>
        </p:txBody>
      </p:sp>
      <p:sp>
        <p:nvSpPr>
          <p:cNvPr id="63" name="Pyöristetty suorakulmio 62"/>
          <p:cNvSpPr/>
          <p:nvPr/>
        </p:nvSpPr>
        <p:spPr bwMode="auto">
          <a:xfrm>
            <a:off x="1559496" y="2732346"/>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Lappeenrannan teknillinen yliopisto</a:t>
            </a:r>
          </a:p>
        </p:txBody>
      </p:sp>
      <p:sp>
        <p:nvSpPr>
          <p:cNvPr id="64" name="Pyöristetty suorakulmio 63">
            <a:hlinkClick r:id="rId5" tooltip="Katso lisää"/>
          </p:cNvPr>
          <p:cNvSpPr/>
          <p:nvPr/>
        </p:nvSpPr>
        <p:spPr bwMode="auto">
          <a:xfrm>
            <a:off x="1559496" y="3212977"/>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Tampereen yliopisto</a:t>
            </a:r>
          </a:p>
        </p:txBody>
      </p:sp>
      <p:sp>
        <p:nvSpPr>
          <p:cNvPr id="65" name="Pyöristetty suorakulmio 64"/>
          <p:cNvSpPr/>
          <p:nvPr/>
        </p:nvSpPr>
        <p:spPr bwMode="auto">
          <a:xfrm>
            <a:off x="1559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T:reen teknillinen yliopisto</a:t>
            </a:r>
          </a:p>
        </p:txBody>
      </p:sp>
      <p:sp>
        <p:nvSpPr>
          <p:cNvPr id="66" name="Pyöristetty suorakulmio 65">
            <a:hlinkClick r:id="rId6" tooltip="Katso lisää"/>
          </p:cNvPr>
          <p:cNvSpPr/>
          <p:nvPr/>
        </p:nvSpPr>
        <p:spPr bwMode="auto">
          <a:xfrm>
            <a:off x="1559496" y="4061456"/>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Turun yliopisto</a:t>
            </a:r>
          </a:p>
        </p:txBody>
      </p:sp>
      <p:sp>
        <p:nvSpPr>
          <p:cNvPr id="67" name="Pyöristetty suorakulmio 66"/>
          <p:cNvSpPr/>
          <p:nvPr/>
        </p:nvSpPr>
        <p:spPr bwMode="auto">
          <a:xfrm>
            <a:off x="1559496" y="469391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Maanpuolustuskork.</a:t>
            </a:r>
          </a:p>
        </p:txBody>
      </p:sp>
      <p:sp>
        <p:nvSpPr>
          <p:cNvPr id="68" name="Pyöristetty suorakulmio 67"/>
          <p:cNvSpPr/>
          <p:nvPr/>
        </p:nvSpPr>
        <p:spPr bwMode="auto">
          <a:xfrm>
            <a:off x="1559496" y="501317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Hanken</a:t>
            </a:r>
          </a:p>
        </p:txBody>
      </p:sp>
      <p:sp>
        <p:nvSpPr>
          <p:cNvPr id="69" name="Pyöristetty suorakulmio 68"/>
          <p:cNvSpPr/>
          <p:nvPr/>
        </p:nvSpPr>
        <p:spPr bwMode="auto">
          <a:xfrm>
            <a:off x="1559496" y="5341983"/>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Aalto-yliopisto</a:t>
            </a:r>
          </a:p>
        </p:txBody>
      </p:sp>
      <p:sp>
        <p:nvSpPr>
          <p:cNvPr id="70" name="Pyöristetty suorakulmio 69"/>
          <p:cNvSpPr/>
          <p:nvPr/>
        </p:nvSpPr>
        <p:spPr bwMode="auto">
          <a:xfrm>
            <a:off x="1559496" y="566124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Taideyliopisto</a:t>
            </a:r>
          </a:p>
        </p:txBody>
      </p:sp>
      <p:sp>
        <p:nvSpPr>
          <p:cNvPr id="71" name="Pyöristetty suorakulmio 70">
            <a:hlinkClick r:id="rId7" tooltip="Katso lisää"/>
          </p:cNvPr>
          <p:cNvSpPr/>
          <p:nvPr/>
        </p:nvSpPr>
        <p:spPr bwMode="auto">
          <a:xfrm>
            <a:off x="1559496" y="59900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Helsingin yliopisto</a:t>
            </a:r>
          </a:p>
        </p:txBody>
      </p:sp>
      <p:sp>
        <p:nvSpPr>
          <p:cNvPr id="72" name="Pyöristetty suorakulmio 71">
            <a:hlinkClick r:id="rId8" tooltip="Katso lisää"/>
          </p:cNvPr>
          <p:cNvSpPr/>
          <p:nvPr/>
        </p:nvSpPr>
        <p:spPr bwMode="auto">
          <a:xfrm>
            <a:off x="1559496" y="438885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Åbo Akademi</a:t>
            </a:r>
          </a:p>
        </p:txBody>
      </p:sp>
      <p:grpSp>
        <p:nvGrpSpPr>
          <p:cNvPr id="4" name="Ryhmä 3"/>
          <p:cNvGrpSpPr/>
          <p:nvPr/>
        </p:nvGrpSpPr>
        <p:grpSpPr>
          <a:xfrm>
            <a:off x="2999655" y="1988840"/>
            <a:ext cx="7568740" cy="4680520"/>
            <a:chOff x="1475655" y="3751275"/>
            <a:chExt cx="7568740" cy="4680520"/>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817401"/>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784069" y="6147922"/>
              <a:ext cx="1543411" cy="216023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152777" y="5466642"/>
              <a:ext cx="1513484" cy="211519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384995"/>
            </a:xfrm>
            <a:prstGeom prst="rect">
              <a:avLst/>
            </a:prstGeom>
            <a:noFill/>
          </p:spPr>
          <p:txBody>
            <a:bodyPr wrap="square" rtlCol="0">
              <a:spAutoFit/>
            </a:bodyPr>
            <a:lstStyle/>
            <a:p>
              <a:pPr algn="ctr">
                <a:buNone/>
              </a:pPr>
              <a:r>
                <a:rPr lang="fi-FI" sz="1400" dirty="0">
                  <a:latin typeface="Arial Rounded MT Bold" panose="020F0704030504030204" pitchFamily="34" charset="0"/>
                </a:rPr>
                <a:t>Yhteiskuntatieteiden</a:t>
              </a:r>
            </a:p>
            <a:p>
              <a:pPr algn="ctr"/>
              <a:r>
                <a:rPr lang="fi-FI" sz="1400" dirty="0">
                  <a:latin typeface="Arial Rounded MT Bold" panose="020F0704030504030204" pitchFamily="34" charset="0"/>
                </a:rPr>
                <a:t> kandidaatti (YTK)</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kandidaatti (VTK)</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kandidaatti (HTK)</a:t>
              </a:r>
            </a:p>
          </p:txBody>
        </p:sp>
        <p:sp>
          <p:nvSpPr>
            <p:cNvPr id="81" name="Tekstiruutu 80"/>
            <p:cNvSpPr txBox="1"/>
            <p:nvPr/>
          </p:nvSpPr>
          <p:spPr>
            <a:xfrm>
              <a:off x="3851920" y="5839507"/>
              <a:ext cx="2085885" cy="1384995"/>
            </a:xfrm>
            <a:prstGeom prst="rect">
              <a:avLst/>
            </a:prstGeom>
            <a:noFill/>
          </p:spPr>
          <p:txBody>
            <a:bodyPr wrap="square" rtlCol="0">
              <a:spAutoFit/>
            </a:bodyPr>
            <a:lstStyle/>
            <a:p>
              <a:pPr algn="ctr"/>
              <a:r>
                <a:rPr lang="fi-FI" sz="1400" dirty="0">
                  <a:latin typeface="Arial Rounded MT Bold" panose="020F0704030504030204" pitchFamily="34" charset="0"/>
                </a:rPr>
                <a:t>Yhteiskuntatieteiden </a:t>
              </a:r>
            </a:p>
            <a:p>
              <a:pPr algn="ctr"/>
              <a:r>
                <a:rPr lang="fi-FI" sz="1400" dirty="0">
                  <a:latin typeface="Arial Rounded MT Bold" panose="020F0704030504030204" pitchFamily="34" charset="0"/>
                </a:rPr>
                <a:t>maisteri (YTM)</a:t>
              </a:r>
            </a:p>
            <a:p>
              <a:pPr algn="ctr"/>
              <a:r>
                <a:rPr lang="fi-FI" sz="1400" dirty="0">
                  <a:latin typeface="Arial Rounded MT Bold" panose="020F0704030504030204" pitchFamily="34" charset="0"/>
                </a:rPr>
                <a:t>Valtiotieteiden</a:t>
              </a:r>
            </a:p>
            <a:p>
              <a:pPr algn="ctr"/>
              <a:r>
                <a:rPr lang="fi-FI" sz="1400" dirty="0">
                  <a:latin typeface="Arial Rounded MT Bold" panose="020F0704030504030204" pitchFamily="34" charset="0"/>
                </a:rPr>
                <a:t> maisteri (VTM)</a:t>
              </a:r>
            </a:p>
            <a:p>
              <a:pPr algn="ctr"/>
              <a:r>
                <a:rPr lang="fi-FI" sz="1400" dirty="0">
                  <a:latin typeface="Arial Rounded MT Bold" panose="020F0704030504030204" pitchFamily="34" charset="0"/>
                </a:rPr>
                <a:t>Hallintotieteiden</a:t>
              </a:r>
            </a:p>
            <a:p>
              <a:pPr algn="ctr"/>
              <a:r>
                <a:rPr lang="fi-FI" sz="1400" dirty="0">
                  <a:latin typeface="Arial Rounded MT Bold" panose="020F0704030504030204" pitchFamily="34" charset="0"/>
                </a:rPr>
                <a:t> maisteri (HTM)</a:t>
              </a:r>
            </a:p>
          </p:txBody>
        </p:sp>
        <p:sp>
          <p:nvSpPr>
            <p:cNvPr id="82" name="Tekstiruutu 81"/>
            <p:cNvSpPr txBox="1"/>
            <p:nvPr/>
          </p:nvSpPr>
          <p:spPr>
            <a:xfrm>
              <a:off x="5508104" y="3751275"/>
              <a:ext cx="3536290" cy="1815882"/>
            </a:xfrm>
            <a:prstGeom prst="rect">
              <a:avLst/>
            </a:prstGeom>
            <a:noFill/>
          </p:spPr>
          <p:txBody>
            <a:bodyPr wrap="square" rtlCol="0">
              <a:spAutoFit/>
            </a:bodyPr>
            <a:lstStyle/>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lisensiaatti (YTL)</a:t>
              </a:r>
            </a:p>
            <a:p>
              <a:pPr algn="ctr"/>
              <a:r>
                <a:rPr lang="fi-FI" sz="1400" dirty="0">
                  <a:solidFill>
                    <a:schemeClr val="bg1"/>
                  </a:solidFill>
                  <a:latin typeface="Arial Rounded MT Bold" panose="020F0704030504030204" pitchFamily="34" charset="0"/>
                </a:rPr>
                <a:t>Valtiotieteiden lisensiaatti (VTL)</a:t>
              </a:r>
            </a:p>
            <a:p>
              <a:pPr algn="ctr"/>
              <a:r>
                <a:rPr lang="fi-FI" sz="1400" dirty="0">
                  <a:solidFill>
                    <a:schemeClr val="bg1"/>
                  </a:solidFill>
                  <a:latin typeface="Arial Rounded MT Bold" panose="020F0704030504030204" pitchFamily="34" charset="0"/>
                </a:rPr>
                <a:t>Hallintotieteiden lisensiaatti (HTL)</a:t>
              </a:r>
            </a:p>
            <a:p>
              <a:pPr algn="ctr"/>
              <a:endParaRPr lang="fi-FI" sz="1400" dirty="0">
                <a:solidFill>
                  <a:schemeClr val="bg1"/>
                </a:solidFill>
                <a:latin typeface="Arial Rounded MT Bold" panose="020F0704030504030204" pitchFamily="34" charset="0"/>
              </a:endParaRPr>
            </a:p>
            <a:p>
              <a:pPr algn="ctr"/>
              <a:r>
                <a:rPr lang="fi-FI" sz="1400" dirty="0">
                  <a:solidFill>
                    <a:schemeClr val="bg1"/>
                  </a:solidFill>
                  <a:latin typeface="Arial Rounded MT Bold" panose="020F0704030504030204" pitchFamily="34" charset="0"/>
                </a:rPr>
                <a:t>Yhteiskuntatieteiden tohtori (YTT)</a:t>
              </a:r>
            </a:p>
            <a:p>
              <a:pPr algn="ctr"/>
              <a:r>
                <a:rPr lang="fi-FI" sz="1400" dirty="0">
                  <a:solidFill>
                    <a:schemeClr val="bg1"/>
                  </a:solidFill>
                  <a:latin typeface="Arial Rounded MT Bold" panose="020F0704030504030204" pitchFamily="34" charset="0"/>
                </a:rPr>
                <a:t>Valtiotieteiden tohtori (VTT)</a:t>
              </a:r>
            </a:p>
            <a:p>
              <a:pPr algn="ctr"/>
              <a:r>
                <a:rPr lang="fi-FI" sz="1400" dirty="0">
                  <a:solidFill>
                    <a:schemeClr val="bg1"/>
                  </a:solidFill>
                  <a:latin typeface="Arial Rounded MT Bold" panose="020F0704030504030204" pitchFamily="34" charset="0"/>
                </a:rPr>
                <a:t>Hallintotieteiden tohtori (HTM)</a:t>
              </a:r>
            </a:p>
          </p:txBody>
        </p:sp>
        <p:sp>
          <p:nvSpPr>
            <p:cNvPr id="6" name="Tekstiruutu 5"/>
            <p:cNvSpPr txBox="1"/>
            <p:nvPr/>
          </p:nvSpPr>
          <p:spPr>
            <a:xfrm>
              <a:off x="1582753" y="8154796"/>
              <a:ext cx="2269167"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Alempi korkeakoulututkinto</a:t>
              </a:r>
            </a:p>
          </p:txBody>
        </p:sp>
        <p:sp>
          <p:nvSpPr>
            <p:cNvPr id="83" name="Tekstiruutu 82"/>
            <p:cNvSpPr txBox="1"/>
            <p:nvPr/>
          </p:nvSpPr>
          <p:spPr>
            <a:xfrm>
              <a:off x="3995936" y="7506724"/>
              <a:ext cx="224348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Ylempi korkeakoulututkinto</a:t>
              </a:r>
            </a:p>
          </p:txBody>
        </p:sp>
        <p:sp>
          <p:nvSpPr>
            <p:cNvPr id="84" name="Tekstiruutu 83"/>
            <p:cNvSpPr txBox="1"/>
            <p:nvPr/>
          </p:nvSpPr>
          <p:spPr>
            <a:xfrm>
              <a:off x="6876256" y="5983523"/>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Jatkotutkinnot</a:t>
              </a:r>
            </a:p>
          </p:txBody>
        </p:sp>
      </p:grpSp>
      <p:sp>
        <p:nvSpPr>
          <p:cNvPr id="7" name="Suorakulmio 6"/>
          <p:cNvSpPr/>
          <p:nvPr/>
        </p:nvSpPr>
        <p:spPr>
          <a:xfrm>
            <a:off x="3143672" y="1124744"/>
            <a:ext cx="7108586" cy="738664"/>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a:t>Yhteiskuntatieteilijä tarkastelee ihmisyhteisöjä ja ryhmiä ja ihmisten yhteistoiminnan ja yhteisöllisyyden muotoja kuten erilaisuutta ja samanlaisuutta, arvoja, normeja, asenteita, tapoja, hallintoa, kulttuuria, työelämää ja politiikkaa.</a:t>
            </a:r>
          </a:p>
        </p:txBody>
      </p:sp>
      <p:sp>
        <p:nvSpPr>
          <p:cNvPr id="37" name="Suorakulmio 36"/>
          <p:cNvSpPr/>
          <p:nvPr/>
        </p:nvSpPr>
        <p:spPr>
          <a:xfrm>
            <a:off x="3287688" y="2132856"/>
            <a:ext cx="2952328" cy="2339102"/>
          </a:xfrm>
          <a:prstGeom prst="rect">
            <a:avLst/>
          </a:prstGeom>
        </p:spPr>
        <p:txBody>
          <a:bodyPr wrap="square">
            <a:spAutoFit/>
          </a:bodyPr>
          <a:lstStyle/>
          <a:p>
            <a:r>
              <a:rPr lang="fi-FI" sz="1400" u="sng" dirty="0"/>
              <a:t>Koulutusalalla voi opiskella:</a:t>
            </a:r>
          </a:p>
          <a:p>
            <a:pPr marL="285750" indent="-285750">
              <a:buFont typeface="Courier New" panose="02070309020205020404" pitchFamily="49" charset="0"/>
              <a:buChar char="o"/>
            </a:pPr>
            <a:r>
              <a:rPr lang="fi-FI" sz="1200" dirty="0"/>
              <a:t>sosiologiaa</a:t>
            </a:r>
          </a:p>
          <a:p>
            <a:pPr marL="285750" indent="-285750">
              <a:buFont typeface="Courier New" panose="02070309020205020404" pitchFamily="49" charset="0"/>
              <a:buChar char="o"/>
            </a:pPr>
            <a:r>
              <a:rPr lang="fi-FI" sz="1200" dirty="0"/>
              <a:t>kansantaloustiedettä</a:t>
            </a:r>
          </a:p>
          <a:p>
            <a:pPr marL="285750" indent="-285750">
              <a:buFont typeface="Courier New" panose="02070309020205020404" pitchFamily="49" charset="0"/>
              <a:buChar char="o"/>
            </a:pPr>
            <a:r>
              <a:rPr lang="fi-FI" sz="1200" dirty="0"/>
              <a:t>poliittista historiaa</a:t>
            </a:r>
          </a:p>
          <a:p>
            <a:pPr marL="285750" indent="-285750">
              <a:buFont typeface="Courier New" panose="02070309020205020404" pitchFamily="49" charset="0"/>
              <a:buChar char="o"/>
            </a:pPr>
            <a:r>
              <a:rPr lang="fi-FI" sz="1200" dirty="0"/>
              <a:t>valtio-oppia</a:t>
            </a:r>
          </a:p>
          <a:p>
            <a:pPr marL="285750" indent="-285750">
              <a:buFont typeface="Courier New" panose="02070309020205020404" pitchFamily="49" charset="0"/>
              <a:buChar char="o"/>
            </a:pPr>
            <a:r>
              <a:rPr lang="fi-FI" sz="1200" dirty="0"/>
              <a:t>kehitysmaatutkimusta</a:t>
            </a:r>
          </a:p>
          <a:p>
            <a:pPr marL="285750" indent="-285750">
              <a:buFont typeface="Courier New" panose="02070309020205020404" pitchFamily="49" charset="0"/>
              <a:buChar char="o"/>
            </a:pPr>
            <a:r>
              <a:rPr lang="fi-FI" sz="1200" dirty="0"/>
              <a:t>hallintotieteitä</a:t>
            </a:r>
          </a:p>
          <a:p>
            <a:pPr marL="285750" indent="-285750">
              <a:buFont typeface="Courier New" panose="02070309020205020404" pitchFamily="49" charset="0"/>
              <a:buChar char="o"/>
            </a:pPr>
            <a:r>
              <a:rPr lang="fi-FI" sz="1200" dirty="0"/>
              <a:t>kulttuurintutkimusta</a:t>
            </a:r>
          </a:p>
          <a:p>
            <a:pPr marL="285750" indent="-285750">
              <a:buFont typeface="Courier New" panose="02070309020205020404" pitchFamily="49" charset="0"/>
              <a:buChar char="o"/>
            </a:pPr>
            <a:r>
              <a:rPr lang="fi-FI" sz="1200" dirty="0"/>
              <a:t>matkailua</a:t>
            </a:r>
          </a:p>
          <a:p>
            <a:pPr marL="285750" indent="-285750">
              <a:buFont typeface="Courier New" panose="02070309020205020404" pitchFamily="49" charset="0"/>
              <a:buChar char="o"/>
            </a:pPr>
            <a:r>
              <a:rPr lang="fi-FI" sz="1200" dirty="0"/>
              <a:t>viestintää</a:t>
            </a:r>
          </a:p>
          <a:p>
            <a:pPr marL="285750" indent="-285750">
              <a:buFont typeface="Courier New" panose="02070309020205020404" pitchFamily="49" charset="0"/>
              <a:buChar char="o"/>
            </a:pPr>
            <a:r>
              <a:rPr lang="fi-FI" sz="1200" dirty="0"/>
              <a:t>kunnallisalaa</a:t>
            </a:r>
          </a:p>
          <a:p>
            <a:pPr marL="285750" indent="-285750">
              <a:buFont typeface="Courier New" panose="02070309020205020404" pitchFamily="49" charset="0"/>
              <a:buChar char="o"/>
            </a:pPr>
            <a:r>
              <a:rPr lang="fi-FI" sz="1200" dirty="0"/>
              <a:t>..</a:t>
            </a:r>
          </a:p>
        </p:txBody>
      </p:sp>
      <p:pic>
        <p:nvPicPr>
          <p:cNvPr id="4098" name="Picture 2" descr="C:\Users\Seppo\AppData\Local\Microsoft\Windows\Temporary Internet Files\Content.IE5\11CNSP66\MC9000562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0256" y="4797152"/>
            <a:ext cx="1602830" cy="1358624"/>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10" tooltip="Katso lisää"/>
          </p:cNvPr>
          <p:cNvSpPr/>
          <p:nvPr/>
        </p:nvSpPr>
        <p:spPr bwMode="auto">
          <a:xfrm>
            <a:off x="1559496" y="1069763"/>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1000" b="1" dirty="0">
                <a:latin typeface="Arial" charset="0"/>
              </a:rPr>
              <a:t>Lapin yliopisto</a:t>
            </a:r>
          </a:p>
        </p:txBody>
      </p:sp>
      <p:sp>
        <p:nvSpPr>
          <p:cNvPr id="62" name="Pyöristetty suorakulmio 61">
            <a:hlinkClick r:id="rId11" tooltip="Katso lisää"/>
          </p:cNvPr>
          <p:cNvSpPr/>
          <p:nvPr/>
        </p:nvSpPr>
        <p:spPr bwMode="auto">
          <a:xfrm>
            <a:off x="1559496" y="2420889"/>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defTabSz="914400" fontAlgn="base">
              <a:spcBef>
                <a:spcPct val="50000"/>
              </a:spcBef>
              <a:spcAft>
                <a:spcPct val="0"/>
              </a:spcAft>
            </a:pPr>
            <a:r>
              <a:rPr lang="fi-FI" sz="900" b="1" dirty="0">
                <a:latin typeface="Arial" charset="0"/>
              </a:rPr>
              <a:t>Jyväskylän yliopisto</a:t>
            </a:r>
          </a:p>
        </p:txBody>
      </p:sp>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3672" y="6324397"/>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a:xfrm>
            <a:off x="8317613" y="6220799"/>
            <a:ext cx="2947917" cy="461665"/>
          </a:xfrm>
          <a:prstGeom prst="rect">
            <a:avLst/>
          </a:prstGeom>
        </p:spPr>
        <p:txBody>
          <a:bodyPr wrap="square">
            <a:spAutoFit/>
          </a:bodyPr>
          <a:lstStyle/>
          <a:p>
            <a:r>
              <a:rPr lang="fi-FI" sz="1200" u="sng" dirty="0">
                <a:hlinkClick r:id="rId14"/>
              </a:rPr>
              <a:t>https://www.youtube.com/watch?v=6TE2cHNgI2w</a:t>
            </a:r>
            <a:r>
              <a:rPr lang="fi-FI" sz="1200" dirty="0"/>
              <a:t> </a:t>
            </a:r>
          </a:p>
        </p:txBody>
      </p:sp>
    </p:spTree>
    <p:extLst>
      <p:ext uri="{BB962C8B-B14F-4D97-AF65-F5344CB8AC3E}">
        <p14:creationId xmlns:p14="http://schemas.microsoft.com/office/powerpoint/2010/main" val="23108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85003" y="2094491"/>
            <a:ext cx="10058400" cy="1609344"/>
          </a:xfrm>
        </p:spPr>
        <p:txBody>
          <a:bodyPr>
            <a:normAutofit fontScale="90000"/>
          </a:bodyPr>
          <a:lstStyle/>
          <a:p>
            <a:r>
              <a:rPr lang="fi-FI" sz="1300" u="sng" dirty="0">
                <a:hlinkClick r:id="rId2"/>
              </a:rPr>
              <a:t>https://www.youtube.com/watch?v=6TE2cHNgI2w</a:t>
            </a:r>
            <a:r>
              <a:rPr lang="fi-FI" sz="1300" dirty="0"/>
              <a:t>  hallintotieteet</a:t>
            </a:r>
            <a:br>
              <a:rPr lang="fi-FI" sz="1300" dirty="0"/>
            </a:br>
            <a:r>
              <a:rPr lang="fi-FI" sz="1300" dirty="0"/>
              <a:t> </a:t>
            </a:r>
            <a:br>
              <a:rPr lang="fi-FI" sz="1300" dirty="0"/>
            </a:br>
            <a:r>
              <a:rPr lang="fi-FI" sz="1300" u="sng" dirty="0">
                <a:hlinkClick r:id="rId3"/>
              </a:rPr>
              <a:t>https://www.youtube.com/watch?v=tq23KNN8TDo</a:t>
            </a:r>
            <a:r>
              <a:rPr lang="fi-FI" sz="1300" dirty="0"/>
              <a:t> </a:t>
            </a:r>
            <a:r>
              <a:rPr lang="fi-FI" sz="1300" dirty="0" err="1"/>
              <a:t>hammaslääkis</a:t>
            </a:r>
            <a:br>
              <a:rPr lang="fi-FI" sz="1300" dirty="0"/>
            </a:br>
            <a:r>
              <a:rPr lang="fi-FI" sz="1300" dirty="0"/>
              <a:t> </a:t>
            </a:r>
            <a:br>
              <a:rPr lang="fi-FI" sz="1300" dirty="0"/>
            </a:br>
            <a:r>
              <a:rPr lang="fi-FI" sz="1300" u="sng" dirty="0">
                <a:hlinkClick r:id="rId4"/>
              </a:rPr>
              <a:t>https://www.youtube.com/watch?v=OPKImL8IVxI</a:t>
            </a:r>
            <a:r>
              <a:rPr lang="fi-FI" sz="1300" dirty="0"/>
              <a:t>   luokanopettaja </a:t>
            </a:r>
            <a:br>
              <a:rPr lang="fi-FI" sz="1300" dirty="0"/>
            </a:br>
            <a:r>
              <a:rPr lang="fi-FI" sz="1300" dirty="0"/>
              <a:t> </a:t>
            </a:r>
            <a:br>
              <a:rPr lang="fi-FI" sz="1300" dirty="0"/>
            </a:br>
            <a:r>
              <a:rPr lang="fi-FI" sz="1300" u="sng" dirty="0">
                <a:hlinkClick r:id="rId5"/>
              </a:rPr>
              <a:t>https://www.youtube.com/watch?v=diRgVDg5WGk</a:t>
            </a:r>
            <a:r>
              <a:rPr lang="fi-FI" sz="1300" dirty="0"/>
              <a:t>  maataloustieteet</a:t>
            </a:r>
            <a:br>
              <a:rPr lang="fi-FI" sz="1300" dirty="0"/>
            </a:br>
            <a:r>
              <a:rPr lang="fi-FI" sz="1300" dirty="0"/>
              <a:t> </a:t>
            </a:r>
            <a:br>
              <a:rPr lang="fi-FI" sz="1300" dirty="0"/>
            </a:br>
            <a:r>
              <a:rPr lang="fi-FI" sz="1300" u="sng" dirty="0">
                <a:hlinkClick r:id="rId6"/>
              </a:rPr>
              <a:t>https://www.youtube.com/watch?v=LhzZX5Jl5pA</a:t>
            </a:r>
            <a:r>
              <a:rPr lang="fi-FI" sz="1300" dirty="0"/>
              <a:t>  biotekniikka</a:t>
            </a:r>
            <a:br>
              <a:rPr lang="fi-FI" sz="1300" dirty="0"/>
            </a:br>
            <a:r>
              <a:rPr lang="fi-FI" sz="1300" dirty="0"/>
              <a:t> </a:t>
            </a:r>
            <a:br>
              <a:rPr lang="fi-FI" sz="1300" dirty="0"/>
            </a:br>
            <a:r>
              <a:rPr lang="fi-FI" sz="1300" u="sng" dirty="0">
                <a:hlinkClick r:id="rId7"/>
              </a:rPr>
              <a:t>https://www.youtube.com/watch?v=beaThGLNoQM</a:t>
            </a:r>
            <a:r>
              <a:rPr lang="fi-FI" sz="1300" dirty="0"/>
              <a:t>  taideala</a:t>
            </a:r>
            <a:br>
              <a:rPr lang="fi-FI" dirty="0"/>
            </a:br>
            <a:endParaRPr lang="fi-FI" dirty="0"/>
          </a:p>
        </p:txBody>
      </p:sp>
    </p:spTree>
    <p:extLst>
      <p:ext uri="{BB962C8B-B14F-4D97-AF65-F5344CB8AC3E}">
        <p14:creationId xmlns:p14="http://schemas.microsoft.com/office/powerpoint/2010/main" val="295561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Millaista</a:t>
            </a:r>
          </a:p>
        </p:txBody>
      </p:sp>
      <p:sp>
        <p:nvSpPr>
          <p:cNvPr id="3" name="Sisällön paikkamerkki 2"/>
          <p:cNvSpPr>
            <a:spLocks noGrp="1"/>
          </p:cNvSpPr>
          <p:nvPr>
            <p:ph idx="1"/>
          </p:nvPr>
        </p:nvSpPr>
        <p:spPr/>
        <p:txBody>
          <a:bodyPr>
            <a:normAutofit lnSpcReduction="10000"/>
          </a:bodyPr>
          <a:lstStyle/>
          <a:p>
            <a:r>
              <a:rPr lang="fi-FI" dirty="0"/>
              <a:t>Vapaata, mutta vastuullista</a:t>
            </a:r>
          </a:p>
          <a:p>
            <a:r>
              <a:rPr lang="fi-FI" dirty="0"/>
              <a:t>Luentoja</a:t>
            </a:r>
          </a:p>
          <a:p>
            <a:r>
              <a:rPr lang="fi-FI" dirty="0"/>
              <a:t>Tenttejä luentojen ja kirjallisuuden pohjalta</a:t>
            </a:r>
          </a:p>
          <a:p>
            <a:r>
              <a:rPr lang="fi-FI" dirty="0"/>
              <a:t>Esseitä</a:t>
            </a:r>
          </a:p>
          <a:p>
            <a:r>
              <a:rPr lang="fi-FI" dirty="0"/>
              <a:t>Ryhmätöitä</a:t>
            </a:r>
          </a:p>
          <a:p>
            <a:r>
              <a:rPr lang="fi-FI" dirty="0"/>
              <a:t>Demonstraatioita</a:t>
            </a:r>
          </a:p>
          <a:p>
            <a:r>
              <a:rPr lang="fi-FI" dirty="0"/>
              <a:t>Harjoittelua</a:t>
            </a:r>
          </a:p>
          <a:p>
            <a:r>
              <a:rPr lang="fi-FI" dirty="0"/>
              <a:t>Seminaareja</a:t>
            </a:r>
          </a:p>
          <a:p>
            <a:r>
              <a:rPr lang="fi-FI" dirty="0"/>
              <a:t>Tutkimista ja kirjoittamista</a:t>
            </a:r>
          </a:p>
          <a:p>
            <a:r>
              <a:rPr lang="fi-FI" dirty="0"/>
              <a:t>Verkko-opiskelua</a:t>
            </a:r>
          </a:p>
        </p:txBody>
      </p:sp>
      <p:pic>
        <p:nvPicPr>
          <p:cNvPr id="4" name="Kuva 3"/>
          <p:cNvPicPr>
            <a:picLocks noChangeAspect="1"/>
          </p:cNvPicPr>
          <p:nvPr/>
        </p:nvPicPr>
        <p:blipFill>
          <a:blip r:embed="rId2"/>
          <a:stretch>
            <a:fillRect/>
          </a:stretch>
        </p:blipFill>
        <p:spPr>
          <a:xfrm>
            <a:off x="7830525" y="937713"/>
            <a:ext cx="2676376" cy="2676376"/>
          </a:xfrm>
          <a:prstGeom prst="rect">
            <a:avLst/>
          </a:prstGeom>
        </p:spPr>
      </p:pic>
    </p:spTree>
    <p:extLst>
      <p:ext uri="{BB962C8B-B14F-4D97-AF65-F5344CB8AC3E}">
        <p14:creationId xmlns:p14="http://schemas.microsoft.com/office/powerpoint/2010/main" val="423353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Opiskelun tavoite</a:t>
            </a:r>
          </a:p>
        </p:txBody>
      </p:sp>
      <p:sp>
        <p:nvSpPr>
          <p:cNvPr id="3" name="Sisällön paikkamerkki 2"/>
          <p:cNvSpPr>
            <a:spLocks noGrp="1"/>
          </p:cNvSpPr>
          <p:nvPr>
            <p:ph idx="1"/>
          </p:nvPr>
        </p:nvSpPr>
        <p:spPr/>
        <p:txBody>
          <a:bodyPr>
            <a:normAutofit/>
          </a:bodyPr>
          <a:lstStyle/>
          <a:p>
            <a:r>
              <a:rPr lang="fi-FI" dirty="0"/>
              <a:t>Alan perusteiden tuntemus</a:t>
            </a:r>
          </a:p>
          <a:p>
            <a:r>
              <a:rPr lang="fi-FI" dirty="0"/>
              <a:t>Valmiudet:</a:t>
            </a:r>
          </a:p>
          <a:p>
            <a:pPr lvl="1"/>
            <a:r>
              <a:rPr lang="fi-FI" dirty="0"/>
              <a:t>Tieteelliseen ajatteluun </a:t>
            </a:r>
          </a:p>
          <a:p>
            <a:pPr lvl="1"/>
            <a:r>
              <a:rPr lang="fi-FI" dirty="0"/>
              <a:t>Tieteellisiin työtapoihin</a:t>
            </a:r>
          </a:p>
          <a:p>
            <a:pPr lvl="1"/>
            <a:r>
              <a:rPr lang="fi-FI" dirty="0"/>
              <a:t>Soveltaa tietoa työelämässä</a:t>
            </a:r>
          </a:p>
          <a:p>
            <a:r>
              <a:rPr lang="fi-FI" dirty="0"/>
              <a:t>Viestintä- ja kielitaito</a:t>
            </a:r>
          </a:p>
          <a:p>
            <a:endParaRPr lang="fi-FI" dirty="0"/>
          </a:p>
          <a:p>
            <a:r>
              <a:rPr lang="fi-FI" dirty="0"/>
              <a:t>HUOM! Et välttämättä valmistu suoraan mihinkään ammattiin!</a:t>
            </a:r>
          </a:p>
          <a:p>
            <a:pPr lvl="1"/>
            <a:r>
              <a:rPr lang="fi-FI" dirty="0"/>
              <a:t>Soveltuva korkeakoulututkinto…</a:t>
            </a:r>
          </a:p>
          <a:p>
            <a:pPr lvl="1"/>
            <a:r>
              <a:rPr lang="fi-FI" dirty="0" err="1"/>
              <a:t>Generalisti</a:t>
            </a:r>
            <a:r>
              <a:rPr lang="fi-FI" dirty="0"/>
              <a:t> - </a:t>
            </a:r>
            <a:r>
              <a:rPr lang="fi-FI" dirty="0" err="1"/>
              <a:t>professionalisti</a:t>
            </a:r>
            <a:endParaRPr lang="fi-FI" dirty="0"/>
          </a:p>
          <a:p>
            <a:pPr lvl="1"/>
            <a:r>
              <a:rPr lang="fi-FI" dirty="0"/>
              <a:t>Mitä ammatteja tiedät?</a:t>
            </a:r>
          </a:p>
        </p:txBody>
      </p:sp>
      <p:pic>
        <p:nvPicPr>
          <p:cNvPr id="4" name="Kuva 3"/>
          <p:cNvPicPr>
            <a:picLocks noChangeAspect="1"/>
          </p:cNvPicPr>
          <p:nvPr/>
        </p:nvPicPr>
        <p:blipFill>
          <a:blip r:embed="rId2"/>
          <a:stretch>
            <a:fillRect/>
          </a:stretch>
        </p:blipFill>
        <p:spPr>
          <a:xfrm>
            <a:off x="8065440" y="880764"/>
            <a:ext cx="3310415" cy="2481287"/>
          </a:xfrm>
          <a:prstGeom prst="rect">
            <a:avLst/>
          </a:prstGeom>
        </p:spPr>
      </p:pic>
    </p:spTree>
    <p:extLst>
      <p:ext uri="{BB962C8B-B14F-4D97-AF65-F5344CB8AC3E}">
        <p14:creationId xmlns:p14="http://schemas.microsoft.com/office/powerpoint/2010/main" val="4498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734568"/>
          </a:xfrm>
        </p:spPr>
        <p:txBody>
          <a:bodyPr>
            <a:normAutofit fontScale="90000"/>
          </a:bodyPr>
          <a:lstStyle/>
          <a:p>
            <a:r>
              <a:rPr lang="fi-FI" dirty="0"/>
              <a:t>Suomen yliopistot</a:t>
            </a:r>
          </a:p>
        </p:txBody>
      </p:sp>
      <p:sp>
        <p:nvSpPr>
          <p:cNvPr id="3" name="Sisällön paikkamerkki 2"/>
          <p:cNvSpPr>
            <a:spLocks noGrp="1"/>
          </p:cNvSpPr>
          <p:nvPr>
            <p:ph idx="1"/>
          </p:nvPr>
        </p:nvSpPr>
        <p:spPr>
          <a:xfrm>
            <a:off x="1069848" y="1219201"/>
            <a:ext cx="10058400" cy="4953000"/>
          </a:xfrm>
        </p:spPr>
        <p:txBody>
          <a:bodyPr>
            <a:normAutofit fontScale="62500" lnSpcReduction="20000"/>
          </a:bodyPr>
          <a:lstStyle/>
          <a:p>
            <a:endParaRPr lang="fi-FI" dirty="0"/>
          </a:p>
          <a:p>
            <a:r>
              <a:rPr lang="fi-FI" dirty="0"/>
              <a:t>    Aalto-yliopisto (AYO) </a:t>
            </a:r>
          </a:p>
          <a:p>
            <a:r>
              <a:rPr lang="fi-FI" dirty="0"/>
              <a:t>    Helsingin yliopisto (HY)</a:t>
            </a:r>
          </a:p>
          <a:p>
            <a:r>
              <a:rPr lang="fi-FI" dirty="0"/>
              <a:t>    Itä-Suomen yliopisto (UEF)</a:t>
            </a:r>
          </a:p>
          <a:p>
            <a:r>
              <a:rPr lang="fi-FI" dirty="0"/>
              <a:t>    Jyväskylän yliopisto (JYU)</a:t>
            </a:r>
          </a:p>
          <a:p>
            <a:r>
              <a:rPr lang="fi-FI" dirty="0"/>
              <a:t>    Lapin yliopisto (LY)</a:t>
            </a:r>
          </a:p>
          <a:p>
            <a:r>
              <a:rPr lang="fi-FI" dirty="0"/>
              <a:t>    Lappeenrannan-Lahden teknillinen yliopisto (LUT)</a:t>
            </a:r>
          </a:p>
          <a:p>
            <a:r>
              <a:rPr lang="fi-FI" dirty="0"/>
              <a:t>    Oulun yliopisto (OY)</a:t>
            </a:r>
          </a:p>
          <a:p>
            <a:r>
              <a:rPr lang="fi-FI" dirty="0"/>
              <a:t>    </a:t>
            </a:r>
            <a:r>
              <a:rPr lang="fi-FI" dirty="0" err="1"/>
              <a:t>Svenska</a:t>
            </a:r>
            <a:r>
              <a:rPr lang="fi-FI" dirty="0"/>
              <a:t> </a:t>
            </a:r>
            <a:r>
              <a:rPr lang="fi-FI" dirty="0" err="1"/>
              <a:t>handelshögskolan</a:t>
            </a:r>
            <a:r>
              <a:rPr lang="fi-FI" dirty="0"/>
              <a:t> (SHH)</a:t>
            </a:r>
          </a:p>
          <a:p>
            <a:r>
              <a:rPr lang="fi-FI" dirty="0"/>
              <a:t>    Taideyliopisto</a:t>
            </a:r>
          </a:p>
          <a:p>
            <a:r>
              <a:rPr lang="fi-FI" dirty="0"/>
              <a:t>    Tampereen teknillinen yliopisto (TTY) </a:t>
            </a:r>
          </a:p>
          <a:p>
            <a:r>
              <a:rPr lang="fi-FI" dirty="0"/>
              <a:t>    Tampereen yliopisto (</a:t>
            </a:r>
            <a:r>
              <a:rPr lang="fi-FI" dirty="0" err="1"/>
              <a:t>TaY</a:t>
            </a:r>
            <a:r>
              <a:rPr lang="fi-FI" dirty="0"/>
              <a:t>)  </a:t>
            </a:r>
          </a:p>
          <a:p>
            <a:r>
              <a:rPr lang="fi-FI" dirty="0"/>
              <a:t>    Turun yliopisto (TY)</a:t>
            </a:r>
          </a:p>
          <a:p>
            <a:r>
              <a:rPr lang="fi-FI" dirty="0"/>
              <a:t>    Vaasan yliopisto (VY)</a:t>
            </a:r>
          </a:p>
          <a:p>
            <a:r>
              <a:rPr lang="fi-FI" dirty="0"/>
              <a:t>    Åbo Akademi (ÅA)</a:t>
            </a:r>
          </a:p>
          <a:p>
            <a:endParaRPr lang="fi-FI" dirty="0"/>
          </a:p>
          <a:p>
            <a:r>
              <a:rPr lang="fi-FI" dirty="0"/>
              <a:t>Sotilasalan korkeakoulututkinnot suoritetaan puolustushallinnon alaisessa Maanpuolustuskorkeakoulussa (MPKK).</a:t>
            </a:r>
          </a:p>
        </p:txBody>
      </p:sp>
      <p:pic>
        <p:nvPicPr>
          <p:cNvPr id="4" name="Kuva 3"/>
          <p:cNvPicPr>
            <a:picLocks noChangeAspect="1"/>
          </p:cNvPicPr>
          <p:nvPr/>
        </p:nvPicPr>
        <p:blipFill>
          <a:blip r:embed="rId2"/>
          <a:stretch>
            <a:fillRect/>
          </a:stretch>
        </p:blipFill>
        <p:spPr>
          <a:xfrm>
            <a:off x="6277231" y="484631"/>
            <a:ext cx="5003579" cy="5003579"/>
          </a:xfrm>
          <a:prstGeom prst="rect">
            <a:avLst/>
          </a:prstGeom>
        </p:spPr>
      </p:pic>
    </p:spTree>
    <p:extLst>
      <p:ext uri="{BB962C8B-B14F-4D97-AF65-F5344CB8AC3E}">
        <p14:creationId xmlns:p14="http://schemas.microsoft.com/office/powerpoint/2010/main" val="224974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Yliopisto-opintojen rakenne</a:t>
            </a:r>
          </a:p>
        </p:txBody>
      </p:sp>
      <p:pic>
        <p:nvPicPr>
          <p:cNvPr id="4" name="Sisällön paikkamerkki 3"/>
          <p:cNvPicPr>
            <a:picLocks noGrp="1" noChangeAspect="1"/>
          </p:cNvPicPr>
          <p:nvPr>
            <p:ph idx="1"/>
          </p:nvPr>
        </p:nvPicPr>
        <p:blipFill>
          <a:blip r:embed="rId2"/>
          <a:stretch>
            <a:fillRect/>
          </a:stretch>
        </p:blipFill>
        <p:spPr>
          <a:xfrm>
            <a:off x="781007" y="2675066"/>
            <a:ext cx="5895138" cy="3033755"/>
          </a:xfrm>
          <a:prstGeom prst="rect">
            <a:avLst/>
          </a:prstGeom>
        </p:spPr>
      </p:pic>
      <p:sp>
        <p:nvSpPr>
          <p:cNvPr id="5" name="Tekstiruutu 4"/>
          <p:cNvSpPr txBox="1"/>
          <p:nvPr/>
        </p:nvSpPr>
        <p:spPr>
          <a:xfrm>
            <a:off x="7415784" y="2034746"/>
            <a:ext cx="4026573" cy="4247317"/>
          </a:xfrm>
          <a:prstGeom prst="rect">
            <a:avLst/>
          </a:prstGeom>
          <a:noFill/>
        </p:spPr>
        <p:txBody>
          <a:bodyPr wrap="square" rtlCol="0">
            <a:spAutoFit/>
          </a:bodyPr>
          <a:lstStyle/>
          <a:p>
            <a:pPr marL="285750" indent="-285750">
              <a:buFontTx/>
              <a:buChar char="-"/>
            </a:pPr>
            <a:r>
              <a:rPr lang="fi-FI" dirty="0"/>
              <a:t>Kieli –ja viestintäopinnot</a:t>
            </a:r>
          </a:p>
          <a:p>
            <a:pPr marL="285750" indent="-285750">
              <a:buFontTx/>
              <a:buChar char="-"/>
            </a:pPr>
            <a:r>
              <a:rPr lang="fi-FI" dirty="0"/>
              <a:t>Perus- ja aineopinnot</a:t>
            </a:r>
          </a:p>
          <a:p>
            <a:pPr marL="285750" indent="-285750">
              <a:buFontTx/>
              <a:buChar char="-"/>
            </a:pPr>
            <a:r>
              <a:rPr lang="fi-FI" dirty="0"/>
              <a:t>Syventävät opinnot</a:t>
            </a:r>
          </a:p>
          <a:p>
            <a:pPr marL="285750" indent="-285750">
              <a:buFontTx/>
              <a:buChar char="-"/>
            </a:pPr>
            <a:r>
              <a:rPr lang="fi-FI" dirty="0"/>
              <a:t>Gradu/Diplomityö</a:t>
            </a:r>
          </a:p>
          <a:p>
            <a:pPr marL="285750" indent="-285750">
              <a:buFontTx/>
              <a:buChar char="-"/>
            </a:pPr>
            <a:r>
              <a:rPr lang="fi-FI" dirty="0"/>
              <a:t>300 opintopistettä</a:t>
            </a:r>
          </a:p>
          <a:p>
            <a:pPr marL="285750" indent="-285750">
              <a:buFontTx/>
              <a:buChar char="-"/>
            </a:pPr>
            <a:r>
              <a:rPr lang="fi-FI" dirty="0"/>
              <a:t>Sivuaineet</a:t>
            </a:r>
          </a:p>
          <a:p>
            <a:endParaRPr lang="fi-FI" dirty="0"/>
          </a:p>
          <a:p>
            <a:pPr marL="285750" indent="-285750">
              <a:buFontTx/>
              <a:buChar char="-"/>
            </a:pPr>
            <a:r>
              <a:rPr lang="fi-FI" dirty="0"/>
              <a:t>TIEDÄTKÖ MITÄ OLET LÄHDÖSSÄ OPISKELEMAAN?</a:t>
            </a:r>
          </a:p>
          <a:p>
            <a:pPr marL="285750" indent="-285750">
              <a:buFontTx/>
              <a:buChar char="-"/>
            </a:pPr>
            <a:endParaRPr lang="fi-FI" dirty="0"/>
          </a:p>
          <a:p>
            <a:pPr marL="285750" indent="-285750">
              <a:buFontTx/>
              <a:buChar char="-"/>
            </a:pPr>
            <a:r>
              <a:rPr lang="fi-FI" dirty="0"/>
              <a:t>Esim. haastattelukysymys 2016: Mitä sivuaineita ottaisit?</a:t>
            </a:r>
          </a:p>
          <a:p>
            <a:pPr marL="285750" indent="-285750">
              <a:buFontTx/>
              <a:buChar char="-"/>
            </a:pPr>
            <a:endParaRPr lang="fi-FI" dirty="0"/>
          </a:p>
          <a:p>
            <a:pPr marL="285750" indent="-285750">
              <a:buFontTx/>
              <a:buChar char="-"/>
            </a:pPr>
            <a:r>
              <a:rPr lang="fi-FI" dirty="0"/>
              <a:t>OPINTO-OPAS</a:t>
            </a:r>
          </a:p>
          <a:p>
            <a:endParaRPr lang="fi-FI" dirty="0"/>
          </a:p>
        </p:txBody>
      </p:sp>
      <p:sp>
        <p:nvSpPr>
          <p:cNvPr id="3" name="Alatunnisteen paikkamerkki 2"/>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2937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84632"/>
            <a:ext cx="10058400" cy="1187649"/>
          </a:xfrm>
        </p:spPr>
        <p:txBody>
          <a:bodyPr/>
          <a:lstStyle/>
          <a:p>
            <a:r>
              <a:rPr lang="fi-FI" dirty="0"/>
              <a:t>Valintaperusteet yliopisto-opintoihin</a:t>
            </a:r>
          </a:p>
        </p:txBody>
      </p:sp>
      <p:sp>
        <p:nvSpPr>
          <p:cNvPr id="3" name="Sisällön paikkamerkki 2"/>
          <p:cNvSpPr>
            <a:spLocks noGrp="1"/>
          </p:cNvSpPr>
          <p:nvPr>
            <p:ph idx="1"/>
          </p:nvPr>
        </p:nvSpPr>
        <p:spPr>
          <a:xfrm>
            <a:off x="1069848" y="1746422"/>
            <a:ext cx="10058400" cy="4425778"/>
          </a:xfrm>
        </p:spPr>
        <p:txBody>
          <a:bodyPr>
            <a:normAutofit/>
          </a:bodyPr>
          <a:lstStyle/>
          <a:p>
            <a:r>
              <a:rPr lang="fi-FI" dirty="0"/>
              <a:t>Valintaperusteet vaihtelevat yliopistoittain!</a:t>
            </a:r>
          </a:p>
          <a:p>
            <a:pPr marL="0" indent="0">
              <a:buNone/>
            </a:pPr>
            <a:endParaRPr lang="fi-FI" dirty="0"/>
          </a:p>
          <a:p>
            <a:pPr lvl="1"/>
            <a:r>
              <a:rPr lang="fi-FI" b="1" dirty="0"/>
              <a:t>Valintakoe</a:t>
            </a:r>
          </a:p>
          <a:p>
            <a:pPr lvl="1"/>
            <a:r>
              <a:rPr lang="fi-FI" b="1"/>
              <a:t>Todistusvalinta</a:t>
            </a:r>
            <a:endParaRPr lang="fi-FI" dirty="0"/>
          </a:p>
          <a:p>
            <a:r>
              <a:rPr lang="fi-FI" dirty="0"/>
              <a:t>Joillakin aloilla soveltuvuuskokeet </a:t>
            </a:r>
          </a:p>
          <a:p>
            <a:r>
              <a:rPr lang="fi-FI" dirty="0"/>
              <a:t>Kulttuuri- ja taidealoilla, arkkitehtuurissa ennakkotehtävät</a:t>
            </a:r>
          </a:p>
          <a:p>
            <a:endParaRPr lang="fi-FI" dirty="0"/>
          </a:p>
          <a:p>
            <a:r>
              <a:rPr lang="fi-FI" dirty="0"/>
              <a:t>Tiedonhaku Opintopolusta </a:t>
            </a:r>
          </a:p>
          <a:p>
            <a:r>
              <a:rPr lang="fi-FI" dirty="0"/>
              <a:t>Kuvaus</a:t>
            </a:r>
          </a:p>
          <a:p>
            <a:r>
              <a:rPr lang="fi-FI" dirty="0"/>
              <a:t>Valintaperusteet</a:t>
            </a:r>
          </a:p>
          <a:p>
            <a:endParaRPr lang="fi-FI" dirty="0"/>
          </a:p>
          <a:p>
            <a:pPr marL="0" indent="0">
              <a:buNone/>
            </a:pPr>
            <a:endParaRPr lang="fi-FI" dirty="0"/>
          </a:p>
          <a:p>
            <a:pPr marL="0" indent="0">
              <a:buNone/>
            </a:pPr>
            <a:endParaRPr lang="fi-FI" dirty="0"/>
          </a:p>
        </p:txBody>
      </p:sp>
      <p:sp>
        <p:nvSpPr>
          <p:cNvPr id="4" name="Alatunnisteen paikkamerkki 3"/>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06265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Yliopiston koulutusalat</a:t>
            </a:r>
          </a:p>
        </p:txBody>
      </p:sp>
      <p:sp>
        <p:nvSpPr>
          <p:cNvPr id="3" name="Sisällön paikkamerkki 2"/>
          <p:cNvSpPr>
            <a:spLocks noGrp="1"/>
          </p:cNvSpPr>
          <p:nvPr>
            <p:ph sz="half" idx="1"/>
          </p:nvPr>
        </p:nvSpPr>
        <p:spPr>
          <a:xfrm>
            <a:off x="1069848" y="1949861"/>
            <a:ext cx="4754880" cy="3977640"/>
          </a:xfrm>
        </p:spPr>
        <p:txBody>
          <a:bodyPr>
            <a:normAutofit/>
          </a:bodyPr>
          <a:lstStyle/>
          <a:p>
            <a:r>
              <a:rPr lang="fi-FI" dirty="0"/>
              <a:t>Humanistiset alat ja teologia</a:t>
            </a:r>
          </a:p>
          <a:p>
            <a:r>
              <a:rPr lang="fi-FI" dirty="0"/>
              <a:t>Kasvatusala</a:t>
            </a:r>
          </a:p>
          <a:p>
            <a:r>
              <a:rPr lang="fi-FI" dirty="0"/>
              <a:t>Kauppa, hallinto ja oikeustiede</a:t>
            </a:r>
          </a:p>
          <a:p>
            <a:r>
              <a:rPr lang="fi-FI" dirty="0"/>
              <a:t>Luonnontieteet, matematiikka ja tilastotiede</a:t>
            </a:r>
          </a:p>
          <a:p>
            <a:r>
              <a:rPr lang="fi-FI" dirty="0"/>
              <a:t>Farmasia, hammaslääketiede ja lääketiede</a:t>
            </a:r>
          </a:p>
          <a:p>
            <a:r>
              <a:rPr lang="fi-FI" dirty="0"/>
              <a:t>Maa- ja metsätaloustiede, eläinlääketiede</a:t>
            </a:r>
          </a:p>
          <a:p>
            <a:r>
              <a:rPr lang="fi-FI" dirty="0"/>
              <a:t>Palvelualat: liikuntatiede ja sotilasala</a:t>
            </a:r>
          </a:p>
        </p:txBody>
      </p:sp>
      <p:sp>
        <p:nvSpPr>
          <p:cNvPr id="4" name="Sisällön paikkamerkki 3"/>
          <p:cNvSpPr>
            <a:spLocks noGrp="1"/>
          </p:cNvSpPr>
          <p:nvPr>
            <p:ph sz="half" idx="2"/>
          </p:nvPr>
        </p:nvSpPr>
        <p:spPr>
          <a:xfrm>
            <a:off x="6373368" y="1949861"/>
            <a:ext cx="4754880" cy="3977640"/>
          </a:xfrm>
        </p:spPr>
        <p:txBody>
          <a:bodyPr>
            <a:normAutofit/>
          </a:bodyPr>
          <a:lstStyle/>
          <a:p>
            <a:r>
              <a:rPr lang="fi-FI" dirty="0"/>
              <a:t>Sosiaalitieteet, journalistiikka ja viestintä</a:t>
            </a:r>
          </a:p>
          <a:p>
            <a:r>
              <a:rPr lang="fi-FI" dirty="0"/>
              <a:t>Taiteet ja kulttuuri</a:t>
            </a:r>
          </a:p>
          <a:p>
            <a:r>
              <a:rPr lang="fi-FI" dirty="0"/>
              <a:t>Tekniikka, teollisuus ja rakentaminen</a:t>
            </a:r>
          </a:p>
          <a:p>
            <a:r>
              <a:rPr lang="fi-FI" dirty="0"/>
              <a:t>Tietojenkäsittely, tietotekniikka (ICT) ja informaatiotutkimus</a:t>
            </a:r>
          </a:p>
          <a:p>
            <a:r>
              <a:rPr lang="fi-FI" dirty="0"/>
              <a:t>Terveys- ja hyvinvointi</a:t>
            </a:r>
          </a:p>
          <a:p>
            <a:r>
              <a:rPr lang="fi-FI" dirty="0"/>
              <a:t>Yhteiskuntatieteet</a:t>
            </a:r>
          </a:p>
        </p:txBody>
      </p:sp>
      <p:sp>
        <p:nvSpPr>
          <p:cNvPr id="5" name="Alatunnisteen paikkamerkki 4"/>
          <p:cNvSpPr>
            <a:spLocks noGrp="1"/>
          </p:cNvSpPr>
          <p:nvPr>
            <p:ph type="ftr" sz="quarter" idx="11"/>
          </p:nvPr>
        </p:nvSpPr>
        <p:spPr/>
        <p:txBody>
          <a:bodyPr/>
          <a:lstStyle/>
          <a:p>
            <a:r>
              <a:rPr lang="en-US"/>
              <a:t>Kouvolan Yhteislyseo / VPE,HVI</a:t>
            </a:r>
            <a:endParaRPr lang="en-US" dirty="0"/>
          </a:p>
        </p:txBody>
      </p:sp>
    </p:spTree>
    <p:extLst>
      <p:ext uri="{BB962C8B-B14F-4D97-AF65-F5344CB8AC3E}">
        <p14:creationId xmlns:p14="http://schemas.microsoft.com/office/powerpoint/2010/main" val="2231816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uutyyppi">
  <a:themeElements>
    <a:clrScheme name="Puutyyp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utyyppi">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uutyyp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Puutyyppi</Template>
  <TotalTime>248</TotalTime>
  <Words>3019</Words>
  <Application>Microsoft Office PowerPoint</Application>
  <PresentationFormat>Laajakuva</PresentationFormat>
  <Paragraphs>983</Paragraphs>
  <Slides>31</Slides>
  <Notes>21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31</vt:i4>
      </vt:variant>
    </vt:vector>
  </HeadingPairs>
  <TitlesOfParts>
    <vt:vector size="40" baseType="lpstr">
      <vt:lpstr>Arial</vt:lpstr>
      <vt:lpstr>Arial Black</vt:lpstr>
      <vt:lpstr>Arial Rounded MT Bold</vt:lpstr>
      <vt:lpstr>Calibri</vt:lpstr>
      <vt:lpstr>Courier New</vt:lpstr>
      <vt:lpstr>Rockwell</vt:lpstr>
      <vt:lpstr>Rockwell Condensed</vt:lpstr>
      <vt:lpstr>Wingdings</vt:lpstr>
      <vt:lpstr>Puutyyppi</vt:lpstr>
      <vt:lpstr>YLIOPISTO</vt:lpstr>
      <vt:lpstr>PowerPoint-esitys</vt:lpstr>
      <vt:lpstr>Millaista on yliopistossa</vt:lpstr>
      <vt:lpstr>Millaista</vt:lpstr>
      <vt:lpstr>Opiskelun tavoite</vt:lpstr>
      <vt:lpstr>Suomen yliopistot</vt:lpstr>
      <vt:lpstr>Yliopisto-opintojen rakenne</vt:lpstr>
      <vt:lpstr>Valintaperusteet yliopisto-opintoihin</vt:lpstr>
      <vt:lpstr>Yliopiston koulutusalat</vt:lpstr>
      <vt:lpstr>Eläinlääketiede</vt:lpstr>
      <vt:lpstr>Farmasia</vt:lpstr>
      <vt:lpstr>Hammaslääketiede</vt:lpstr>
      <vt:lpstr>Humanistinen ala</vt:lpstr>
      <vt:lpstr>Kasvatustiede</vt:lpstr>
      <vt:lpstr>Kauppatieteet           WWW.KAUPPATIETEET.FI</vt:lpstr>
      <vt:lpstr>Kuvataide</vt:lpstr>
      <vt:lpstr>Liikuntatiede</vt:lpstr>
      <vt:lpstr>Luonnontieteet</vt:lpstr>
      <vt:lpstr>Lääketiede                www.laaketieteelliset.fi</vt:lpstr>
      <vt:lpstr>Maatalous- ja metsätiede</vt:lpstr>
      <vt:lpstr>Musiikki</vt:lpstr>
      <vt:lpstr>Oikeustiede</vt:lpstr>
      <vt:lpstr>Psykologia</vt:lpstr>
      <vt:lpstr>Sotilasala</vt:lpstr>
      <vt:lpstr>Taideteollisuus</vt:lpstr>
      <vt:lpstr>Teatteri ja tanssi</vt:lpstr>
      <vt:lpstr>Tekniset tieteet               www.dia.fi</vt:lpstr>
      <vt:lpstr>Teologia</vt:lpstr>
      <vt:lpstr>Terveystieteet</vt:lpstr>
      <vt:lpstr>Yhteiskuntatieteet        www.hallintotieteet.fi </vt:lpstr>
      <vt:lpstr>https://www.youtube.com/watch?v=6TE2cHNgI2w  hallintotieteet   https://www.youtube.com/watch?v=tq23KNN8TDo hammaslääkis   https://www.youtube.com/watch?v=OPKImL8IVxI   luokanopettaja    https://www.youtube.com/watch?v=diRgVDg5WGk  maataloustieteet   https://www.youtube.com/watch?v=LhzZX5Jl5pA  biotekniikka   https://www.youtube.com/watch?v=beaThGLNoQM  taideala </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YLIOPISTO</dc:title>
  <dc:creator>Peltola Ville</dc:creator>
  <cp:lastModifiedBy>Lavikka Terhi</cp:lastModifiedBy>
  <cp:revision>19</cp:revision>
  <dcterms:created xsi:type="dcterms:W3CDTF">2016-11-23T11:49:27Z</dcterms:created>
  <dcterms:modified xsi:type="dcterms:W3CDTF">2022-03-18T11:35:45Z</dcterms:modified>
</cp:coreProperties>
</file>