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6" d="100"/>
          <a:sy n="66" d="100"/>
        </p:scale>
        <p:origin x="1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A418-4ABC-4A5D-8C0A-D3B851F68679}" type="datetimeFigureOut">
              <a:rPr lang="fi-FI" smtClean="0"/>
              <a:t>9.8.2017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6C3B-8BE9-4360-ABFC-4D933BC956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4284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A418-4ABC-4A5D-8C0A-D3B851F68679}" type="datetimeFigureOut">
              <a:rPr lang="fi-FI" smtClean="0"/>
              <a:t>9.8.2017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6C3B-8BE9-4360-ABFC-4D933BC956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142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A418-4ABC-4A5D-8C0A-D3B851F68679}" type="datetimeFigureOut">
              <a:rPr lang="fi-FI" smtClean="0"/>
              <a:t>9.8.2017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6C3B-8BE9-4360-ABFC-4D933BC956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6218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A418-4ABC-4A5D-8C0A-D3B851F68679}" type="datetimeFigureOut">
              <a:rPr lang="fi-FI" smtClean="0"/>
              <a:t>9.8.2017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6C3B-8BE9-4360-ABFC-4D933BC956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0944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A418-4ABC-4A5D-8C0A-D3B851F68679}" type="datetimeFigureOut">
              <a:rPr lang="fi-FI" smtClean="0"/>
              <a:t>9.8.2017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6C3B-8BE9-4360-ABFC-4D933BC956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235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A418-4ABC-4A5D-8C0A-D3B851F68679}" type="datetimeFigureOut">
              <a:rPr lang="fi-FI" smtClean="0"/>
              <a:t>9.8.2017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6C3B-8BE9-4360-ABFC-4D933BC956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304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A418-4ABC-4A5D-8C0A-D3B851F68679}" type="datetimeFigureOut">
              <a:rPr lang="fi-FI" smtClean="0"/>
              <a:t>9.8.2017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6C3B-8BE9-4360-ABFC-4D933BC956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292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A418-4ABC-4A5D-8C0A-D3B851F68679}" type="datetimeFigureOut">
              <a:rPr lang="fi-FI" smtClean="0"/>
              <a:t>9.8.2017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6C3B-8BE9-4360-ABFC-4D933BC956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356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A418-4ABC-4A5D-8C0A-D3B851F68679}" type="datetimeFigureOut">
              <a:rPr lang="fi-FI" smtClean="0"/>
              <a:t>9.8.2017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6C3B-8BE9-4360-ABFC-4D933BC956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4105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A418-4ABC-4A5D-8C0A-D3B851F68679}" type="datetimeFigureOut">
              <a:rPr lang="fi-FI" smtClean="0"/>
              <a:t>9.8.2017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6C3B-8BE9-4360-ABFC-4D933BC956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4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A418-4ABC-4A5D-8C0A-D3B851F68679}" type="datetimeFigureOut">
              <a:rPr lang="fi-FI" smtClean="0"/>
              <a:t>9.8.2017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6C3B-8BE9-4360-ABFC-4D933BC956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64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3A418-4ABC-4A5D-8C0A-D3B851F68679}" type="datetimeFigureOut">
              <a:rPr lang="fi-FI" smtClean="0"/>
              <a:t>9.8.2017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36C3B-8BE9-4360-ABFC-4D933BC956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093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2754393"/>
            <a:ext cx="9144000" cy="2387600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51321" y="2977005"/>
            <a:ext cx="9144000" cy="1655762"/>
          </a:xfrm>
        </p:spPr>
        <p:txBody>
          <a:bodyPr/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РУССКИЙ ЯЗЫК И РОССИЯ</a:t>
            </a:r>
            <a:endParaRPr lang="fi-FI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86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b="1" dirty="0" smtClean="0">
                <a:solidFill>
                  <a:srgbClr val="0070C0"/>
                </a:solidFill>
              </a:rPr>
              <a:t>VENÄJÄÄ PUHUU  ÄIDINKIELENÄÄN  N.160 MILJOONAA IHMISTÄ</a:t>
            </a:r>
            <a:endParaRPr lang="fi-FI" sz="2800" b="1" dirty="0">
              <a:solidFill>
                <a:srgbClr val="0070C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b="1" dirty="0" smtClean="0"/>
              <a:t>SUOMESSA ON HYVÄT MAHDOLLISUUDET PÄÄSTÄ PUHUMAAN VENÄJÄÄ, SILLÄ  VUONNA 2015 SUOMESSA ASUI YLI 70 000 VENÄJÄN ÄIDINKIELEKSEEN ILMOITTANUTTA IHMISTÄ</a:t>
            </a:r>
          </a:p>
          <a:p>
            <a:r>
              <a:rPr lang="fi-FI" sz="2400" b="1" dirty="0" smtClean="0"/>
              <a:t>VENÄJÄÄ TARVITAAN MONILLA AMMATTIALOILLA SUOMESSA</a:t>
            </a:r>
          </a:p>
          <a:p>
            <a:r>
              <a:rPr lang="fi-FI" sz="2400" b="1" dirty="0" smtClean="0"/>
              <a:t>KIELEN OSAAMISESTA ON ILOA VENÄJÄLLÄ MATKAILTAESSA</a:t>
            </a:r>
            <a:endParaRPr lang="fi-FI" sz="2400" b="1" dirty="0"/>
          </a:p>
        </p:txBody>
      </p:sp>
    </p:spTree>
    <p:extLst>
      <p:ext uri="{BB962C8B-B14F-4D97-AF65-F5344CB8AC3E}">
        <p14:creationId xmlns:p14="http://schemas.microsoft.com/office/powerpoint/2010/main" val="388071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rgbClr val="CC3399"/>
                </a:solidFill>
              </a:rPr>
              <a:t>                           VENÄJÄN KIELI </a:t>
            </a:r>
            <a:endParaRPr lang="fi-FI" dirty="0">
              <a:solidFill>
                <a:srgbClr val="CC3399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4000" dirty="0" smtClean="0"/>
              <a:t>Indoeurooppalainen kieli</a:t>
            </a:r>
            <a:r>
              <a:rPr lang="fi-FI" dirty="0" smtClean="0"/>
              <a:t>, kuten monet muut kielet, joita koulussa opiskellaan, esim. englanti, saksa, ruotsi ja ranska</a:t>
            </a:r>
          </a:p>
          <a:p>
            <a:r>
              <a:rPr lang="fi-FI" sz="4000" dirty="0" smtClean="0"/>
              <a:t>Slaavilainen kieli </a:t>
            </a:r>
            <a:endParaRPr lang="fi-FI" sz="4000" dirty="0"/>
          </a:p>
          <a:p>
            <a:pPr marL="0" indent="0">
              <a:buNone/>
            </a:pPr>
            <a:r>
              <a:rPr lang="fi-FI" dirty="0" smtClean="0"/>
              <a:t>on kehittynyt yhteisestä slaavilaisesta kantakielestä, joka hajautui 500-luvulla eri kieliksi: itä-, länsi- ja eteläslaavilaisiksi kieliksi. Venäjä on itäslaavilainen kieli, niin kuin ukraina ja valkovenäjä.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82678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                  </a:t>
            </a:r>
            <a:r>
              <a:rPr lang="fi-FI" dirty="0" smtClean="0">
                <a:solidFill>
                  <a:schemeClr val="accent1">
                    <a:lumMod val="75000"/>
                  </a:schemeClr>
                </a:solidFill>
              </a:rPr>
              <a:t>KYRILLISET AAKKOSET</a:t>
            </a:r>
            <a:endParaRPr lang="fi-FI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VENÄJÄÄ KIRJOITETAAN KYRILLISILLÄ AAKKOSILLA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APOSTOLIT KYRILLOS JA METHODIUS KEHITTIVÄT 800-LUVULLA GLAGOLIITTISEN KIRJAIMISTON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GLAGOLITSAN JA KREIKKALAISEN AAKKOSTON POHJALLA LUOTIIN KYRILLISET KIRJAIMET 900-LUVULLA - MUINAISKIRKKOSLAAVI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335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              </a:t>
            </a:r>
            <a:r>
              <a:rPr lang="fi-FI" dirty="0" smtClean="0">
                <a:solidFill>
                  <a:srgbClr val="0070C0"/>
                </a:solidFill>
              </a:rPr>
              <a:t>VENÄJÄN KIELEN HISTORIA</a:t>
            </a:r>
            <a:endParaRPr lang="fi-FI" dirty="0">
              <a:solidFill>
                <a:srgbClr val="0070C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88758" y="1461327"/>
            <a:ext cx="1190324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smtClean="0"/>
              <a:t>       JAETAAN MUINAISVENÄJÄÄN JA 1700-LUVULLA ALKANEESEEN     				NYKYVENÄJÄÄN KAUTEEN</a:t>
            </a:r>
          </a:p>
          <a:p>
            <a:r>
              <a:rPr lang="fi-FI" dirty="0" smtClean="0">
                <a:solidFill>
                  <a:srgbClr val="FF0000"/>
                </a:solidFill>
              </a:rPr>
              <a:t>MUINASISVENÄLÄISENÄ KAUTENA </a:t>
            </a:r>
            <a:r>
              <a:rPr lang="fi-FI" dirty="0" smtClean="0"/>
              <a:t>VENÄJÄLÄ OLI 2 KIELTÄ:</a:t>
            </a:r>
          </a:p>
          <a:p>
            <a:pPr marL="0" indent="0">
              <a:buNone/>
            </a:pPr>
            <a:r>
              <a:rPr lang="fi-FI" dirty="0" smtClean="0"/>
              <a:t>   1. kansan puhekieli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2. kirkon kieli, muinaiskirkkoslaavi, joka on edelleen ortodoksisen                                                           kirkon liturgian kieli</a:t>
            </a:r>
          </a:p>
          <a:p>
            <a:r>
              <a:rPr lang="fi-FI" dirty="0" smtClean="0">
                <a:solidFill>
                  <a:srgbClr val="FF0000"/>
                </a:solidFill>
              </a:rPr>
              <a:t>PIETARI SUURI  UUDISTI AAKKOSET 1700-LUVULLA </a:t>
            </a:r>
          </a:p>
          <a:p>
            <a:pPr marL="0" indent="0">
              <a:buNone/>
            </a:pPr>
            <a:r>
              <a:rPr lang="fi-FI" dirty="0" smtClean="0"/>
              <a:t>Kirkollinen ja maallinen kieli eriytyivät </a:t>
            </a:r>
          </a:p>
          <a:p>
            <a:pPr marL="0" indent="0">
              <a:buNone/>
            </a:pPr>
            <a:r>
              <a:rPr lang="fi-FI" dirty="0" smtClean="0"/>
              <a:t>Mihail </a:t>
            </a:r>
            <a:r>
              <a:rPr lang="fi-FI" dirty="0" err="1" smtClean="0"/>
              <a:t>Lomonosov</a:t>
            </a:r>
            <a:r>
              <a:rPr lang="fi-FI" dirty="0" smtClean="0"/>
              <a:t>, monilahjainen tiedemies, kirjoitti venäjän kielen kieliopin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8761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574156" y="-662782"/>
            <a:ext cx="8691623" cy="2098043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96095" y="2569579"/>
            <a:ext cx="10647744" cy="4003203"/>
          </a:xfrm>
        </p:spPr>
        <p:txBody>
          <a:bodyPr>
            <a:normAutofit fontScale="70000" lnSpcReduction="20000"/>
          </a:bodyPr>
          <a:lstStyle/>
          <a:p>
            <a:pPr lvl="2" algn="just"/>
            <a:r>
              <a:rPr lang="fi-FI" sz="2800" dirty="0" smtClean="0"/>
              <a:t>NYKYISEN MUOTONSA VENÄJÄN AAKKOSTO SAI VALLANKUMOUKSEN JÄLKEEN 1918, KUN MUUTAMIA TARPEETTOMIKSI KOETTUJA MERKKEJÄ POISTETTIIN</a:t>
            </a:r>
          </a:p>
          <a:p>
            <a:pPr marL="914400" lvl="2" indent="0" algn="just">
              <a:buNone/>
            </a:pPr>
            <a:endParaRPr lang="fi-FI" sz="2800" dirty="0" smtClean="0"/>
          </a:p>
          <a:p>
            <a:pPr lvl="2" algn="just"/>
            <a:r>
              <a:rPr lang="fi-FI" sz="2800" dirty="0" smtClean="0"/>
              <a:t>RUNOILIJA, VENÄJÄ KANSALLISKIRJAIULIJANA JA VENÄJÄN KIELEN KIRJAKIELEN ISÄNÄ PIDETTY </a:t>
            </a:r>
            <a:r>
              <a:rPr lang="fi-FI" sz="2800" dirty="0" smtClean="0">
                <a:solidFill>
                  <a:srgbClr val="FF0000"/>
                </a:solidFill>
              </a:rPr>
              <a:t>A.S.PUSHKIN (1799-1837) </a:t>
            </a:r>
            <a:r>
              <a:rPr lang="fi-FI" sz="2800" dirty="0" smtClean="0"/>
              <a:t>VAIKUTTI SUURESTI KIELEN VAKIINTUMISEEN </a:t>
            </a:r>
          </a:p>
          <a:p>
            <a:pPr marL="914400" lvl="2" indent="0" algn="just">
              <a:buNone/>
            </a:pPr>
            <a:endParaRPr lang="fi-FI" sz="2800" dirty="0" smtClean="0"/>
          </a:p>
          <a:p>
            <a:pPr marL="914400" lvl="2" indent="0" algn="just">
              <a:buNone/>
            </a:pPr>
            <a:r>
              <a:rPr lang="fi-FI" sz="2800" dirty="0" smtClean="0"/>
              <a:t>     SEN JÄLKEEN KIELI ON MUUTTUNUT LÄHINNÄ VAI SANASTOLLISESTI</a:t>
            </a:r>
          </a:p>
          <a:p>
            <a:pPr lvl="2" algn="just"/>
            <a:endParaRPr lang="fi-FI" sz="2800" dirty="0"/>
          </a:p>
          <a:p>
            <a:pPr lvl="2" algn="just"/>
            <a:r>
              <a:rPr lang="fi-FI" sz="2800" dirty="0" smtClean="0"/>
              <a:t>VENÄJÄÄN ON LAINATTU ERI AIKAKAUSINA SANOJA ERI KIELISTÄ:</a:t>
            </a:r>
          </a:p>
          <a:p>
            <a:pPr marL="914400" lvl="2" indent="0" algn="just">
              <a:buNone/>
            </a:pPr>
            <a:endParaRPr lang="fi-FI" sz="2800" dirty="0" smtClean="0"/>
          </a:p>
          <a:p>
            <a:pPr marL="914400" lvl="2" indent="0" algn="just">
              <a:buNone/>
            </a:pPr>
            <a:r>
              <a:rPr lang="fi-FI" sz="2800" dirty="0" smtClean="0"/>
              <a:t>1700-LUVULLA TSAARIN HOVIN KIELENÄ OLI </a:t>
            </a:r>
            <a:r>
              <a:rPr lang="fi-FI" sz="2800" dirty="0" smtClean="0">
                <a:solidFill>
                  <a:schemeClr val="accent1">
                    <a:lumMod val="75000"/>
                  </a:schemeClr>
                </a:solidFill>
              </a:rPr>
              <a:t>RANSKA</a:t>
            </a:r>
          </a:p>
          <a:p>
            <a:pPr marL="914400" lvl="2" indent="0" algn="just">
              <a:buNone/>
            </a:pPr>
            <a:r>
              <a:rPr lang="fi-FI" sz="2800" dirty="0" smtClean="0"/>
              <a:t>PIETARI SUURI IHAILI HOLLANTILAISTA MERENKULKUA JA TUOLTA AJALTA ON PALJON                                                                                                                              </a:t>
            </a:r>
            <a:r>
              <a:rPr lang="fi-FI" sz="2800" dirty="0" smtClean="0">
                <a:solidFill>
                  <a:schemeClr val="accent1">
                    <a:lumMod val="75000"/>
                  </a:schemeClr>
                </a:solidFill>
              </a:rPr>
              <a:t>SAKSALAISIA JA HOLLANTILAISIA  </a:t>
            </a:r>
            <a:r>
              <a:rPr lang="fi-FI" sz="2800" dirty="0" smtClean="0"/>
              <a:t>SANOJA</a:t>
            </a:r>
          </a:p>
          <a:p>
            <a:pPr marL="914400" lvl="2" indent="0" algn="just">
              <a:buNone/>
            </a:pPr>
            <a:r>
              <a:rPr lang="fi-FI" sz="2800" dirty="0" smtClean="0">
                <a:solidFill>
                  <a:schemeClr val="accent1">
                    <a:lumMod val="75000"/>
                  </a:schemeClr>
                </a:solidFill>
              </a:rPr>
              <a:t>ENGLANTI </a:t>
            </a:r>
            <a:r>
              <a:rPr lang="fi-FI" sz="2800" dirty="0" smtClean="0"/>
              <a:t>ON NYKYÄÄN SE KIELI, JOSTA ENITEN LAINATAAN SANOJA</a:t>
            </a:r>
          </a:p>
          <a:p>
            <a:pPr marL="914400" lvl="2" indent="0" algn="ctr">
              <a:buNone/>
            </a:pPr>
            <a:r>
              <a:rPr lang="fi-FI" sz="2800" dirty="0"/>
              <a:t> </a:t>
            </a:r>
            <a:r>
              <a:rPr lang="fi-FI" sz="2800" dirty="0" smtClean="0"/>
              <a:t>   </a:t>
            </a:r>
            <a:endParaRPr lang="fi-FI" sz="2800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3943" y="127322"/>
            <a:ext cx="1985119" cy="2330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50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215</Words>
  <Application>Microsoft Office PowerPoint</Application>
  <PresentationFormat>Laajakuva</PresentationFormat>
  <Paragraphs>35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Office-teema</vt:lpstr>
      <vt:lpstr>PowerPoint-esitys</vt:lpstr>
      <vt:lpstr>VENÄJÄÄ PUHUU  ÄIDINKIELENÄÄN  N.160 MILJOONAA IHMISTÄ</vt:lpstr>
      <vt:lpstr>                           VENÄJÄN KIELI </vt:lpstr>
      <vt:lpstr>                   KYRILLISET AAKKOSET</vt:lpstr>
      <vt:lpstr>               VENÄJÄN KIELEN HISTORIA</vt:lpstr>
      <vt:lpstr>PowerPoint-esitys</vt:lpstr>
    </vt:vector>
  </TitlesOfParts>
  <Company>Kouvola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Laitinen Tanja</dc:creator>
  <cp:lastModifiedBy>Laitinen Tanja</cp:lastModifiedBy>
  <cp:revision>10</cp:revision>
  <dcterms:created xsi:type="dcterms:W3CDTF">2017-02-07T18:59:28Z</dcterms:created>
  <dcterms:modified xsi:type="dcterms:W3CDTF">2017-08-09T14:31:13Z</dcterms:modified>
</cp:coreProperties>
</file>